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86" r:id="rId3"/>
    <p:sldId id="298" r:id="rId4"/>
    <p:sldId id="274" r:id="rId5"/>
    <p:sldId id="275" r:id="rId6"/>
    <p:sldId id="278" r:id="rId7"/>
    <p:sldId id="276" r:id="rId8"/>
    <p:sldId id="279" r:id="rId9"/>
    <p:sldId id="297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10" r:id="rId21"/>
    <p:sldId id="311" r:id="rId22"/>
    <p:sldId id="309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32B96B-2F3B-4835-B048-A99C115C6642}" v="17" dt="2019-12-19T01:53:08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95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EFC03A7-E79E-49F7-9979-6589F9D767B2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584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45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678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0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EFC03A7-E79E-49F7-9979-6589F9D767B2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592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93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92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32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56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420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EFC03A7-E79E-49F7-9979-6589F9D767B2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571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EFC03A7-E79E-49F7-9979-6589F9D767B2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aelum.com.br/modelando-apis-rest-com-swagger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uldrxDrSH0&amp;list=PLhW3qG5bs-L-oT0GenwPLcJAPD_SiFK3C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pt-BR/docs/Web/HTTP/Statu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433DE4C-F9C7-41FE-8670-7B8793F62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844" y="2783282"/>
            <a:ext cx="9277815" cy="203105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tx2"/>
                </a:solidFill>
              </a:rPr>
              <a:t>Programação WEB</a:t>
            </a:r>
            <a:br>
              <a:rPr lang="pt-BR" dirty="0">
                <a:solidFill>
                  <a:schemeClr val="tx2"/>
                </a:solidFill>
              </a:rPr>
            </a:b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149AEC8-8D90-4141-B856-581B53406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Por: Rafael Duarte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xmlns="" id="{50F460FD-7263-4B8B-A81E-F7F086B027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44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Vamos criar a </a:t>
            </a:r>
            <a:r>
              <a:rPr lang="pt-BR" dirty="0" err="1" smtClean="0"/>
              <a:t>controller</a:t>
            </a:r>
            <a:r>
              <a:rPr lang="pt-BR" dirty="0" smtClean="0"/>
              <a:t> e o servisse de criar cliente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570" y="2647898"/>
            <a:ext cx="6460888" cy="3542523"/>
          </a:xfrm>
          <a:prstGeom prst="rect">
            <a:avLst/>
          </a:prstGeom>
        </p:spPr>
      </p:pic>
      <p:sp>
        <p:nvSpPr>
          <p:cNvPr id="5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10800000">
            <a:off x="5692305" y="3852932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10800000">
            <a:off x="5340089" y="5455517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999354" y="2929602"/>
            <a:ext cx="34044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Crie os </a:t>
            </a:r>
            <a:r>
              <a:rPr lang="pt-BR" dirty="0" err="1" smtClean="0"/>
              <a:t>pacontes</a:t>
            </a:r>
            <a:r>
              <a:rPr lang="pt-BR" dirty="0" smtClean="0"/>
              <a:t> </a:t>
            </a:r>
            <a:r>
              <a:rPr lang="pt-BR" dirty="0" err="1" smtClean="0"/>
              <a:t>Controller</a:t>
            </a:r>
            <a:r>
              <a:rPr lang="pt-BR" dirty="0" smtClean="0"/>
              <a:t> e servisse dentro de </a:t>
            </a:r>
            <a:r>
              <a:rPr lang="pt-BR" dirty="0" err="1" smtClean="0"/>
              <a:t>bank</a:t>
            </a:r>
            <a:endParaRPr lang="pt-B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4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Crie as classe </a:t>
            </a:r>
            <a:r>
              <a:rPr lang="pt-BR" dirty="0" err="1" smtClean="0"/>
              <a:t>CustomerController</a:t>
            </a:r>
            <a:r>
              <a:rPr lang="pt-BR" dirty="0" smtClean="0"/>
              <a:t> e </a:t>
            </a:r>
            <a:r>
              <a:rPr lang="pt-BR" dirty="0" err="1" smtClean="0"/>
              <a:t>CustomerService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578" y="2014194"/>
            <a:ext cx="6234722" cy="4538878"/>
          </a:xfrm>
          <a:prstGeom prst="rect">
            <a:avLst/>
          </a:prstGeom>
        </p:spPr>
      </p:pic>
      <p:sp>
        <p:nvSpPr>
          <p:cNvPr id="5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10800000">
            <a:off x="6277784" y="3497697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10800000">
            <a:off x="6096000" y="5977761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46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76" y="642594"/>
            <a:ext cx="5543550" cy="465772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884626" y="64259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Uma classe de </a:t>
            </a:r>
            <a:r>
              <a:rPr lang="pt-BR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sevice</a:t>
            </a:r>
            <a:r>
              <a:rPr lang="pt-B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(@Service) contém </a:t>
            </a:r>
            <a:r>
              <a:rPr lang="pt-BR" dirty="0">
                <a:solidFill>
                  <a:srgbClr val="3F7F5F"/>
                </a:solidFill>
                <a:latin typeface="Consolas" panose="020B0609020204030204" pitchFamily="49" charset="0"/>
              </a:rPr>
              <a:t>a lógica de negócio do projeto para deixar o código da classe </a:t>
            </a:r>
            <a:r>
              <a:rPr lang="pt-BR" dirty="0" err="1">
                <a:solidFill>
                  <a:srgbClr val="3F7F5F"/>
                </a:solidFill>
                <a:latin typeface="Consolas" panose="020B0609020204030204" pitchFamily="49" charset="0"/>
              </a:rPr>
              <a:t>controller</a:t>
            </a:r>
            <a:r>
              <a:rPr lang="pt-BR" dirty="0">
                <a:solidFill>
                  <a:srgbClr val="3F7F5F"/>
                </a:solidFill>
                <a:latin typeface="Consolas" panose="020B0609020204030204" pitchFamily="49" charset="0"/>
              </a:rPr>
              <a:t> enxuto e mais </a:t>
            </a:r>
            <a:r>
              <a:rPr lang="pt-B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limpo</a:t>
            </a:r>
            <a:r>
              <a:rPr lang="pt-BR" dirty="0">
                <a:solidFill>
                  <a:srgbClr val="3F7F5F"/>
                </a:solidFill>
                <a:latin typeface="Consolas" panose="020B0609020204030204" pitchFamily="49" charset="0"/>
              </a:rPr>
              <a:t>,  é necessário declarar o repositório como </a:t>
            </a:r>
            <a:r>
              <a:rPr lang="pt-B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atributo para que ele seja evocado.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0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05" y="377960"/>
            <a:ext cx="6037735" cy="618496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426740" y="654288"/>
            <a:ext cx="5181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O </a:t>
            </a:r>
            <a:r>
              <a:rPr lang="pt-BR" dirty="0" err="1">
                <a:solidFill>
                  <a:srgbClr val="3F7F5F"/>
                </a:solidFill>
                <a:latin typeface="Consolas" panose="020B0609020204030204" pitchFamily="49" charset="0"/>
              </a:rPr>
              <a:t>Controller</a:t>
            </a:r>
            <a:r>
              <a:rPr lang="pt-BR" dirty="0">
                <a:solidFill>
                  <a:srgbClr val="3F7F5F"/>
                </a:solidFill>
                <a:latin typeface="Consolas" panose="020B0609020204030204" pitchFamily="49" charset="0"/>
              </a:rPr>
              <a:t> é a classe responsável por expor cada URI que estará disponível na </a:t>
            </a:r>
            <a:r>
              <a:rPr lang="pt-B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internet.</a:t>
            </a:r>
            <a:endParaRPr lang="pt-B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@</a:t>
            </a:r>
            <a:r>
              <a:rPr lang="pt-BR" dirty="0" err="1">
                <a:solidFill>
                  <a:srgbClr val="3F7F5F"/>
                </a:solidFill>
                <a:latin typeface="Consolas" panose="020B0609020204030204" pitchFamily="49" charset="0"/>
              </a:rPr>
              <a:t>RequestMapping</a:t>
            </a:r>
            <a:r>
              <a:rPr lang="pt-BR" dirty="0">
                <a:solidFill>
                  <a:srgbClr val="3F7F5F"/>
                </a:solidFill>
                <a:latin typeface="Consolas" panose="020B0609020204030204" pitchFamily="49" charset="0"/>
              </a:rPr>
              <a:t>("/</a:t>
            </a:r>
            <a:r>
              <a:rPr lang="pt-BR" dirty="0" err="1">
                <a:solidFill>
                  <a:srgbClr val="3F7F5F"/>
                </a:solidFill>
                <a:latin typeface="Consolas" panose="020B0609020204030204" pitchFamily="49" charset="0"/>
              </a:rPr>
              <a:t>api</a:t>
            </a:r>
            <a:r>
              <a:rPr lang="pt-BR" dirty="0">
                <a:solidFill>
                  <a:srgbClr val="3F7F5F"/>
                </a:solidFill>
                <a:latin typeface="Consolas" panose="020B0609020204030204" pitchFamily="49" charset="0"/>
              </a:rPr>
              <a:t>/v1/</a:t>
            </a:r>
            <a:r>
              <a:rPr lang="pt-BR" dirty="0" err="1">
                <a:solidFill>
                  <a:srgbClr val="3F7F5F"/>
                </a:solidFill>
                <a:latin typeface="Consolas" panose="020B0609020204030204" pitchFamily="49" charset="0"/>
              </a:rPr>
              <a:t>customers</a:t>
            </a:r>
            <a:r>
              <a:rPr lang="pt-BR" dirty="0">
                <a:solidFill>
                  <a:srgbClr val="3F7F5F"/>
                </a:solidFill>
                <a:latin typeface="Consolas" panose="020B0609020204030204" pitchFamily="49" charset="0"/>
              </a:rPr>
              <a:t>") indica que a URL da API </a:t>
            </a:r>
            <a:r>
              <a:rPr lang="pt-B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desse </a:t>
            </a:r>
            <a:r>
              <a:rPr lang="pt-BR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controller</a:t>
            </a:r>
            <a:r>
              <a:rPr lang="pt-B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3F7F5F"/>
                </a:solidFill>
                <a:latin typeface="Consolas" panose="020B0609020204030204" pitchFamily="49" charset="0"/>
              </a:rPr>
              <a:t>começa </a:t>
            </a:r>
            <a:r>
              <a:rPr lang="pt-B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com /</a:t>
            </a:r>
            <a:r>
              <a:rPr lang="pt-BR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api</a:t>
            </a:r>
            <a:r>
              <a:rPr lang="pt-B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/v1/</a:t>
            </a:r>
            <a:r>
              <a:rPr lang="pt-BR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customers</a:t>
            </a:r>
            <a:r>
              <a:rPr lang="pt-BR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pt-B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isso </a:t>
            </a:r>
            <a:r>
              <a:rPr lang="pt-BR" dirty="0">
                <a:solidFill>
                  <a:srgbClr val="3F7F5F"/>
                </a:solidFill>
                <a:latin typeface="Consolas" panose="020B0609020204030204" pitchFamily="49" charset="0"/>
              </a:rPr>
              <a:t>significa que pode-se acessar usando a </a:t>
            </a:r>
            <a:r>
              <a:rPr lang="pt-B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URL http</a:t>
            </a:r>
            <a:r>
              <a:rPr lang="pt-BR" dirty="0">
                <a:solidFill>
                  <a:srgbClr val="3F7F5F"/>
                </a:solidFill>
                <a:latin typeface="Consolas" panose="020B0609020204030204" pitchFamily="49" charset="0"/>
              </a:rPr>
              <a:t>://localhost:8080/api/v1/customers (acesso local).</a:t>
            </a:r>
          </a:p>
          <a:p>
            <a:r>
              <a:rPr lang="pt-B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* Este exemplo não está usando a anotação @</a:t>
            </a:r>
            <a:r>
              <a:rPr lang="pt-BR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Autowired</a:t>
            </a:r>
            <a:r>
              <a:rPr lang="pt-B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pois não é mais considerado uma boa prática para injeção de </a:t>
            </a:r>
            <a:r>
              <a:rPr lang="en-US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dependência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de </a:t>
            </a:r>
            <a:r>
              <a:rPr lang="en-US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atributos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obrigatórios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. </a:t>
            </a:r>
          </a:p>
          <a:p>
            <a:r>
              <a:rPr lang="pt-B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3F7F5F"/>
                </a:solidFill>
                <a:latin typeface="Consolas" panose="020B0609020204030204" pitchFamily="49" charset="0"/>
              </a:rPr>
              <a:t>* Desde a versão 4 do Spring a prática recomendada é o uso de injeção de dependência por construtor </a:t>
            </a:r>
          </a:p>
          <a:p>
            <a:r>
              <a:rPr lang="pt-BR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20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79" y="371569"/>
            <a:ext cx="11526031" cy="5165631"/>
          </a:xfrm>
          <a:prstGeom prst="rect">
            <a:avLst/>
          </a:prstGeom>
        </p:spPr>
      </p:pic>
      <p:sp>
        <p:nvSpPr>
          <p:cNvPr id="5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10800000">
            <a:off x="3920664" y="3812657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184400" y="5808225"/>
            <a:ext cx="8341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https://blog.caelum.com.br/modelando-apis-rest-com-swagger/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9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sp>
        <p:nvSpPr>
          <p:cNvPr id="5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5400000">
            <a:off x="2508424" y="1240135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5400000">
            <a:off x="3972775" y="1129619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5400000">
            <a:off x="4506174" y="1580248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5400000">
            <a:off x="5039573" y="1859882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5400000">
            <a:off x="7020085" y="1887796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10800000">
            <a:off x="4364838" y="2915453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5400000">
            <a:off x="10576777" y="1115649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5400000">
            <a:off x="9286457" y="3431579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5400000">
            <a:off x="3068535" y="4097834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280160" y="5774217"/>
            <a:ext cx="12913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https://www.youtube.com/watch?v=juldrxDrSH0&amp;list=PLhW3qG5bs-L-oT0GenwPLcJAPD_SiFK3C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://developer.mozilla.org/pt-BR/docs/Web/HTTP/Status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2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20" y="-125730"/>
            <a:ext cx="12192000" cy="6983730"/>
          </a:xfrm>
          <a:prstGeom prst="rect">
            <a:avLst/>
          </a:prstGeom>
        </p:spPr>
      </p:pic>
      <p:sp>
        <p:nvSpPr>
          <p:cNvPr id="7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10800000">
            <a:off x="6173318" y="1280160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10800000">
            <a:off x="3673958" y="4144813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84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5250"/>
            <a:ext cx="12192000" cy="6953250"/>
          </a:xfrm>
          <a:prstGeom prst="rect">
            <a:avLst/>
          </a:prstGeom>
        </p:spPr>
      </p:pic>
      <p:sp>
        <p:nvSpPr>
          <p:cNvPr id="5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10800000">
            <a:off x="11511776" y="1545523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5400000">
            <a:off x="8814920" y="3522712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10800000">
            <a:off x="7717638" y="5293360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6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Buscar todos e buscar por id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99" y="1710690"/>
            <a:ext cx="11137901" cy="364314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119120" y="5353830"/>
            <a:ext cx="446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Na classe </a:t>
            </a:r>
            <a:r>
              <a:rPr lang="pt-BR" dirty="0" err="1" smtClean="0"/>
              <a:t>service</a:t>
            </a:r>
            <a:r>
              <a:rPr lang="pt-BR" dirty="0" smtClean="0"/>
              <a:t> crie os dois métodos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9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No </a:t>
            </a:r>
            <a:r>
              <a:rPr lang="pt-BR" dirty="0" err="1" smtClean="0"/>
              <a:t>cotroller</a:t>
            </a:r>
            <a:r>
              <a:rPr lang="pt-BR" dirty="0" smtClean="0"/>
              <a:t> crie os métodos a seguir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793240"/>
            <a:ext cx="10058400" cy="455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2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C80354A-B223-4096-903E-3759EF86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2023" y="578488"/>
            <a:ext cx="5500990" cy="816904"/>
          </a:xfrm>
        </p:spPr>
        <p:txBody>
          <a:bodyPr>
            <a:noAutofit/>
          </a:bodyPr>
          <a:lstStyle/>
          <a:p>
            <a:pPr algn="ctr"/>
            <a:r>
              <a:rPr lang="pt-BR" sz="3200" dirty="0"/>
              <a:t>Uma aplicação Spring MVC deve </a:t>
            </a:r>
            <a:br>
              <a:rPr lang="pt-BR" sz="3200" dirty="0"/>
            </a:br>
            <a:r>
              <a:rPr lang="pt-BR" sz="3200" dirty="0"/>
              <a:t>seguir as seguintes camadas: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E4A1622A-CC96-4F15-89DB-6EED4270ECB0}"/>
              </a:ext>
            </a:extLst>
          </p:cNvPr>
          <p:cNvSpPr/>
          <p:nvPr/>
        </p:nvSpPr>
        <p:spPr>
          <a:xfrm>
            <a:off x="763425" y="1031376"/>
            <a:ext cx="5092390" cy="11931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/>
              <a:t>CONTROLLER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C283DDEC-EC37-4A6E-9BFA-520B038AE650}"/>
              </a:ext>
            </a:extLst>
          </p:cNvPr>
          <p:cNvSpPr/>
          <p:nvPr/>
        </p:nvSpPr>
        <p:spPr>
          <a:xfrm>
            <a:off x="763425" y="2224557"/>
            <a:ext cx="5092390" cy="11931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/>
              <a:t>SERVICE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600C0023-42BD-434E-AA67-D21FE6B19897}"/>
              </a:ext>
            </a:extLst>
          </p:cNvPr>
          <p:cNvSpPr/>
          <p:nvPr/>
        </p:nvSpPr>
        <p:spPr>
          <a:xfrm>
            <a:off x="763425" y="3417738"/>
            <a:ext cx="5092390" cy="1193181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/>
              <a:t>REPOSITORY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F8E16D59-3278-40B5-8085-F18F47E02FB2}"/>
              </a:ext>
            </a:extLst>
          </p:cNvPr>
          <p:cNvSpPr/>
          <p:nvPr/>
        </p:nvSpPr>
        <p:spPr>
          <a:xfrm>
            <a:off x="763425" y="4610918"/>
            <a:ext cx="5092390" cy="1193182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/>
              <a:t>MODEL</a:t>
            </a:r>
            <a:endParaRPr lang="pt-BR" dirty="0"/>
          </a:p>
        </p:txBody>
      </p:sp>
      <p:sp>
        <p:nvSpPr>
          <p:cNvPr id="11" name="Fluxograma: Disco Magnético 10">
            <a:extLst>
              <a:ext uri="{FF2B5EF4-FFF2-40B4-BE49-F238E27FC236}">
                <a16:creationId xmlns:a16="http://schemas.microsoft.com/office/drawing/2014/main" xmlns="" id="{16818330-B717-44CB-A746-EA6DFE174E38}"/>
              </a:ext>
            </a:extLst>
          </p:cNvPr>
          <p:cNvSpPr/>
          <p:nvPr/>
        </p:nvSpPr>
        <p:spPr>
          <a:xfrm>
            <a:off x="1845093" y="6250259"/>
            <a:ext cx="2408663" cy="6579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BD</a:t>
            </a:r>
          </a:p>
        </p:txBody>
      </p:sp>
      <p:sp>
        <p:nvSpPr>
          <p:cNvPr id="12" name="Retângulo: Cantos Diagonais Recortados 11">
            <a:extLst>
              <a:ext uri="{FF2B5EF4-FFF2-40B4-BE49-F238E27FC236}">
                <a16:creationId xmlns:a16="http://schemas.microsoft.com/office/drawing/2014/main" xmlns="" id="{8774FB8A-E310-4E07-A312-C7C426CA5AC9}"/>
              </a:ext>
            </a:extLst>
          </p:cNvPr>
          <p:cNvSpPr/>
          <p:nvPr/>
        </p:nvSpPr>
        <p:spPr>
          <a:xfrm>
            <a:off x="763425" y="17672"/>
            <a:ext cx="5207620" cy="39029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FRONT END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C2AABDF1-5E4E-4C4B-A449-7E388047D432}"/>
              </a:ext>
            </a:extLst>
          </p:cNvPr>
          <p:cNvSpPr/>
          <p:nvPr/>
        </p:nvSpPr>
        <p:spPr>
          <a:xfrm>
            <a:off x="640762" y="947854"/>
            <a:ext cx="5330283" cy="4995746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9A06A76B-F925-4320-BD35-82FA75996687}"/>
              </a:ext>
            </a:extLst>
          </p:cNvPr>
          <p:cNvSpPr txBox="1"/>
          <p:nvPr/>
        </p:nvSpPr>
        <p:spPr>
          <a:xfrm>
            <a:off x="23471" y="1401801"/>
            <a:ext cx="50206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tx2"/>
                </a:solidFill>
              </a:rPr>
              <a:t>B</a:t>
            </a:r>
          </a:p>
          <a:p>
            <a:r>
              <a:rPr lang="pt-BR" sz="3200" b="1" dirty="0">
                <a:solidFill>
                  <a:schemeClr val="tx2"/>
                </a:solidFill>
              </a:rPr>
              <a:t>A</a:t>
            </a:r>
          </a:p>
          <a:p>
            <a:r>
              <a:rPr lang="pt-BR" sz="3200" b="1" dirty="0">
                <a:solidFill>
                  <a:schemeClr val="tx2"/>
                </a:solidFill>
              </a:rPr>
              <a:t>C</a:t>
            </a:r>
          </a:p>
          <a:p>
            <a:r>
              <a:rPr lang="pt-BR" sz="3200" b="1" dirty="0">
                <a:solidFill>
                  <a:schemeClr val="tx2"/>
                </a:solidFill>
              </a:rPr>
              <a:t>K </a:t>
            </a:r>
          </a:p>
          <a:p>
            <a:endParaRPr lang="pt-BR" sz="3200" b="1" dirty="0">
              <a:solidFill>
                <a:schemeClr val="tx2"/>
              </a:solidFill>
            </a:endParaRPr>
          </a:p>
          <a:p>
            <a:r>
              <a:rPr lang="pt-BR" sz="3200" b="1" dirty="0">
                <a:solidFill>
                  <a:schemeClr val="tx2"/>
                </a:solidFill>
              </a:rPr>
              <a:t>E</a:t>
            </a:r>
          </a:p>
          <a:p>
            <a:r>
              <a:rPr lang="pt-BR" sz="3200" b="1" dirty="0">
                <a:solidFill>
                  <a:schemeClr val="tx2"/>
                </a:solidFill>
              </a:rPr>
              <a:t>N</a:t>
            </a:r>
          </a:p>
          <a:p>
            <a:r>
              <a:rPr lang="pt-BR" sz="3200" b="1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7" name="Seta: para Baixo 16">
            <a:extLst>
              <a:ext uri="{FF2B5EF4-FFF2-40B4-BE49-F238E27FC236}">
                <a16:creationId xmlns:a16="http://schemas.microsoft.com/office/drawing/2014/main" xmlns="" id="{8DBB5A8B-BDB4-4909-90C2-2ECD6E823540}"/>
              </a:ext>
            </a:extLst>
          </p:cNvPr>
          <p:cNvSpPr/>
          <p:nvPr/>
        </p:nvSpPr>
        <p:spPr>
          <a:xfrm>
            <a:off x="2388755" y="391655"/>
            <a:ext cx="379142" cy="64593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xmlns="" id="{9E2CCC72-9E08-443A-B3BD-AF4A6C6F3D42}"/>
              </a:ext>
            </a:extLst>
          </p:cNvPr>
          <p:cNvSpPr/>
          <p:nvPr/>
        </p:nvSpPr>
        <p:spPr>
          <a:xfrm rot="10800000">
            <a:off x="3756009" y="343679"/>
            <a:ext cx="379142" cy="64593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Seta: para Baixo 18">
            <a:extLst>
              <a:ext uri="{FF2B5EF4-FFF2-40B4-BE49-F238E27FC236}">
                <a16:creationId xmlns:a16="http://schemas.microsoft.com/office/drawing/2014/main" xmlns="" id="{1260F8CC-8369-4965-BCE9-31BC03F525F8}"/>
              </a:ext>
            </a:extLst>
          </p:cNvPr>
          <p:cNvSpPr/>
          <p:nvPr/>
        </p:nvSpPr>
        <p:spPr>
          <a:xfrm>
            <a:off x="2246538" y="5775323"/>
            <a:ext cx="379142" cy="64593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Seta: para Baixo 19">
            <a:extLst>
              <a:ext uri="{FF2B5EF4-FFF2-40B4-BE49-F238E27FC236}">
                <a16:creationId xmlns:a16="http://schemas.microsoft.com/office/drawing/2014/main" xmlns="" id="{8DEEDB25-CDF7-44A4-98D2-7C88B4D4B279}"/>
              </a:ext>
            </a:extLst>
          </p:cNvPr>
          <p:cNvSpPr/>
          <p:nvPr/>
        </p:nvSpPr>
        <p:spPr>
          <a:xfrm rot="10800000">
            <a:off x="3480607" y="5775323"/>
            <a:ext cx="379142" cy="64593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Balão de Fala: Retângulo 20">
            <a:extLst>
              <a:ext uri="{FF2B5EF4-FFF2-40B4-BE49-F238E27FC236}">
                <a16:creationId xmlns:a16="http://schemas.microsoft.com/office/drawing/2014/main" xmlns="" id="{9880AD30-FB96-431B-B207-D51E29C55882}"/>
              </a:ext>
            </a:extLst>
          </p:cNvPr>
          <p:cNvSpPr/>
          <p:nvPr/>
        </p:nvSpPr>
        <p:spPr>
          <a:xfrm>
            <a:off x="7016179" y="1892104"/>
            <a:ext cx="4979963" cy="3756074"/>
          </a:xfrm>
          <a:prstGeom prst="wedgeRectCallout">
            <a:avLst>
              <a:gd name="adj1" fmla="val -73658"/>
              <a:gd name="adj2" fmla="val -580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A camada de </a:t>
            </a:r>
            <a:r>
              <a:rPr lang="pt-BR" sz="2800" dirty="0" err="1"/>
              <a:t>contole</a:t>
            </a:r>
            <a:r>
              <a:rPr lang="pt-BR" sz="2800" dirty="0"/>
              <a:t> (</a:t>
            </a:r>
            <a:r>
              <a:rPr lang="pt-BR" sz="2800" i="1" dirty="0" err="1"/>
              <a:t>Controller</a:t>
            </a:r>
            <a:r>
              <a:rPr lang="pt-BR" sz="2800" dirty="0"/>
              <a:t>) é  responsável por expor cada URL que estará disponível na API. É por meio do controle que o front </a:t>
            </a:r>
            <a:r>
              <a:rPr lang="pt-BR" sz="2800" dirty="0" err="1"/>
              <a:t>end</a:t>
            </a:r>
            <a:r>
              <a:rPr lang="pt-BR" sz="2800" dirty="0"/>
              <a:t> se comunica com o </a:t>
            </a:r>
            <a:r>
              <a:rPr lang="pt-BR" sz="2800" dirty="0" err="1"/>
              <a:t>back</a:t>
            </a:r>
            <a:r>
              <a:rPr lang="pt-BR" sz="2800" dirty="0"/>
              <a:t> end.</a:t>
            </a:r>
          </a:p>
        </p:txBody>
      </p:sp>
      <p:sp>
        <p:nvSpPr>
          <p:cNvPr id="22" name="Balão de Fala: Retângulo 21">
            <a:extLst>
              <a:ext uri="{FF2B5EF4-FFF2-40B4-BE49-F238E27FC236}">
                <a16:creationId xmlns:a16="http://schemas.microsoft.com/office/drawing/2014/main" xmlns="" id="{E25769C4-4FAF-47E8-96BB-4D92FBDAD118}"/>
              </a:ext>
            </a:extLst>
          </p:cNvPr>
          <p:cNvSpPr/>
          <p:nvPr/>
        </p:nvSpPr>
        <p:spPr>
          <a:xfrm>
            <a:off x="7016179" y="1892104"/>
            <a:ext cx="4979963" cy="3756074"/>
          </a:xfrm>
          <a:prstGeom prst="wedgeRectCallout">
            <a:avLst>
              <a:gd name="adj1" fmla="val -73093"/>
              <a:gd name="adj2" fmla="val -20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A camada de serviço (</a:t>
            </a:r>
            <a:r>
              <a:rPr lang="pt-BR" sz="2800" i="1" dirty="0"/>
              <a:t>Service</a:t>
            </a:r>
            <a:r>
              <a:rPr lang="pt-BR" sz="2800" dirty="0"/>
              <a:t>) contém toda a lógica de negócio do projeto para deixar o código da classe </a:t>
            </a:r>
            <a:r>
              <a:rPr lang="pt-BR" sz="2800" dirty="0" err="1"/>
              <a:t>controller</a:t>
            </a:r>
            <a:r>
              <a:rPr lang="pt-BR" sz="2800" dirty="0"/>
              <a:t> enxuto e mais limpo. Essa cama interage com a camada de repositório.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xmlns="" id="{D3AEEDD1-6C45-43DC-892B-B709DBCE69F9}"/>
              </a:ext>
            </a:extLst>
          </p:cNvPr>
          <p:cNvSpPr txBox="1"/>
          <p:nvPr/>
        </p:nvSpPr>
        <p:spPr>
          <a:xfrm>
            <a:off x="261884" y="355943"/>
            <a:ext cx="2153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/>
              <a:t>Requests</a:t>
            </a:r>
            <a:endParaRPr lang="pt-BR" sz="32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5307C553-65F5-4864-8ABE-1E3C7DD07F61}"/>
              </a:ext>
            </a:extLst>
          </p:cNvPr>
          <p:cNvSpPr txBox="1"/>
          <p:nvPr/>
        </p:nvSpPr>
        <p:spPr>
          <a:xfrm>
            <a:off x="4040257" y="355942"/>
            <a:ext cx="1937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Responses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xmlns="" id="{B1ED1C41-C92F-4F20-AE04-EADCCB3D29D9}"/>
              </a:ext>
            </a:extLst>
          </p:cNvPr>
          <p:cNvSpPr txBox="1"/>
          <p:nvPr/>
        </p:nvSpPr>
        <p:spPr>
          <a:xfrm>
            <a:off x="1484541" y="580590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SQL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xmlns="" id="{90C553E3-9F16-4351-9007-7F55C9D63AA9}"/>
              </a:ext>
            </a:extLst>
          </p:cNvPr>
          <p:cNvSpPr txBox="1"/>
          <p:nvPr/>
        </p:nvSpPr>
        <p:spPr>
          <a:xfrm>
            <a:off x="3955579" y="5787675"/>
            <a:ext cx="1698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Registros</a:t>
            </a:r>
          </a:p>
        </p:txBody>
      </p:sp>
      <p:sp>
        <p:nvSpPr>
          <p:cNvPr id="27" name="Balão de Fala: Retângulo 26">
            <a:extLst>
              <a:ext uri="{FF2B5EF4-FFF2-40B4-BE49-F238E27FC236}">
                <a16:creationId xmlns:a16="http://schemas.microsoft.com/office/drawing/2014/main" xmlns="" id="{3C94D76D-FC8E-4D1E-A20E-36BD44F507BE}"/>
              </a:ext>
            </a:extLst>
          </p:cNvPr>
          <p:cNvSpPr/>
          <p:nvPr/>
        </p:nvSpPr>
        <p:spPr>
          <a:xfrm>
            <a:off x="7016178" y="1892104"/>
            <a:ext cx="4979963" cy="3756074"/>
          </a:xfrm>
          <a:prstGeom prst="wedgeRectCallout">
            <a:avLst>
              <a:gd name="adj1" fmla="val -72471"/>
              <a:gd name="adj2" fmla="val -2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A camada de repositório (</a:t>
            </a:r>
            <a:r>
              <a:rPr lang="pt-BR" sz="2800" i="1" dirty="0" err="1"/>
              <a:t>Repository</a:t>
            </a:r>
            <a:r>
              <a:rPr lang="pt-BR" sz="2800" dirty="0"/>
              <a:t>) é responsável por realizar operação no banco de dados por meio da camada de modelo. Geralmente fornecendo os método para operações de CRUD.</a:t>
            </a:r>
          </a:p>
        </p:txBody>
      </p:sp>
      <p:sp>
        <p:nvSpPr>
          <p:cNvPr id="28" name="Balão de Fala: Retângulo 27">
            <a:extLst>
              <a:ext uri="{FF2B5EF4-FFF2-40B4-BE49-F238E27FC236}">
                <a16:creationId xmlns:a16="http://schemas.microsoft.com/office/drawing/2014/main" xmlns="" id="{639D1315-598B-4BA3-B011-45A64FB88A08}"/>
              </a:ext>
            </a:extLst>
          </p:cNvPr>
          <p:cNvSpPr/>
          <p:nvPr/>
        </p:nvSpPr>
        <p:spPr>
          <a:xfrm>
            <a:off x="7016177" y="1892104"/>
            <a:ext cx="4979963" cy="3756074"/>
          </a:xfrm>
          <a:prstGeom prst="wedgeRectCallout">
            <a:avLst>
              <a:gd name="adj1" fmla="val -73883"/>
              <a:gd name="adj2" fmla="val 390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A camada de modelo (</a:t>
            </a:r>
            <a:r>
              <a:rPr lang="pt-BR" sz="2800" i="1" dirty="0" err="1"/>
              <a:t>model</a:t>
            </a:r>
            <a:r>
              <a:rPr lang="pt-BR" sz="2800" dirty="0"/>
              <a:t>) é </a:t>
            </a:r>
          </a:p>
          <a:p>
            <a:pPr algn="ctr"/>
            <a:r>
              <a:rPr lang="pt-BR" sz="2800" dirty="0"/>
              <a:t>responsável mapeamento objeto relacional (ORM), em outras palavras um modelo é uma representação de uma tabela em formato de objeto.</a:t>
            </a:r>
          </a:p>
        </p:txBody>
      </p:sp>
    </p:spTree>
    <p:extLst>
      <p:ext uri="{BB962C8B-B14F-4D97-AF65-F5344CB8AC3E}">
        <p14:creationId xmlns:p14="http://schemas.microsoft.com/office/powerpoint/2010/main" val="2553071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/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/>
      <p:bldP spid="24" grpId="0"/>
      <p:bldP spid="25" grpId="0"/>
      <p:bldP spid="26" grpId="0"/>
      <p:bldP spid="27" grpId="0" animBg="1"/>
      <p:bldP spid="27" grpId="1" animBg="1"/>
      <p:bldP spid="28" grpId="0" animBg="1"/>
      <p:bldP spid="2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Obtendo todos os clientes via </a:t>
            </a:r>
            <a:r>
              <a:rPr lang="pt-BR" dirty="0" err="1" smtClean="0"/>
              <a:t>postman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39280"/>
          </a:xfrm>
          <a:prstGeom prst="rect">
            <a:avLst/>
          </a:prstGeom>
        </p:spPr>
      </p:pic>
      <p:sp>
        <p:nvSpPr>
          <p:cNvPr id="7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5400000">
            <a:off x="2332840" y="921753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5400000">
            <a:off x="3797191" y="1000105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5400000">
            <a:off x="10420200" y="1129619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5400000">
            <a:off x="9048600" y="2679433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5400000">
            <a:off x="2922120" y="3270865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43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5400000">
            <a:off x="4943962" y="1179657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5400000">
            <a:off x="2332840" y="921753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5400000">
            <a:off x="10430362" y="1081385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5400000">
            <a:off x="3155800" y="3339834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88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Atualizar um cliente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1836436"/>
            <a:ext cx="12192000" cy="394460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180080" y="6123966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Na classe </a:t>
            </a:r>
            <a:r>
              <a:rPr lang="pt-BR" dirty="0" err="1" smtClean="0"/>
              <a:t>service</a:t>
            </a:r>
            <a:r>
              <a:rPr lang="pt-BR" dirty="0" smtClean="0"/>
              <a:t> crie o método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9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 camada de </a:t>
            </a:r>
            <a:r>
              <a:rPr lang="pt-BR" dirty="0" err="1" smtClean="0"/>
              <a:t>controller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" y="1906256"/>
            <a:ext cx="11765280" cy="449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6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6050"/>
            <a:ext cx="12192000" cy="7004050"/>
          </a:xfrm>
          <a:prstGeom prst="rect">
            <a:avLst/>
          </a:prstGeom>
        </p:spPr>
      </p:pic>
      <p:sp>
        <p:nvSpPr>
          <p:cNvPr id="5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5400000">
            <a:off x="2424280" y="962394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5400000">
            <a:off x="4933802" y="962394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5400000">
            <a:off x="10586313" y="1005963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5400000">
            <a:off x="5132578" y="1821082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5400000">
            <a:off x="6975962" y="1821082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10800000">
            <a:off x="4394914" y="2802838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5400000">
            <a:off x="9018122" y="4782554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95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5400000">
            <a:off x="4943962" y="1129619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5400000">
            <a:off x="9201002" y="4701275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5400000">
            <a:off x="3023722" y="4701276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53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405447"/>
            <a:ext cx="6010275" cy="60674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0" y="405447"/>
            <a:ext cx="591502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Deletar um cliente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67827"/>
            <a:ext cx="9845040" cy="335121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373120" y="5270526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Na classe </a:t>
            </a:r>
            <a:r>
              <a:rPr lang="pt-BR" dirty="0" err="1" smtClean="0"/>
              <a:t>service</a:t>
            </a:r>
            <a:r>
              <a:rPr lang="pt-BR" dirty="0" smtClean="0"/>
              <a:t> crie o método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3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Contoller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960" y="1777587"/>
            <a:ext cx="11562080" cy="299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66560"/>
          </a:xfrm>
          <a:prstGeom prst="rect">
            <a:avLst/>
          </a:prstGeom>
        </p:spPr>
      </p:pic>
      <p:sp>
        <p:nvSpPr>
          <p:cNvPr id="5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5400000">
            <a:off x="2363322" y="1129619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5400000">
            <a:off x="4954122" y="1129619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5400000">
            <a:off x="4943962" y="1129619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5400000">
            <a:off x="10586313" y="1058499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5400000">
            <a:off x="9068924" y="2704420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5400000">
            <a:off x="2828443" y="3384645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31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E4A1622A-CC96-4F15-89DB-6EED4270ECB0}"/>
              </a:ext>
            </a:extLst>
          </p:cNvPr>
          <p:cNvSpPr/>
          <p:nvPr/>
        </p:nvSpPr>
        <p:spPr>
          <a:xfrm>
            <a:off x="3363953" y="3074184"/>
            <a:ext cx="5092390" cy="11931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/>
              <a:t>CONTROLLER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C283DDEC-EC37-4A6E-9BFA-520B038AE650}"/>
              </a:ext>
            </a:extLst>
          </p:cNvPr>
          <p:cNvSpPr/>
          <p:nvPr/>
        </p:nvSpPr>
        <p:spPr>
          <a:xfrm>
            <a:off x="3363953" y="4641838"/>
            <a:ext cx="5092390" cy="11931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/>
              <a:t>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624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 conta?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 descr="Resultado de imagem para Duvida"/>
          <p:cNvSpPr>
            <a:spLocks noChangeAspect="1" noChangeArrowheads="1"/>
          </p:cNvSpPr>
          <p:nvPr/>
        </p:nvSpPr>
        <p:spPr bwMode="auto">
          <a:xfrm>
            <a:off x="2695575" y="381283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Resultado de imagem para Duvida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2014194"/>
            <a:ext cx="60007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86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D0DFA7A-67D6-4C35-AB55-915C74C4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HTTP = </a:t>
            </a:r>
            <a:r>
              <a:rPr lang="pt-BR" i="1" dirty="0"/>
              <a:t>Hypertext </a:t>
            </a:r>
            <a:r>
              <a:rPr lang="pt-BR" i="1" dirty="0" err="1"/>
              <a:t>Transfer</a:t>
            </a:r>
            <a:r>
              <a:rPr lang="pt-BR" i="1" dirty="0"/>
              <a:t> </a:t>
            </a:r>
            <a:r>
              <a:rPr lang="pt-BR" i="1" dirty="0" err="1"/>
              <a:t>Protocol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27FD3A1-A9BB-4A25-AE9C-D5D4025D8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Protocolo de comunicação que faz a internet funcionar.</a:t>
            </a:r>
          </a:p>
          <a:p>
            <a:r>
              <a:rPr lang="pt-BR" dirty="0"/>
              <a:t>É por meio desse protocolo que ocorre as transferência de dados entre clientes e servidores</a:t>
            </a:r>
          </a:p>
          <a:p>
            <a:r>
              <a:rPr lang="pt-BR" dirty="0"/>
              <a:t>É implementado sobre o TCP/IP:</a:t>
            </a:r>
          </a:p>
          <a:p>
            <a:pPr lvl="1"/>
            <a:r>
              <a:rPr lang="pt-BR" dirty="0"/>
              <a:t>TCP (</a:t>
            </a:r>
            <a:r>
              <a:rPr lang="pt-BR" i="1" dirty="0" err="1"/>
              <a:t>Transmission</a:t>
            </a:r>
            <a:r>
              <a:rPr lang="pt-BR" i="1" dirty="0"/>
              <a:t> </a:t>
            </a:r>
            <a:r>
              <a:rPr lang="pt-BR" i="1" dirty="0" err="1"/>
              <a:t>Control</a:t>
            </a:r>
            <a:r>
              <a:rPr lang="pt-BR" i="1" dirty="0"/>
              <a:t> </a:t>
            </a:r>
            <a:r>
              <a:rPr lang="pt-BR" i="1" dirty="0" err="1"/>
              <a:t>Protocol</a:t>
            </a:r>
            <a:r>
              <a:rPr lang="pt-BR" dirty="0"/>
              <a:t>): Quem garante a integra dos pacotes.</a:t>
            </a:r>
          </a:p>
          <a:p>
            <a:pPr lvl="1"/>
            <a:r>
              <a:rPr lang="pt-BR" dirty="0"/>
              <a:t>IP (</a:t>
            </a:r>
            <a:r>
              <a:rPr lang="pt-BR" i="1" dirty="0"/>
              <a:t>Internet </a:t>
            </a:r>
            <a:r>
              <a:rPr lang="pt-BR" i="1" dirty="0" err="1"/>
              <a:t>Protocol</a:t>
            </a:r>
            <a:r>
              <a:rPr lang="pt-BR" dirty="0"/>
              <a:t>): Responsável pelo roteamento dos pacotes.</a:t>
            </a:r>
          </a:p>
          <a:p>
            <a:r>
              <a:rPr lang="pt-BR" dirty="0"/>
              <a:t>Protocolo “sem estado” (</a:t>
            </a:r>
            <a:r>
              <a:rPr lang="pt-BR" dirty="0" err="1"/>
              <a:t>stateless</a:t>
            </a:r>
            <a:r>
              <a:rPr lang="pt-BR" dirty="0"/>
              <a:t>):</a:t>
            </a:r>
          </a:p>
          <a:p>
            <a:pPr lvl="1"/>
            <a:r>
              <a:rPr lang="pt-BR" dirty="0"/>
              <a:t>Cada transação é tratada isoladamente.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36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91D2C28-A6D9-4073-91A6-AD2F6224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Estrutura básica de uma transação HTTP</a:t>
            </a:r>
          </a:p>
        </p:txBody>
      </p:sp>
      <p:pic>
        <p:nvPicPr>
          <p:cNvPr id="1026" name="Picture 2" descr="Resultado de imagem para notebook icon png&quot;">
            <a:extLst>
              <a:ext uri="{FF2B5EF4-FFF2-40B4-BE49-F238E27FC236}">
                <a16:creationId xmlns:a16="http://schemas.microsoft.com/office/drawing/2014/main" xmlns="" id="{6C0E8019-B807-4D19-827F-D7DD8124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71" y="2449185"/>
            <a:ext cx="3277441" cy="327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server icon png">
            <a:extLst>
              <a:ext uri="{FF2B5EF4-FFF2-40B4-BE49-F238E27FC236}">
                <a16:creationId xmlns:a16="http://schemas.microsoft.com/office/drawing/2014/main" xmlns="" id="{658D244B-1A01-4DB3-9479-ACEB50D3C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323" y="2648438"/>
            <a:ext cx="5475271" cy="28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xmlns="" id="{C34578EF-AAEE-4BAC-BE5C-CF8A1B0513B3}"/>
              </a:ext>
            </a:extLst>
          </p:cNvPr>
          <p:cNvSpPr/>
          <p:nvPr/>
        </p:nvSpPr>
        <p:spPr>
          <a:xfrm>
            <a:off x="3617259" y="2756647"/>
            <a:ext cx="3617259" cy="806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REQUEST</a:t>
            </a:r>
          </a:p>
        </p:txBody>
      </p:sp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xmlns="" id="{2DA3269A-5019-487F-8557-2062F4676203}"/>
              </a:ext>
            </a:extLst>
          </p:cNvPr>
          <p:cNvSpPr/>
          <p:nvPr/>
        </p:nvSpPr>
        <p:spPr>
          <a:xfrm>
            <a:off x="3552525" y="4440395"/>
            <a:ext cx="3736285" cy="8068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RESPONSE</a:t>
            </a:r>
          </a:p>
        </p:txBody>
      </p:sp>
      <p:sp>
        <p:nvSpPr>
          <p:cNvPr id="7" name="Balão de Fala: Retângulo 6">
            <a:extLst>
              <a:ext uri="{FF2B5EF4-FFF2-40B4-BE49-F238E27FC236}">
                <a16:creationId xmlns:a16="http://schemas.microsoft.com/office/drawing/2014/main" xmlns="" id="{99F6BAE5-A5A9-497F-BAE0-18D97885F97F}"/>
              </a:ext>
            </a:extLst>
          </p:cNvPr>
          <p:cNvSpPr/>
          <p:nvPr/>
        </p:nvSpPr>
        <p:spPr>
          <a:xfrm>
            <a:off x="5292090" y="1328394"/>
            <a:ext cx="2926080" cy="1196828"/>
          </a:xfrm>
          <a:prstGeom prst="wedgeRectCallout">
            <a:avLst>
              <a:gd name="adj1" fmla="val -51155"/>
              <a:gd name="adj2" fmla="val 83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1-Método HTTP</a:t>
            </a:r>
          </a:p>
          <a:p>
            <a:r>
              <a:rPr lang="pt-BR" dirty="0"/>
              <a:t>2-URL a ser acessada</a:t>
            </a:r>
          </a:p>
          <a:p>
            <a:r>
              <a:rPr lang="pt-BR" dirty="0"/>
              <a:t>3-Parâmetros</a:t>
            </a:r>
          </a:p>
        </p:txBody>
      </p:sp>
      <p:sp>
        <p:nvSpPr>
          <p:cNvPr id="11" name="Balão de Fala: Retângulo 10">
            <a:extLst>
              <a:ext uri="{FF2B5EF4-FFF2-40B4-BE49-F238E27FC236}">
                <a16:creationId xmlns:a16="http://schemas.microsoft.com/office/drawing/2014/main" xmlns="" id="{E4459E49-0901-479E-B2C1-4A35B6F81B30}"/>
              </a:ext>
            </a:extLst>
          </p:cNvPr>
          <p:cNvSpPr/>
          <p:nvPr/>
        </p:nvSpPr>
        <p:spPr>
          <a:xfrm>
            <a:off x="2029972" y="5478644"/>
            <a:ext cx="6669018" cy="1196828"/>
          </a:xfrm>
          <a:prstGeom prst="wedgeRectCallout">
            <a:avLst>
              <a:gd name="adj1" fmla="val 38"/>
              <a:gd name="adj2" fmla="val -86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1-Código de status(Sucesso ou erro)</a:t>
            </a:r>
          </a:p>
          <a:p>
            <a:r>
              <a:rPr lang="pt-BR" dirty="0"/>
              <a:t>2-Tipo de conteúdo (Texto, imagem, HTML, XML, JSON)</a:t>
            </a:r>
          </a:p>
          <a:p>
            <a:r>
              <a:rPr lang="pt-BR" dirty="0"/>
              <a:t>3-Conteúdo</a:t>
            </a:r>
          </a:p>
        </p:txBody>
      </p:sp>
    </p:spTree>
    <p:extLst>
      <p:ext uri="{BB962C8B-B14F-4D97-AF65-F5344CB8AC3E}">
        <p14:creationId xmlns:p14="http://schemas.microsoft.com/office/powerpoint/2010/main" val="318176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91D2C28-A6D9-4073-91A6-AD2F6224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Estrutura básica de uma transação HTTP</a:t>
            </a:r>
          </a:p>
        </p:txBody>
      </p:sp>
      <p:pic>
        <p:nvPicPr>
          <p:cNvPr id="1026" name="Picture 2" descr="Resultado de imagem para notebook icon png&quot;">
            <a:extLst>
              <a:ext uri="{FF2B5EF4-FFF2-40B4-BE49-F238E27FC236}">
                <a16:creationId xmlns:a16="http://schemas.microsoft.com/office/drawing/2014/main" xmlns="" id="{6C0E8019-B807-4D19-827F-D7DD8124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71" y="2449185"/>
            <a:ext cx="3277441" cy="327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server icon png">
            <a:extLst>
              <a:ext uri="{FF2B5EF4-FFF2-40B4-BE49-F238E27FC236}">
                <a16:creationId xmlns:a16="http://schemas.microsoft.com/office/drawing/2014/main" xmlns="" id="{658D244B-1A01-4DB3-9479-ACEB50D3C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323" y="2648438"/>
            <a:ext cx="5475271" cy="28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xmlns="" id="{C34578EF-AAEE-4BAC-BE5C-CF8A1B0513B3}"/>
              </a:ext>
            </a:extLst>
          </p:cNvPr>
          <p:cNvSpPr/>
          <p:nvPr/>
        </p:nvSpPr>
        <p:spPr>
          <a:xfrm>
            <a:off x="3617259" y="2756647"/>
            <a:ext cx="3617259" cy="806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REQUEST</a:t>
            </a:r>
          </a:p>
        </p:txBody>
      </p:sp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xmlns="" id="{2DA3269A-5019-487F-8557-2062F4676203}"/>
              </a:ext>
            </a:extLst>
          </p:cNvPr>
          <p:cNvSpPr/>
          <p:nvPr/>
        </p:nvSpPr>
        <p:spPr>
          <a:xfrm>
            <a:off x="3552525" y="4440395"/>
            <a:ext cx="3736285" cy="8068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RESPONSE</a:t>
            </a:r>
          </a:p>
        </p:txBody>
      </p:sp>
      <p:sp>
        <p:nvSpPr>
          <p:cNvPr id="7" name="Balão de Fala: Retângulo 6">
            <a:extLst>
              <a:ext uri="{FF2B5EF4-FFF2-40B4-BE49-F238E27FC236}">
                <a16:creationId xmlns:a16="http://schemas.microsoft.com/office/drawing/2014/main" xmlns="" id="{99F6BAE5-A5A9-497F-BAE0-18D97885F97F}"/>
              </a:ext>
            </a:extLst>
          </p:cNvPr>
          <p:cNvSpPr/>
          <p:nvPr/>
        </p:nvSpPr>
        <p:spPr>
          <a:xfrm>
            <a:off x="5292089" y="1328394"/>
            <a:ext cx="3617259" cy="1196828"/>
          </a:xfrm>
          <a:prstGeom prst="wedgeRectCallout">
            <a:avLst>
              <a:gd name="adj1" fmla="val -51155"/>
              <a:gd name="adj2" fmla="val 83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1-GET</a:t>
            </a:r>
          </a:p>
          <a:p>
            <a:r>
              <a:rPr lang="pt-BR" dirty="0"/>
              <a:t>2-</a:t>
            </a:r>
            <a:r>
              <a:rPr lang="pt-BR" dirty="0">
                <a:hlinkClick r:id="rId4"/>
              </a:rPr>
              <a:t>https://www.google.com/</a:t>
            </a:r>
            <a:endParaRPr lang="pt-BR" dirty="0"/>
          </a:p>
          <a:p>
            <a:r>
              <a:rPr lang="pt-BR" dirty="0"/>
              <a:t>3-Parâmetros</a:t>
            </a:r>
          </a:p>
        </p:txBody>
      </p:sp>
      <p:sp>
        <p:nvSpPr>
          <p:cNvPr id="11" name="Balão de Fala: Retângulo 10">
            <a:extLst>
              <a:ext uri="{FF2B5EF4-FFF2-40B4-BE49-F238E27FC236}">
                <a16:creationId xmlns:a16="http://schemas.microsoft.com/office/drawing/2014/main" xmlns="" id="{E4459E49-0901-479E-B2C1-4A35B6F81B30}"/>
              </a:ext>
            </a:extLst>
          </p:cNvPr>
          <p:cNvSpPr/>
          <p:nvPr/>
        </p:nvSpPr>
        <p:spPr>
          <a:xfrm>
            <a:off x="2029972" y="5478644"/>
            <a:ext cx="6669018" cy="1196828"/>
          </a:xfrm>
          <a:prstGeom prst="wedgeRectCallout">
            <a:avLst>
              <a:gd name="adj1" fmla="val 38"/>
              <a:gd name="adj2" fmla="val -86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1-Status: 200 OK</a:t>
            </a:r>
          </a:p>
          <a:p>
            <a:pPr fontAlgn="t"/>
            <a:r>
              <a:rPr lang="pt-BR" dirty="0"/>
              <a:t>2- </a:t>
            </a:r>
            <a:r>
              <a:rPr lang="pt-BR" b="1" dirty="0" err="1"/>
              <a:t>content-type</a:t>
            </a:r>
            <a:r>
              <a:rPr lang="pt-BR" b="1" dirty="0"/>
              <a:t>: </a:t>
            </a:r>
            <a:r>
              <a:rPr lang="pt-BR" dirty="0" err="1"/>
              <a:t>text</a:t>
            </a:r>
            <a:r>
              <a:rPr lang="pt-BR" dirty="0"/>
              <a:t>/</a:t>
            </a:r>
            <a:r>
              <a:rPr lang="pt-BR" dirty="0" err="1"/>
              <a:t>html</a:t>
            </a:r>
            <a:r>
              <a:rPr lang="pt-BR" dirty="0"/>
              <a:t>; </a:t>
            </a:r>
            <a:r>
              <a:rPr lang="pt-BR" dirty="0" err="1"/>
              <a:t>charset</a:t>
            </a:r>
            <a:r>
              <a:rPr lang="pt-BR" dirty="0"/>
              <a:t>=UTF-8</a:t>
            </a:r>
          </a:p>
          <a:p>
            <a:r>
              <a:rPr lang="pt-BR" dirty="0"/>
              <a:t>3- </a:t>
            </a:r>
            <a:r>
              <a:rPr lang="pt-BR" dirty="0" err="1"/>
              <a:t>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958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E7DC690-DD76-4ECE-89BE-A89A2F80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16BDEBD-5A23-4631-AC68-B64061BF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A416EF3E-2B3E-482D-9799-196E0F7FD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19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0174F124-346E-48D9-9364-60F833934602}"/>
              </a:ext>
            </a:extLst>
          </p:cNvPr>
          <p:cNvSpPr txBox="1"/>
          <p:nvPr/>
        </p:nvSpPr>
        <p:spPr>
          <a:xfrm>
            <a:off x="3334215" y="4457039"/>
            <a:ext cx="3801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chemeClr val="tx2"/>
                </a:solidFill>
              </a:rPr>
              <a:t>APERTE F12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F16C4A21-AF93-401A-87FB-46800D58A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xmlns="" id="{31559C4D-5835-4117-9AA6-72108108BFAB}"/>
              </a:ext>
            </a:extLst>
          </p:cNvPr>
          <p:cNvSpPr/>
          <p:nvPr/>
        </p:nvSpPr>
        <p:spPr>
          <a:xfrm>
            <a:off x="1672683" y="122522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xmlns="" id="{18482E0F-259F-4DA2-82FA-D84CD1DF35A4}"/>
              </a:ext>
            </a:extLst>
          </p:cNvPr>
          <p:cNvSpPr/>
          <p:nvPr/>
        </p:nvSpPr>
        <p:spPr>
          <a:xfrm>
            <a:off x="-340112" y="321297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B452BDD5-04C8-420E-9FE5-09577B415EAD}"/>
              </a:ext>
            </a:extLst>
          </p:cNvPr>
          <p:cNvSpPr txBox="1"/>
          <p:nvPr/>
        </p:nvSpPr>
        <p:spPr>
          <a:xfrm>
            <a:off x="1852125" y="4322710"/>
            <a:ext cx="8082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chemeClr val="tx2"/>
                </a:solidFill>
              </a:rPr>
              <a:t>APERTE F5 NO GOOGLE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1252C689-3660-4712-92F4-08DBD655C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949443"/>
          </a:xfrm>
          <a:prstGeom prst="rect">
            <a:avLst/>
          </a:prstGeom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xmlns="" id="{AC7F71C2-E651-40A5-B222-EFAED1D5A54A}"/>
              </a:ext>
            </a:extLst>
          </p:cNvPr>
          <p:cNvSpPr/>
          <p:nvPr/>
        </p:nvSpPr>
        <p:spPr>
          <a:xfrm rot="5400000">
            <a:off x="363343" y="1308088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5A1179F5-8DBE-42A7-A9C4-83C3C7BB0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xmlns="" id="{B48549CB-A6DC-4A30-8162-B2400B1D352F}"/>
              </a:ext>
            </a:extLst>
          </p:cNvPr>
          <p:cNvSpPr/>
          <p:nvPr/>
        </p:nvSpPr>
        <p:spPr>
          <a:xfrm>
            <a:off x="1197688" y="2136715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xmlns="" id="{34431666-66AF-4A42-BDDC-46EE857E59A6}"/>
              </a:ext>
            </a:extLst>
          </p:cNvPr>
          <p:cNvSpPr/>
          <p:nvPr/>
        </p:nvSpPr>
        <p:spPr>
          <a:xfrm>
            <a:off x="1223801" y="2362128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xmlns="" id="{8B40C803-D1F7-425F-ADFC-8A67F1DEA3C4}"/>
              </a:ext>
            </a:extLst>
          </p:cNvPr>
          <p:cNvSpPr/>
          <p:nvPr/>
        </p:nvSpPr>
        <p:spPr>
          <a:xfrm>
            <a:off x="1157613" y="3490279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xmlns="" id="{3C718025-7550-4646-A8D1-6730AAEA62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02544" y="-98915"/>
            <a:ext cx="12192000" cy="7178387"/>
          </a:xfrm>
          <a:prstGeom prst="rect">
            <a:avLst/>
          </a:prstGeom>
        </p:spPr>
      </p:pic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xmlns="" id="{DB7AB92D-7B43-410F-8391-BEDAF871C624}"/>
              </a:ext>
            </a:extLst>
          </p:cNvPr>
          <p:cNvSpPr/>
          <p:nvPr/>
        </p:nvSpPr>
        <p:spPr>
          <a:xfrm rot="5247559">
            <a:off x="2780446" y="1293578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9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/>
      <p:bldP spid="12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C17D471-E6D9-481F-8CDB-B1B20963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HTTP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141D296-5300-495C-BD2E-2609BE3AC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2103120"/>
            <a:ext cx="11215688" cy="3931920"/>
          </a:xfrm>
        </p:spPr>
        <p:txBody>
          <a:bodyPr>
            <a:normAutofit/>
          </a:bodyPr>
          <a:lstStyle/>
          <a:p>
            <a:r>
              <a:rPr lang="pt-BR" sz="3200" dirty="0"/>
              <a:t>GET: Requisição de um recurso a partir de uma URL;</a:t>
            </a:r>
          </a:p>
          <a:p>
            <a:r>
              <a:rPr lang="pt-BR" sz="3200" dirty="0"/>
              <a:t>POST: Requisição para salvar um recurso no servidor;</a:t>
            </a:r>
          </a:p>
          <a:p>
            <a:r>
              <a:rPr lang="pt-BR" sz="3200" dirty="0"/>
              <a:t>PUT: Requisição para atualizar um recurso no servidor;</a:t>
            </a:r>
          </a:p>
          <a:p>
            <a:r>
              <a:rPr lang="pt-BR" sz="3200" dirty="0"/>
              <a:t>DELETE: Requisição para apagar um recurso no servidor;</a:t>
            </a:r>
          </a:p>
          <a:p>
            <a:r>
              <a:rPr lang="pt-BR" sz="3200" dirty="0"/>
              <a:t>HEAD, TRACE, OPTIONS</a:t>
            </a:r>
          </a:p>
        </p:txBody>
      </p:sp>
    </p:spTree>
    <p:extLst>
      <p:ext uri="{BB962C8B-B14F-4D97-AF65-F5344CB8AC3E}">
        <p14:creationId xmlns:p14="http://schemas.microsoft.com/office/powerpoint/2010/main" val="346917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esultado de imagem para Jack estripador por parte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18" y="1653060"/>
            <a:ext cx="333375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43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743</TotalTime>
  <Words>577</Words>
  <Application>Microsoft Office PowerPoint</Application>
  <PresentationFormat>Widescreen</PresentationFormat>
  <Paragraphs>87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Arial</vt:lpstr>
      <vt:lpstr>Century Gothic</vt:lpstr>
      <vt:lpstr>Consolas</vt:lpstr>
      <vt:lpstr>Garamond</vt:lpstr>
      <vt:lpstr>Savon</vt:lpstr>
      <vt:lpstr>Programação WEB </vt:lpstr>
      <vt:lpstr>Uma aplicação Spring MVC deve  seguir as seguintes camadas:</vt:lpstr>
      <vt:lpstr>Apresentação do PowerPoint</vt:lpstr>
      <vt:lpstr>HTTP = Hypertext Transfer Protocol</vt:lpstr>
      <vt:lpstr>Estrutura básica de uma transação HTTP</vt:lpstr>
      <vt:lpstr>Estrutura básica de uma transação HTTP</vt:lpstr>
      <vt:lpstr>Apresentação do PowerPoint</vt:lpstr>
      <vt:lpstr>Métodos HTTP</vt:lpstr>
      <vt:lpstr>Apresentação do PowerPoint</vt:lpstr>
      <vt:lpstr>Vamos criar a controller e o servisse de criar cliente</vt:lpstr>
      <vt:lpstr>Crie as classe CustomerController e CustomerService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Buscar todos e buscar por id</vt:lpstr>
      <vt:lpstr>No cotroller crie os métodos a seguir</vt:lpstr>
      <vt:lpstr>Obtendo todos os clientes via postman</vt:lpstr>
      <vt:lpstr>Apresentação do PowerPoint</vt:lpstr>
      <vt:lpstr>Atualizar um cliente</vt:lpstr>
      <vt:lpstr>Na camada de controller</vt:lpstr>
      <vt:lpstr>Apresentação do PowerPoint</vt:lpstr>
      <vt:lpstr>Apresentação do PowerPoint</vt:lpstr>
      <vt:lpstr>Apresentação do PowerPoint</vt:lpstr>
      <vt:lpstr>Deletar um cliente</vt:lpstr>
      <vt:lpstr>Contoller</vt:lpstr>
      <vt:lpstr>Apresentação do PowerPoint</vt:lpstr>
      <vt:lpstr>E conta?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WEB Backend</dc:title>
  <dc:creator>rafael duarte</dc:creator>
  <cp:lastModifiedBy>Rafael Batista Duarte</cp:lastModifiedBy>
  <cp:revision>29</cp:revision>
  <dcterms:created xsi:type="dcterms:W3CDTF">2019-12-27T15:34:01Z</dcterms:created>
  <dcterms:modified xsi:type="dcterms:W3CDTF">2020-01-14T20:50:27Z</dcterms:modified>
</cp:coreProperties>
</file>