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>
        <p:scale>
          <a:sx n="50" d="100"/>
          <a:sy n="50" d="100"/>
        </p:scale>
        <p:origin x="1469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evmedia.com.br/curso/o-que-e-html/19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www.w3schools.com/htm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hyperlink" Target="https://jsfiddle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web – Front </a:t>
            </a:r>
            <a:r>
              <a:rPr lang="pt-BR" dirty="0" err="1" smtClean="0"/>
              <a:t>end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Hyper Text </a:t>
            </a:r>
            <a:r>
              <a:rPr lang="en-US" i="1" dirty="0"/>
              <a:t>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0" y="0"/>
            <a:ext cx="10058400" cy="1609344"/>
          </a:xfrm>
        </p:spPr>
        <p:txBody>
          <a:bodyPr/>
          <a:lstStyle/>
          <a:p>
            <a:r>
              <a:rPr lang="en-US" b="1" dirty="0">
                <a:hlinkClick r:id="rId2" tooltip="Curso"/>
              </a:rPr>
              <a:t>O que é HTML?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648" y="1207008"/>
            <a:ext cx="10058400" cy="4050792"/>
          </a:xfrm>
        </p:spPr>
        <p:txBody>
          <a:bodyPr/>
          <a:lstStyle/>
          <a:p>
            <a:r>
              <a:rPr lang="pt-BR" dirty="0" smtClean="0"/>
              <a:t>Um navegador </a:t>
            </a:r>
            <a:r>
              <a:rPr lang="pt-BR" dirty="0"/>
              <a:t>é capaz de interpretar o código HTML e </a:t>
            </a:r>
            <a:r>
              <a:rPr lang="pt-BR" dirty="0" err="1"/>
              <a:t>renderizá-lo</a:t>
            </a:r>
            <a:r>
              <a:rPr lang="pt-BR" dirty="0"/>
              <a:t> de forma compreensível para o usuário final, exibindo textos, botões </a:t>
            </a:r>
            <a:r>
              <a:rPr lang="pt-BR" dirty="0" smtClean="0"/>
              <a:t>etc.</a:t>
            </a:r>
          </a:p>
          <a:p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286512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do </a:t>
            </a:r>
            <a:r>
              <a:rPr lang="pt-BR" dirty="0" err="1" smtClean="0"/>
              <a:t>html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688" y="1806448"/>
            <a:ext cx="11894312" cy="40507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função do </a:t>
            </a:r>
            <a:r>
              <a:rPr lang="pt-BR" sz="2800" b="1" dirty="0"/>
              <a:t>HTML</a:t>
            </a:r>
            <a:r>
              <a:rPr lang="pt-BR" sz="2800" dirty="0"/>
              <a:t> </a:t>
            </a:r>
            <a:r>
              <a:rPr lang="pt-BR" sz="2800" dirty="0" smtClean="0"/>
              <a:t> </a:t>
            </a:r>
            <a:r>
              <a:rPr lang="pt-BR" sz="2800" dirty="0"/>
              <a:t>na programação web sofreu alterações ao longo dos anos e hoje </a:t>
            </a:r>
            <a:r>
              <a:rPr lang="pt-BR" sz="2800" dirty="0" smtClean="0"/>
              <a:t>deve-se </a:t>
            </a:r>
            <a:r>
              <a:rPr lang="pt-BR" sz="2800" dirty="0"/>
              <a:t>utilizada unicamente para </a:t>
            </a:r>
            <a:r>
              <a:rPr lang="pt-BR" sz="2800" dirty="0">
                <a:solidFill>
                  <a:srgbClr val="FFC000"/>
                </a:solidFill>
              </a:rPr>
              <a:t>estruturar o conteúdo das páginas</a:t>
            </a:r>
            <a:r>
              <a:rPr lang="pt-BR" sz="2800" dirty="0"/>
              <a:t>. Ou seja, não cabe a ela definir </a:t>
            </a:r>
            <a:r>
              <a:rPr lang="pt-BR" sz="2800" dirty="0">
                <a:solidFill>
                  <a:srgbClr val="00B0F0"/>
                </a:solidFill>
              </a:rPr>
              <a:t>características visuais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FF00"/>
                </a:solidFill>
              </a:rPr>
              <a:t>comportamentos</a:t>
            </a:r>
            <a:r>
              <a:rPr lang="pt-BR" sz="2800" dirty="0"/>
              <a:t>, </a:t>
            </a:r>
            <a:r>
              <a:rPr lang="pt-BR" sz="2800" dirty="0" smtClean="0"/>
              <a:t>para isso </a:t>
            </a:r>
            <a:r>
              <a:rPr lang="pt-BR" sz="2800" dirty="0"/>
              <a:t>deve ser feito usando </a:t>
            </a:r>
            <a:r>
              <a:rPr lang="pt-BR" sz="2800" dirty="0">
                <a:solidFill>
                  <a:srgbClr val="00B0F0"/>
                </a:solidFill>
              </a:rPr>
              <a:t>CSS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rgbClr val="FFFF00"/>
                </a:solidFill>
              </a:rPr>
              <a:t>JavaScript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052" name="Picture 4" descr="Resultado de imagem para html css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48" y="36758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" y="137477"/>
            <a:ext cx="6276975" cy="3209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27" y="3347402"/>
            <a:ext cx="7058025" cy="34099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83680" y="441236"/>
            <a:ext cx="511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253A44"/>
                </a:solidFill>
                <a:latin typeface="Source Serif Pro"/>
              </a:rPr>
              <a:t>Como o objetivo do HTML não é definir aparência visual, não devemos ter no documento atributos como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bgcolor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ou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como &lt;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font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&gt;. O trecho de código </a:t>
            </a:r>
            <a:r>
              <a:rPr lang="pt-BR" b="1" dirty="0" smtClean="0">
                <a:solidFill>
                  <a:srgbClr val="253A44"/>
                </a:solidFill>
                <a:latin typeface="Source Serif Pro"/>
              </a:rPr>
              <a:t>ao lado demonstra 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um documento com esses problemas: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122872" y="4058196"/>
            <a:ext cx="470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253A44"/>
                </a:solidFill>
                <a:latin typeface="Source Serif Pro"/>
              </a:rPr>
              <a:t>O correto, nesse caso, é ter no código HTML apenas a estrutura do documento, e toda formatação visual e implementação de comportamento serem feitas via CSS e </a:t>
            </a:r>
            <a:r>
              <a:rPr lang="pt-BR" dirty="0" err="1" smtClean="0">
                <a:solidFill>
                  <a:srgbClr val="253A44"/>
                </a:solidFill>
                <a:latin typeface="Source Serif Pro"/>
              </a:rPr>
              <a:t>JavaScript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.</a:t>
            </a:r>
            <a:endParaRPr lang="en-US" dirty="0"/>
          </a:p>
        </p:txBody>
      </p:sp>
      <p:sp>
        <p:nvSpPr>
          <p:cNvPr id="8" name="Seta para baixo 7"/>
          <p:cNvSpPr/>
          <p:nvPr/>
        </p:nvSpPr>
        <p:spPr>
          <a:xfrm rot="5400000">
            <a:off x="7101840" y="2038082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 para baixo 8"/>
          <p:cNvSpPr/>
          <p:nvPr/>
        </p:nvSpPr>
        <p:spPr>
          <a:xfrm rot="16200000">
            <a:off x="2279650" y="5098644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Atualmente a </a:t>
            </a:r>
            <a:r>
              <a:rPr lang="pt-BR" b="1" dirty="0" smtClean="0"/>
              <a:t>HTML</a:t>
            </a:r>
            <a:r>
              <a:rPr lang="pt-BR" dirty="0" smtClean="0"/>
              <a:t> encontra-se na versão 5 e é padronizada pelo W3C (World </a:t>
            </a:r>
            <a:r>
              <a:rPr lang="pt-BR" dirty="0" err="1" smtClean="0"/>
              <a:t>Wide</a:t>
            </a:r>
            <a:r>
              <a:rPr lang="pt-BR" dirty="0" smtClean="0"/>
              <a:t> Web Consortium), uma organização internacional responsável por estabelecer padrões para a internet, como a linguagem XML, CSS e o SOAP.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902556" y="5631934"/>
            <a:ext cx="2395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3"/>
              </a:rPr>
              <a:t>https://www.w3.org/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377768" y="6014966"/>
            <a:ext cx="38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https://www.w3schools.com/html/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3386485" y="6384298"/>
            <a:ext cx="342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https://html.spec.whatwg.org/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844" y="-1043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128248" cy="160934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Estrutura básica de uma página HTML</a:t>
            </a:r>
            <a:br>
              <a:rPr lang="pt-BR" b="1" dirty="0"/>
            </a:b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" y="893826"/>
            <a:ext cx="6927533" cy="57682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13587" y="983456"/>
            <a:ext cx="4551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Linha</a:t>
            </a:r>
            <a:r>
              <a:rPr lang="en-US" b="1" dirty="0"/>
              <a:t> 1</a:t>
            </a:r>
            <a:r>
              <a:rPr lang="en-US" dirty="0" smtClean="0"/>
              <a:t>: </a:t>
            </a:r>
            <a:r>
              <a:rPr lang="pt-BR" dirty="0" smtClean="0">
                <a:solidFill>
                  <a:srgbClr val="FF0000"/>
                </a:solidFill>
                <a:latin typeface="Roboto mono"/>
              </a:rPr>
              <a:t>DOCTYPE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deve ser sempre a primeira a aparecer em uma página HTML para indicar ao browser qual versão da linguagem usada. 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Vamos trabalhar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com a 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HTML 5;</a:t>
            </a:r>
          </a:p>
          <a:p>
            <a:pPr algn="just"/>
            <a:r>
              <a:rPr lang="pt-BR" b="1" dirty="0"/>
              <a:t>Linhas 2</a:t>
            </a:r>
            <a:r>
              <a:rPr lang="pt-BR" dirty="0"/>
              <a:t> e </a:t>
            </a:r>
            <a:r>
              <a:rPr lang="pt-BR" b="1" dirty="0"/>
              <a:t>10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html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delimita o documento. Sendo assim, todas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da página devem estar nesse espaço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;</a:t>
            </a:r>
          </a:p>
          <a:p>
            <a:pPr algn="just"/>
            <a:r>
              <a:rPr lang="pt-BR" b="1" dirty="0"/>
              <a:t>Linhas 3</a:t>
            </a:r>
            <a:r>
              <a:rPr lang="pt-BR" dirty="0"/>
              <a:t> e </a:t>
            </a:r>
            <a:r>
              <a:rPr lang="pt-BR" b="1" dirty="0"/>
              <a:t>6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head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define o cabeçalho do documento. O conteúdo nesse espaço não é visível no browser, mas contém instruções sobre seu conteúdo e comportamento. Dentro dessa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por exemplo, podem ser inseridas folhas de estilo e scripts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;</a:t>
            </a:r>
          </a:p>
          <a:p>
            <a:pPr algn="just"/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113587" y="983456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Linha 4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>
                <a:solidFill>
                  <a:srgbClr val="FF0000"/>
                </a:solidFill>
                <a:latin typeface="Source Serif Pro"/>
              </a:rPr>
              <a:t>meta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nesse caso, especifica qual conjunto de caracteres (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character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set ou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charset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) será usado para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o texto da página.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O UTF-8 contém todos os caracteres dos padrões Unicode e ASCII, sendo, portanto, o mais utilizado em páginas web. </a:t>
            </a:r>
            <a:endParaRPr lang="pt-BR" dirty="0" smtClean="0">
              <a:solidFill>
                <a:srgbClr val="253A44"/>
              </a:solidFill>
              <a:latin typeface="Source Serif Pro"/>
            </a:endParaRPr>
          </a:p>
          <a:p>
            <a:pPr algn="just"/>
            <a:r>
              <a:rPr lang="pt-BR" b="1" dirty="0"/>
              <a:t>Linha 5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title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define o título da página, aquele que aparece na janela/aba do navegador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;</a:t>
            </a:r>
          </a:p>
          <a:p>
            <a:pPr algn="just"/>
            <a:r>
              <a:rPr lang="pt-BR" b="1" dirty="0"/>
              <a:t>Linhas 7</a:t>
            </a:r>
            <a:r>
              <a:rPr lang="pt-BR" dirty="0"/>
              <a:t> e </a:t>
            </a:r>
            <a:r>
              <a:rPr lang="pt-BR" b="1" dirty="0"/>
              <a:t>9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body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marcando o espaço no qual deve estar contido o conteúdo visual da página.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que representam 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algo visual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devem ser adicionadas nesse intervalo</a:t>
            </a:r>
            <a:r>
              <a:rPr lang="pt-BR" dirty="0" smtClean="0">
                <a:solidFill>
                  <a:srgbClr val="253A44"/>
                </a:solidFill>
                <a:latin typeface="Source Serif Pro"/>
              </a:rPr>
              <a:t>;</a:t>
            </a:r>
          </a:p>
          <a:p>
            <a:pPr algn="just"/>
            <a:r>
              <a:rPr lang="pt-BR" b="1" dirty="0"/>
              <a:t>Linha 8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nessa linha podemos observar a sintaxe para adição de comentários em HTML. Esse trecho não é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renderizado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pelo browser.</a:t>
            </a:r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13587" y="983455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Um documento </a:t>
            </a:r>
            <a:r>
              <a:rPr lang="pt-BR" dirty="0">
                <a:solidFill>
                  <a:srgbClr val="FF0000"/>
                </a:solidFill>
              </a:rPr>
              <a:t>HTML</a:t>
            </a:r>
            <a:r>
              <a:rPr lang="pt-BR" dirty="0"/>
              <a:t> é composto por </a:t>
            </a:r>
            <a:r>
              <a:rPr lang="pt-BR" dirty="0" err="1">
                <a:solidFill>
                  <a:srgbClr val="FF0000"/>
                </a:solidFill>
              </a:rPr>
              <a:t>tags</a:t>
            </a:r>
            <a:r>
              <a:rPr lang="pt-BR" dirty="0"/>
              <a:t>, as quais possuem um nome e aparecem entre os sinais 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/>
              <a:t> e 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, como vimos , por exemplo, em &lt;</a:t>
            </a:r>
            <a:r>
              <a:rPr lang="pt-BR" dirty="0" err="1"/>
              <a:t>html</a:t>
            </a:r>
            <a:r>
              <a:rPr lang="pt-BR" dirty="0"/>
              <a:t>&gt; e &lt;</a:t>
            </a:r>
            <a:r>
              <a:rPr lang="pt-BR" dirty="0" err="1"/>
              <a:t>head</a:t>
            </a:r>
            <a:r>
              <a:rPr lang="pt-BR" dirty="0"/>
              <a:t>&gt;. No exemplo também vimos que algumas </a:t>
            </a:r>
            <a:r>
              <a:rPr lang="pt-BR" dirty="0" err="1"/>
              <a:t>tags</a:t>
            </a:r>
            <a:r>
              <a:rPr lang="pt-BR" dirty="0"/>
              <a:t> precisam ser abertas e fechadas, como em &lt;</a:t>
            </a:r>
            <a:r>
              <a:rPr lang="pt-BR" dirty="0" err="1"/>
              <a:t>body</a:t>
            </a:r>
            <a:r>
              <a:rPr lang="pt-BR" dirty="0"/>
              <a:t>&gt; &lt;/</a:t>
            </a:r>
            <a:r>
              <a:rPr lang="pt-BR" dirty="0" err="1"/>
              <a:t>body</a:t>
            </a:r>
            <a:r>
              <a:rPr lang="pt-BR" dirty="0"/>
              <a:t>&gt;. Nesse caso, a </a:t>
            </a:r>
            <a:r>
              <a:rPr lang="pt-BR" dirty="0" err="1"/>
              <a:t>tag</a:t>
            </a:r>
            <a:r>
              <a:rPr lang="pt-BR" dirty="0"/>
              <a:t> de fechamento deve conter a barra / antes do nome. Outras, porém, não precisam ser fechadas, como a </a:t>
            </a:r>
            <a:r>
              <a:rPr lang="pt-BR" dirty="0" err="1"/>
              <a:t>tag</a:t>
            </a:r>
            <a:r>
              <a:rPr lang="pt-BR" dirty="0"/>
              <a:t> &lt;meta&gt;. Nesses casos, a adição da barra / no final da própria </a:t>
            </a:r>
            <a:r>
              <a:rPr lang="pt-BR" dirty="0" err="1"/>
              <a:t>tag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Outro aspecto importante da linguagem é que ela é case </a:t>
            </a:r>
            <a:r>
              <a:rPr lang="pt-BR" dirty="0" err="1">
                <a:solidFill>
                  <a:srgbClr val="FF0000"/>
                </a:solidFill>
              </a:rPr>
              <a:t>insensitive</a:t>
            </a:r>
            <a:r>
              <a:rPr lang="pt-BR" dirty="0"/>
              <a:t>, ou seja, não leva em consideração a diferença entre letras maiúsculas e minúsculas. No entanto, o uso apenas de letras </a:t>
            </a:r>
            <a:r>
              <a:rPr lang="pt-BR" dirty="0">
                <a:solidFill>
                  <a:srgbClr val="FF0000"/>
                </a:solidFill>
              </a:rPr>
              <a:t>minúsculas</a:t>
            </a:r>
            <a:r>
              <a:rPr lang="pt-BR" dirty="0"/>
              <a:t> tem sido utilizado como padrão pelos desenvolvedores.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7113587" y="973233"/>
            <a:ext cx="4551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Além dessas características, as </a:t>
            </a:r>
            <a:r>
              <a:rPr lang="pt-BR" dirty="0" err="1"/>
              <a:t>tags</a:t>
            </a:r>
            <a:r>
              <a:rPr lang="pt-BR" dirty="0"/>
              <a:t> também possuem atributos, como vemos na </a:t>
            </a:r>
            <a:r>
              <a:rPr lang="pt-BR" b="1" dirty="0"/>
              <a:t>Linha 4</a:t>
            </a:r>
            <a:r>
              <a:rPr lang="pt-BR" dirty="0"/>
              <a:t> da </a:t>
            </a:r>
            <a:r>
              <a:rPr lang="pt-BR" b="1" dirty="0"/>
              <a:t>Listagem 1</a:t>
            </a:r>
            <a:r>
              <a:rPr lang="pt-BR" dirty="0"/>
              <a:t>, na qual a </a:t>
            </a:r>
            <a:r>
              <a:rPr lang="pt-BR" dirty="0" err="1"/>
              <a:t>tag</a:t>
            </a:r>
            <a:r>
              <a:rPr lang="pt-BR" dirty="0"/>
              <a:t> meta possui o atributo </a:t>
            </a:r>
            <a:r>
              <a:rPr lang="pt-BR" dirty="0" err="1"/>
              <a:t>charset</a:t>
            </a:r>
            <a:r>
              <a:rPr lang="pt-BR" dirty="0"/>
              <a:t>=”UTF-8”. Essas propriedades definem algumas características adicionais de cada </a:t>
            </a:r>
            <a:r>
              <a:rPr lang="pt-BR" dirty="0" err="1"/>
              <a:t>tag</a:t>
            </a:r>
            <a:r>
              <a:rPr lang="pt-BR" dirty="0"/>
              <a:t> e em alguns casos são obrigatórias. Seus valores devem aparecer entre aspas duplas, como no exemplo acima, ou em aspas simples, caso o próprio valor contenha aspas duplas.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2" y="257884"/>
            <a:ext cx="12110977" cy="2103351"/>
          </a:xfrm>
        </p:spPr>
        <p:txBody>
          <a:bodyPr>
            <a:normAutofit/>
          </a:bodyPr>
          <a:lstStyle/>
          <a:p>
            <a:r>
              <a:rPr lang="pt-BR" dirty="0"/>
              <a:t>Para </a:t>
            </a:r>
            <a:r>
              <a:rPr lang="pt-BR" b="1" dirty="0"/>
              <a:t>desenvolver páginas com HTML</a:t>
            </a:r>
            <a:r>
              <a:rPr lang="pt-BR" dirty="0"/>
              <a:t> basicamente precisamos de um editor de texto, como o Bloco de Notas do Windows, Nano e </a:t>
            </a:r>
            <a:r>
              <a:rPr lang="pt-BR" dirty="0" err="1"/>
              <a:t>Emacs</a:t>
            </a:r>
            <a:r>
              <a:rPr lang="pt-BR" dirty="0"/>
              <a:t> no Linux, entre vários outros. Há, ainda, editores com opções avançadas, como recursos de 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hilghligt</a:t>
            </a:r>
            <a:r>
              <a:rPr lang="pt-BR" dirty="0"/>
              <a:t> e </a:t>
            </a:r>
            <a:r>
              <a:rPr lang="pt-BR" dirty="0" err="1"/>
              <a:t>autocomplete</a:t>
            </a:r>
            <a:r>
              <a:rPr lang="pt-BR" dirty="0"/>
              <a:t>, como Sublime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Atom</a:t>
            </a:r>
            <a:r>
              <a:rPr lang="pt-BR" dirty="0"/>
              <a:t>, </a:t>
            </a:r>
            <a:r>
              <a:rPr lang="pt-BR" dirty="0" smtClean="0"/>
              <a:t>Visual </a:t>
            </a:r>
            <a:r>
              <a:rPr lang="pt-BR" dirty="0"/>
              <a:t>Studio </a:t>
            </a:r>
            <a:r>
              <a:rPr lang="pt-BR" dirty="0" err="1"/>
              <a:t>Code</a:t>
            </a:r>
            <a:r>
              <a:rPr lang="pt-BR" dirty="0"/>
              <a:t>, que podem ser usados para </a:t>
            </a:r>
            <a:r>
              <a:rPr lang="pt-BR" b="1" dirty="0"/>
              <a:t>editar documentos HTML</a:t>
            </a:r>
            <a:r>
              <a:rPr lang="pt-BR" dirty="0"/>
              <a:t>.</a:t>
            </a:r>
          </a:p>
          <a:p>
            <a:r>
              <a:rPr lang="pt-BR" dirty="0"/>
              <a:t>Independentemente do editor utilizado, podemos simplesmente </a:t>
            </a:r>
            <a:r>
              <a:rPr lang="pt-BR" dirty="0" smtClean="0"/>
              <a:t>escrever um código</a:t>
            </a:r>
            <a:r>
              <a:rPr lang="pt-BR" dirty="0"/>
              <a:t> para um deles e salvar o arquivo com extensão .</a:t>
            </a:r>
            <a:r>
              <a:rPr lang="pt-BR" dirty="0" err="1"/>
              <a:t>html</a:t>
            </a:r>
            <a:r>
              <a:rPr lang="pt-BR" dirty="0"/>
              <a:t>. Em seguida, podemos abrir esse arquivo em um browser.</a:t>
            </a:r>
          </a:p>
          <a:p>
            <a:endParaRPr lang="en-US" dirty="0"/>
          </a:p>
        </p:txBody>
      </p:sp>
      <p:pic>
        <p:nvPicPr>
          <p:cNvPr id="3076" name="Picture 4" descr="Resultado de imagem para Bloco de No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" y="24982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Nano linux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08" y="2077063"/>
            <a:ext cx="3349026" cy="2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Emacs  linux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88" y="2047491"/>
            <a:ext cx="3996156" cy="2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Notepad+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2" y="464140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27" y="46414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086" y="4783276"/>
            <a:ext cx="1973385" cy="2041433"/>
          </a:xfrm>
          <a:prstGeom prst="rect">
            <a:avLst/>
          </a:prstGeom>
        </p:spPr>
      </p:pic>
      <p:pic>
        <p:nvPicPr>
          <p:cNvPr id="3098" name="Picture 26" descr="Resultado de imagem para Visual Studio Code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0" y="4862832"/>
            <a:ext cx="1882319" cy="18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492669" y="6488668"/>
            <a:ext cx="227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https://jsfiddle.net/</a:t>
            </a:r>
            <a:endParaRPr lang="en-US" dirty="0"/>
          </a:p>
        </p:txBody>
      </p:sp>
      <p:sp>
        <p:nvSpPr>
          <p:cNvPr id="14" name="AutoShape 28" descr="Resultado de imagem para jsfidd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02" name="Picture 30" descr="Resultado de imagem para jsfiddle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35" y="4956731"/>
            <a:ext cx="1531937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9352"/>
            <a:ext cx="10058400" cy="1609344"/>
          </a:xfrm>
        </p:spPr>
        <p:txBody>
          <a:bodyPr/>
          <a:lstStyle/>
          <a:p>
            <a:r>
              <a:rPr lang="en-US" b="1" dirty="0" err="1"/>
              <a:t>Cabeçalhos</a:t>
            </a:r>
            <a:r>
              <a:rPr lang="en-US" b="1" dirty="0"/>
              <a:t> do HTML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00328"/>
            <a:ext cx="5760720" cy="40507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Cabeçalhos são normalmente utilizados para identificar páginas e seções e possuem aparência diferenciada do restante do texto. No HTML há seis níveis de cabeçalhos/títulos que podem ser utilizados por meio das </a:t>
            </a:r>
            <a:r>
              <a:rPr lang="pt-BR" dirty="0" err="1"/>
              <a:t>tags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h1, h2, h3, h4, h5 e h6</a:t>
            </a:r>
            <a:r>
              <a:rPr lang="pt-BR" dirty="0"/>
              <a:t>, sendo </a:t>
            </a:r>
            <a:r>
              <a:rPr lang="pt-BR" dirty="0">
                <a:solidFill>
                  <a:srgbClr val="FF0000"/>
                </a:solidFill>
              </a:rPr>
              <a:t>h1</a:t>
            </a:r>
            <a:r>
              <a:rPr lang="pt-BR" dirty="0"/>
              <a:t> o maior/mais relevante e h6 o menor/menos relevante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De acordo com as regras de </a:t>
            </a:r>
            <a:r>
              <a:rPr lang="pt-BR" dirty="0" smtClean="0"/>
              <a:t>SEO </a:t>
            </a:r>
            <a:r>
              <a:rPr lang="en-US" dirty="0"/>
              <a:t> (Search Engine Optimization)</a:t>
            </a:r>
            <a:r>
              <a:rPr lang="pt-BR" dirty="0" smtClean="0"/>
              <a:t>, </a:t>
            </a:r>
            <a:r>
              <a:rPr lang="pt-BR" dirty="0"/>
              <a:t>é recomendado que uma página possua apenas uma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&lt;h1&gt;</a:t>
            </a:r>
            <a:r>
              <a:rPr lang="pt-BR" dirty="0"/>
              <a:t> que indique seu assunto, pois essa </a:t>
            </a:r>
            <a:r>
              <a:rPr lang="pt-BR" dirty="0" err="1"/>
              <a:t>tag</a:t>
            </a:r>
            <a:r>
              <a:rPr lang="pt-BR" dirty="0"/>
              <a:t> informa aos motores de busca qual sua principal palavra-chave.</a:t>
            </a:r>
            <a:endParaRPr lang="en-US" dirty="0"/>
          </a:p>
        </p:txBody>
      </p:sp>
      <p:pic>
        <p:nvPicPr>
          <p:cNvPr id="5122" name="Picture 2" descr="Diferentes níveis de cabeç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954024"/>
            <a:ext cx="5992495" cy="46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268</TotalTime>
  <Words>216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Roboto mono</vt:lpstr>
      <vt:lpstr>Rockwell</vt:lpstr>
      <vt:lpstr>Rockwell Condensed</vt:lpstr>
      <vt:lpstr>Source Serif Pro</vt:lpstr>
      <vt:lpstr>Wingdings</vt:lpstr>
      <vt:lpstr>Tipo de Madeira</vt:lpstr>
      <vt:lpstr>Programação web – Front end</vt:lpstr>
      <vt:lpstr>O que é HTML?</vt:lpstr>
      <vt:lpstr>Função do html</vt:lpstr>
      <vt:lpstr>Apresentação do PowerPoint</vt:lpstr>
      <vt:lpstr>Apresentação do PowerPoint</vt:lpstr>
      <vt:lpstr>Estrutura básica de uma página HTML </vt:lpstr>
      <vt:lpstr>Apresentação do PowerPoint</vt:lpstr>
      <vt:lpstr>Apresentação do PowerPoint</vt:lpstr>
      <vt:lpstr>Cabeçalhos do HTML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– Front end</dc:title>
  <dc:creator>Rafael Batista Duarte</dc:creator>
  <cp:lastModifiedBy>Rafael Batista Duarte</cp:lastModifiedBy>
  <cp:revision>9</cp:revision>
  <dcterms:created xsi:type="dcterms:W3CDTF">2020-01-23T14:28:17Z</dcterms:created>
  <dcterms:modified xsi:type="dcterms:W3CDTF">2020-01-23T18:57:11Z</dcterms:modified>
</cp:coreProperties>
</file>