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3" r:id="rId3"/>
    <p:sldId id="270" r:id="rId4"/>
    <p:sldId id="271" r:id="rId5"/>
    <p:sldId id="273" r:id="rId6"/>
    <p:sldId id="261" r:id="rId7"/>
    <p:sldId id="259" r:id="rId8"/>
    <p:sldId id="260" r:id="rId9"/>
    <p:sldId id="264" r:id="rId10"/>
    <p:sldId id="257" r:id="rId11"/>
    <p:sldId id="275" r:id="rId12"/>
    <p:sldId id="276" r:id="rId13"/>
    <p:sldId id="277" r:id="rId14"/>
    <p:sldId id="278" r:id="rId15"/>
    <p:sldId id="279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duarte" initials="rd" lastIdx="1" clrIdx="0">
    <p:extLst>
      <p:ext uri="{19B8F6BF-5375-455C-9EA6-DF929625EA0E}">
        <p15:presenceInfo xmlns:p15="http://schemas.microsoft.com/office/powerpoint/2012/main" userId="9a2833bfabdb0a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6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8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1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7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7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98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78" r:id="rId5"/>
    <p:sldLayoutId id="2147483684" r:id="rId6"/>
    <p:sldLayoutId id="2147483685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7F862-2CCD-42DE-ACE3-382DEEDE9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9" b="337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E9A173-13AE-49FA-9A2B-2D52137C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chemeClr val="tx1"/>
                </a:solidFill>
              </a:rPr>
              <a:t>Projeto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17F65C-DAA7-4810-9D19-E945CBB7E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Por: Rafael Duarte</a:t>
            </a:r>
          </a:p>
        </p:txBody>
      </p:sp>
    </p:spTree>
    <p:extLst>
      <p:ext uri="{BB962C8B-B14F-4D97-AF65-F5344CB8AC3E}">
        <p14:creationId xmlns:p14="http://schemas.microsoft.com/office/powerpoint/2010/main" val="326754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2FC76-D030-46ED-B3A1-326D8A62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Equipes 1 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A98A9-C5A1-425B-ABF7-7D7902E9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2998763" cy="3849624"/>
          </a:xfrm>
        </p:spPr>
        <p:txBody>
          <a:bodyPr/>
          <a:lstStyle/>
          <a:p>
            <a:r>
              <a:rPr lang="pt-BR" dirty="0"/>
              <a:t>Equipe 1:</a:t>
            </a:r>
          </a:p>
          <a:p>
            <a:pPr lvl="1"/>
            <a:r>
              <a:rPr lang="pt-BR" dirty="0"/>
              <a:t>Gestor:</a:t>
            </a:r>
          </a:p>
          <a:p>
            <a:pPr lvl="1"/>
            <a:r>
              <a:rPr lang="pt-BR" dirty="0"/>
              <a:t>Teste:</a:t>
            </a:r>
          </a:p>
          <a:p>
            <a:pPr lvl="1"/>
            <a:r>
              <a:rPr lang="pt-BR" dirty="0"/>
              <a:t>Designer: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front: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Back: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8F22D5E-AE81-4FF7-9AA6-F55E0D53A92B}"/>
              </a:ext>
            </a:extLst>
          </p:cNvPr>
          <p:cNvSpPr txBox="1">
            <a:spLocks/>
          </p:cNvSpPr>
          <p:nvPr/>
        </p:nvSpPr>
        <p:spPr>
          <a:xfrm>
            <a:off x="6508652" y="2103120"/>
            <a:ext cx="2998763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Equipe 2:</a:t>
            </a:r>
          </a:p>
          <a:p>
            <a:pPr lvl="1"/>
            <a:r>
              <a:rPr lang="pt-BR" dirty="0"/>
              <a:t>Gestor:</a:t>
            </a:r>
          </a:p>
          <a:p>
            <a:pPr lvl="1"/>
            <a:r>
              <a:rPr lang="pt-BR" dirty="0"/>
              <a:t>Teste:</a:t>
            </a:r>
          </a:p>
          <a:p>
            <a:pPr lvl="1"/>
            <a:r>
              <a:rPr lang="pt-BR" dirty="0"/>
              <a:t>Designer: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front: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Back: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93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AD092-7444-4DC3-B5A1-FA335C4F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754BD-EB4C-4545-A4CA-84009A97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8" name="Picture 4" descr="Resultado de imagem para supermercado&quot;">
            <a:extLst>
              <a:ext uri="{FF2B5EF4-FFF2-40B4-BE49-F238E27FC236}">
                <a16:creationId xmlns:a16="http://schemas.microsoft.com/office/drawing/2014/main" id="{5E591DC6-A191-4C82-99A0-A6A20AB34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11" y="642594"/>
            <a:ext cx="9551089" cy="554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1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FFB55-E8FF-481B-90D9-DD790A15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2 – Controle de estoque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57E29-DF5E-4D1A-BADB-602F6924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786597"/>
            <a:ext cx="11099410" cy="4428809"/>
          </a:xfrm>
        </p:spPr>
        <p:txBody>
          <a:bodyPr>
            <a:normAutofit fontScale="47500" lnSpcReduction="20000"/>
          </a:bodyPr>
          <a:lstStyle/>
          <a:p>
            <a:r>
              <a:rPr lang="pt-BR" sz="5900" dirty="0"/>
              <a:t>Funcionalidade:</a:t>
            </a:r>
          </a:p>
          <a:p>
            <a:pPr lvl="1"/>
            <a:r>
              <a:rPr lang="pt-BR" sz="5100" dirty="0"/>
              <a:t>Administrativo:</a:t>
            </a:r>
          </a:p>
          <a:p>
            <a:pPr lvl="2"/>
            <a:r>
              <a:rPr lang="pt-BR" sz="3800" dirty="0"/>
              <a:t>Cadastrar produto com os dados: nome, código, quantidade,  preço</a:t>
            </a:r>
          </a:p>
          <a:p>
            <a:pPr lvl="2"/>
            <a:r>
              <a:rPr lang="pt-BR" sz="3800" dirty="0"/>
              <a:t>Cadastro de gondola: rua, </a:t>
            </a:r>
            <a:r>
              <a:rPr lang="pt-BR" sz="3800" dirty="0" err="1"/>
              <a:t>orde</a:t>
            </a:r>
            <a:r>
              <a:rPr lang="pt-BR" sz="3800" dirty="0"/>
              <a:t>, prateleira</a:t>
            </a:r>
          </a:p>
          <a:p>
            <a:pPr lvl="1"/>
            <a:r>
              <a:rPr lang="pt-BR" sz="5100" dirty="0"/>
              <a:t>Vendedor:</a:t>
            </a:r>
          </a:p>
          <a:p>
            <a:pPr lvl="2"/>
            <a:r>
              <a:rPr lang="pt-BR" sz="3800" dirty="0" err="1"/>
              <a:t>Logar</a:t>
            </a:r>
            <a:r>
              <a:rPr lang="pt-BR" sz="3800" dirty="0"/>
              <a:t> na aplicação por sua matricula</a:t>
            </a:r>
          </a:p>
          <a:p>
            <a:pPr lvl="2"/>
            <a:r>
              <a:rPr lang="pt-BR" sz="3800" dirty="0"/>
              <a:t>Consultar todos os produtos </a:t>
            </a:r>
          </a:p>
          <a:p>
            <a:pPr lvl="2"/>
            <a:r>
              <a:rPr lang="pt-BR" sz="3800" dirty="0"/>
              <a:t>Consultar um produto por código</a:t>
            </a:r>
          </a:p>
          <a:p>
            <a:pPr lvl="2"/>
            <a:r>
              <a:rPr lang="pt-BR" sz="3800" dirty="0"/>
              <a:t>Visualizar se um produto encontra-se indisponível</a:t>
            </a:r>
          </a:p>
          <a:p>
            <a:pPr lvl="2"/>
            <a:r>
              <a:rPr lang="pt-BR" sz="3800" dirty="0"/>
              <a:t>Determinar a localização de um produto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marL="274320" lvl="1" indent="0">
              <a:buNone/>
            </a:pPr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7361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D387B-453F-45C7-9DF3-34053527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tabelas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6DE708A-29A1-42E6-B70A-EFE2601740CB}"/>
              </a:ext>
            </a:extLst>
          </p:cNvPr>
          <p:cNvSpPr/>
          <p:nvPr/>
        </p:nvSpPr>
        <p:spPr>
          <a:xfrm>
            <a:off x="439391" y="1786850"/>
            <a:ext cx="3330751" cy="118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Gondola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41B243-2324-4401-BB89-0FB75C7C0CBC}"/>
              </a:ext>
            </a:extLst>
          </p:cNvPr>
          <p:cNvSpPr/>
          <p:nvPr/>
        </p:nvSpPr>
        <p:spPr>
          <a:xfrm>
            <a:off x="8624193" y="1744048"/>
            <a:ext cx="2833692" cy="118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Produto</a:t>
            </a:r>
            <a:endParaRPr lang="pt-BR" dirty="0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4ADAC4CB-974E-4FF4-8DFE-01380707293D}"/>
              </a:ext>
            </a:extLst>
          </p:cNvPr>
          <p:cNvSpPr/>
          <p:nvPr/>
        </p:nvSpPr>
        <p:spPr>
          <a:xfrm>
            <a:off x="4020712" y="1653845"/>
            <a:ext cx="4352911" cy="14262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Armazena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0D7ACE5-0CF5-4BA5-B248-9BB94B1D09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770142" y="2366950"/>
            <a:ext cx="250570" cy="10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346E66D-757E-432D-8906-9DDFB5D2D58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373623" y="2366950"/>
            <a:ext cx="336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195862E-9F21-49F9-9A96-92097E620CD6}"/>
              </a:ext>
            </a:extLst>
          </p:cNvPr>
          <p:cNvSpPr txBox="1"/>
          <p:nvPr/>
        </p:nvSpPr>
        <p:spPr>
          <a:xfrm>
            <a:off x="3893463" y="1836908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1:1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6E4324B-A44E-496D-A23E-75502A1AACD0}"/>
              </a:ext>
            </a:extLst>
          </p:cNvPr>
          <p:cNvSpPr txBox="1"/>
          <p:nvPr/>
        </p:nvSpPr>
        <p:spPr>
          <a:xfrm>
            <a:off x="7928674" y="197976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0:N</a:t>
            </a: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9FA7B173-36F9-49B2-8714-00F3EB19C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8724"/>
              </p:ext>
            </p:extLst>
          </p:nvPr>
        </p:nvGraphicFramePr>
        <p:xfrm>
          <a:off x="304366" y="3206702"/>
          <a:ext cx="6135688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1990">
                  <a:extLst>
                    <a:ext uri="{9D8B030D-6E8A-4147-A177-3AD203B41FA5}">
                      <a16:colId xmlns:a16="http://schemas.microsoft.com/office/drawing/2014/main" val="138766913"/>
                    </a:ext>
                  </a:extLst>
                </a:gridCol>
                <a:gridCol w="2156603">
                  <a:extLst>
                    <a:ext uri="{9D8B030D-6E8A-4147-A177-3AD203B41FA5}">
                      <a16:colId xmlns:a16="http://schemas.microsoft.com/office/drawing/2014/main" val="3022716973"/>
                    </a:ext>
                  </a:extLst>
                </a:gridCol>
                <a:gridCol w="1974355">
                  <a:extLst>
                    <a:ext uri="{9D8B030D-6E8A-4147-A177-3AD203B41FA5}">
                      <a16:colId xmlns:a16="http://schemas.microsoft.com/office/drawing/2014/main" val="3946133842"/>
                    </a:ext>
                  </a:extLst>
                </a:gridCol>
                <a:gridCol w="1032740">
                  <a:extLst>
                    <a:ext uri="{9D8B030D-6E8A-4147-A177-3AD203B41FA5}">
                      <a16:colId xmlns:a16="http://schemas.microsoft.com/office/drawing/2014/main" val="3454379710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Gondola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46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id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Rua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Seção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Prateleira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808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0833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422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3596419"/>
                  </a:ext>
                </a:extLst>
              </a:tr>
            </a:tbl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CDFF9BD4-C8F0-496D-BA92-12855E8A9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3258"/>
              </p:ext>
            </p:extLst>
          </p:nvPr>
        </p:nvGraphicFramePr>
        <p:xfrm>
          <a:off x="4650830" y="4827855"/>
          <a:ext cx="7086601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2303">
                  <a:extLst>
                    <a:ext uri="{9D8B030D-6E8A-4147-A177-3AD203B41FA5}">
                      <a16:colId xmlns:a16="http://schemas.microsoft.com/office/drawing/2014/main" val="1789941621"/>
                    </a:ext>
                  </a:extLst>
                </a:gridCol>
                <a:gridCol w="1052303">
                  <a:extLst>
                    <a:ext uri="{9D8B030D-6E8A-4147-A177-3AD203B41FA5}">
                      <a16:colId xmlns:a16="http://schemas.microsoft.com/office/drawing/2014/main" val="2261572639"/>
                    </a:ext>
                  </a:extLst>
                </a:gridCol>
                <a:gridCol w="1825086">
                  <a:extLst>
                    <a:ext uri="{9D8B030D-6E8A-4147-A177-3AD203B41FA5}">
                      <a16:colId xmlns:a16="http://schemas.microsoft.com/office/drawing/2014/main" val="1264787048"/>
                    </a:ext>
                  </a:extLst>
                </a:gridCol>
                <a:gridCol w="1052303">
                  <a:extLst>
                    <a:ext uri="{9D8B030D-6E8A-4147-A177-3AD203B41FA5}">
                      <a16:colId xmlns:a16="http://schemas.microsoft.com/office/drawing/2014/main" val="1328914337"/>
                    </a:ext>
                  </a:extLst>
                </a:gridCol>
                <a:gridCol w="1052303">
                  <a:extLst>
                    <a:ext uri="{9D8B030D-6E8A-4147-A177-3AD203B41FA5}">
                      <a16:colId xmlns:a16="http://schemas.microsoft.com/office/drawing/2014/main" val="670077862"/>
                    </a:ext>
                  </a:extLst>
                </a:gridCol>
                <a:gridCol w="1052303">
                  <a:extLst>
                    <a:ext uri="{9D8B030D-6E8A-4147-A177-3AD203B41FA5}">
                      <a16:colId xmlns:a16="http://schemas.microsoft.com/office/drawing/2014/main" val="227733538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Produto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96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ID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Nome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código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qdo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preço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id_gondola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5160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Café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11,59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3146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Açucar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456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2,48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407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Presunto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567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947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Quijo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678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13,5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5666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Requeijão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999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5,76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564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3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DD05-5135-41BA-876A-52732864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D2FF56-96A9-41DD-ACD1-824CE619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6935"/>
            <a:ext cx="10058400" cy="4658516"/>
          </a:xfrm>
        </p:spPr>
        <p:txBody>
          <a:bodyPr>
            <a:normAutofit/>
          </a:bodyPr>
          <a:lstStyle/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/v1/gondola -&gt; Obter todos as gondola</a:t>
            </a:r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/v1/gondola /{id} -&gt; Obter uma gondola ente pelo id</a:t>
            </a:r>
          </a:p>
          <a:p>
            <a:r>
              <a:rPr lang="pt-BR" dirty="0"/>
              <a:t>POST /</a:t>
            </a:r>
            <a:r>
              <a:rPr lang="pt-BR" dirty="0" err="1"/>
              <a:t>api</a:t>
            </a:r>
            <a:r>
              <a:rPr lang="pt-BR" dirty="0"/>
              <a:t>/v1/gondola -&gt;Inserir uma gondola</a:t>
            </a:r>
          </a:p>
          <a:p>
            <a:r>
              <a:rPr lang="pt-BR" dirty="0"/>
              <a:t>PUT </a:t>
            </a:r>
            <a:r>
              <a:rPr lang="pt-BR" dirty="0" err="1"/>
              <a:t>api</a:t>
            </a:r>
            <a:r>
              <a:rPr lang="pt-BR" dirty="0"/>
              <a:t>/v1/gondola -&gt;Atualizar uma gondola</a:t>
            </a:r>
          </a:p>
          <a:p>
            <a:r>
              <a:rPr lang="pt-BR" dirty="0"/>
              <a:t>DELETE </a:t>
            </a:r>
            <a:r>
              <a:rPr lang="pt-BR" dirty="0" err="1"/>
              <a:t>api</a:t>
            </a:r>
            <a:r>
              <a:rPr lang="pt-BR" dirty="0"/>
              <a:t>/v1/gondola -&gt; Deletar uma gondola</a:t>
            </a:r>
          </a:p>
          <a:p>
            <a:endParaRPr lang="pt-BR" dirty="0"/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product</a:t>
            </a:r>
            <a:r>
              <a:rPr lang="pt-BR" dirty="0"/>
              <a:t> -&gt; Obter todos os produtos, podendo ou não </a:t>
            </a:r>
            <a:r>
              <a:rPr lang="pt-BR" dirty="0" err="1"/>
              <a:t>filtar</a:t>
            </a:r>
            <a:r>
              <a:rPr lang="pt-BR" dirty="0"/>
              <a:t> por disponíveis e </a:t>
            </a:r>
            <a:r>
              <a:rPr lang="pt-BR" dirty="0" err="1"/>
              <a:t>indiponiveis</a:t>
            </a:r>
            <a:endParaRPr lang="pt-BR" dirty="0"/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product</a:t>
            </a:r>
            <a:r>
              <a:rPr lang="pt-BR" dirty="0"/>
              <a:t> /{id} -&gt; Obter um produto pelo id</a:t>
            </a:r>
          </a:p>
          <a:p>
            <a:r>
              <a:rPr lang="pt-BR" dirty="0"/>
              <a:t>POST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product</a:t>
            </a:r>
            <a:r>
              <a:rPr lang="pt-BR" dirty="0"/>
              <a:t> -&gt;Inserir um produto</a:t>
            </a:r>
          </a:p>
          <a:p>
            <a:r>
              <a:rPr lang="pt-BR" dirty="0"/>
              <a:t>PUT 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product</a:t>
            </a:r>
            <a:r>
              <a:rPr lang="pt-BR" dirty="0"/>
              <a:t> -&gt;Atualizar um produto</a:t>
            </a:r>
          </a:p>
          <a:p>
            <a:r>
              <a:rPr lang="pt-BR" dirty="0"/>
              <a:t>DELETE </a:t>
            </a:r>
            <a:r>
              <a:rPr lang="pt-BR" dirty="0" err="1"/>
              <a:t>api</a:t>
            </a:r>
            <a:r>
              <a:rPr lang="pt-BR" dirty="0"/>
              <a:t>/v1 </a:t>
            </a:r>
            <a:r>
              <a:rPr lang="pt-BR" dirty="0" err="1"/>
              <a:t>product</a:t>
            </a:r>
            <a:r>
              <a:rPr lang="pt-BR" dirty="0"/>
              <a:t> -&gt; Deletar um produto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27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2FC76-D030-46ED-B3A1-326D8A62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Equipes 3 e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A98A9-C5A1-425B-ABF7-7D7902E9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2998763" cy="3849624"/>
          </a:xfrm>
        </p:spPr>
        <p:txBody>
          <a:bodyPr/>
          <a:lstStyle/>
          <a:p>
            <a:r>
              <a:rPr lang="pt-BR" dirty="0"/>
              <a:t>Equipe 1:</a:t>
            </a:r>
          </a:p>
          <a:p>
            <a:pPr lvl="1"/>
            <a:r>
              <a:rPr lang="pt-BR" dirty="0"/>
              <a:t>Gestor:</a:t>
            </a:r>
          </a:p>
          <a:p>
            <a:pPr lvl="1"/>
            <a:r>
              <a:rPr lang="pt-BR" dirty="0"/>
              <a:t>Teste:</a:t>
            </a:r>
          </a:p>
          <a:p>
            <a:pPr lvl="1"/>
            <a:r>
              <a:rPr lang="pt-BR" dirty="0"/>
              <a:t>Designer: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front: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Back: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8F22D5E-AE81-4FF7-9AA6-F55E0D53A92B}"/>
              </a:ext>
            </a:extLst>
          </p:cNvPr>
          <p:cNvSpPr txBox="1">
            <a:spLocks/>
          </p:cNvSpPr>
          <p:nvPr/>
        </p:nvSpPr>
        <p:spPr>
          <a:xfrm>
            <a:off x="6508652" y="2103120"/>
            <a:ext cx="2998763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Equipe 2:</a:t>
            </a:r>
          </a:p>
          <a:p>
            <a:pPr lvl="1"/>
            <a:r>
              <a:rPr lang="pt-BR" dirty="0"/>
              <a:t>Gestor:</a:t>
            </a:r>
          </a:p>
          <a:p>
            <a:pPr lvl="1"/>
            <a:r>
              <a:rPr lang="pt-BR" dirty="0"/>
              <a:t>Teste:</a:t>
            </a:r>
          </a:p>
          <a:p>
            <a:pPr lvl="1"/>
            <a:r>
              <a:rPr lang="pt-BR" dirty="0"/>
              <a:t>Designer: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front:</a:t>
            </a:r>
          </a:p>
          <a:p>
            <a:pPr lvl="1"/>
            <a:r>
              <a:rPr lang="pt-BR" dirty="0" err="1"/>
              <a:t>Dev</a:t>
            </a:r>
            <a:r>
              <a:rPr lang="pt-BR" dirty="0"/>
              <a:t> Back: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43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B4711-A33F-404A-A1CE-4AA89AD2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Resultado de imagem para Se fudeu gif&quot;">
            <a:extLst>
              <a:ext uri="{FF2B5EF4-FFF2-40B4-BE49-F238E27FC236}">
                <a16:creationId xmlns:a16="http://schemas.microsoft.com/office/drawing/2014/main" id="{EBC6BBFC-5367-4213-95CA-D6F5D20026DA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72" y="1300258"/>
            <a:ext cx="5731577" cy="429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91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E81F2-F35F-4701-8F3C-E7920209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7FF3C-FB7F-4CAA-8B3E-C94535C5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1931657"/>
            <a:ext cx="4535714" cy="2701109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/>
              <a:t>Orientação a objeto</a:t>
            </a:r>
          </a:p>
          <a:p>
            <a:pPr lvl="1"/>
            <a:r>
              <a:rPr lang="pt-BR" sz="3000" dirty="0"/>
              <a:t>Classe</a:t>
            </a:r>
          </a:p>
          <a:p>
            <a:pPr lvl="1"/>
            <a:r>
              <a:rPr lang="pt-BR" sz="3000" dirty="0"/>
              <a:t>Interfaces</a:t>
            </a:r>
          </a:p>
          <a:p>
            <a:pPr lvl="1"/>
            <a:r>
              <a:rPr lang="pt-BR" sz="3000" dirty="0"/>
              <a:t>Herança e </a:t>
            </a:r>
            <a:r>
              <a:rPr lang="pt-BR" sz="3000" dirty="0" err="1"/>
              <a:t>polimosfismo</a:t>
            </a:r>
            <a:endParaRPr lang="pt-BR" sz="3000" dirty="0"/>
          </a:p>
          <a:p>
            <a:pPr lvl="1"/>
            <a:r>
              <a:rPr lang="pt-BR" sz="3000" dirty="0"/>
              <a:t>Sobrecarga e sobre escrita de método</a:t>
            </a:r>
          </a:p>
          <a:p>
            <a:pPr lvl="1"/>
            <a:endParaRPr lang="pt-BR" sz="3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5A8706A-8F09-43B7-9763-B33B89E197D3}"/>
              </a:ext>
            </a:extLst>
          </p:cNvPr>
          <p:cNvSpPr txBox="1">
            <a:spLocks/>
          </p:cNvSpPr>
          <p:nvPr/>
        </p:nvSpPr>
        <p:spPr>
          <a:xfrm>
            <a:off x="667657" y="1972926"/>
            <a:ext cx="4535714" cy="270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Lógica de programação</a:t>
            </a:r>
          </a:p>
          <a:p>
            <a:pPr lvl="1"/>
            <a:r>
              <a:rPr lang="pt-BR" sz="3000" dirty="0"/>
              <a:t>Tipos de variáveis</a:t>
            </a:r>
          </a:p>
          <a:p>
            <a:pPr lvl="1"/>
            <a:r>
              <a:rPr lang="pt-BR" sz="3000" dirty="0"/>
              <a:t>Passagem de parâmetro</a:t>
            </a:r>
          </a:p>
          <a:p>
            <a:pPr lvl="1"/>
            <a:r>
              <a:rPr lang="pt-BR" sz="3000" dirty="0"/>
              <a:t>Condicional</a:t>
            </a:r>
          </a:p>
          <a:p>
            <a:pPr lvl="1"/>
            <a:r>
              <a:rPr lang="pt-BR" sz="3000" dirty="0"/>
              <a:t>Loop</a:t>
            </a:r>
          </a:p>
          <a:p>
            <a:pPr lvl="1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33597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E81F2-F35F-4701-8F3C-E7920209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7FF3C-FB7F-4CAA-8B3E-C94535C5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1931657"/>
            <a:ext cx="4535714" cy="2701109"/>
          </a:xfrm>
        </p:spPr>
        <p:txBody>
          <a:bodyPr>
            <a:normAutofit/>
          </a:bodyPr>
          <a:lstStyle/>
          <a:p>
            <a:pPr lvl="1"/>
            <a:r>
              <a:rPr lang="pt-BR" sz="3000" dirty="0"/>
              <a:t>Prototipação</a:t>
            </a:r>
          </a:p>
          <a:p>
            <a:pPr lvl="2"/>
            <a:r>
              <a:rPr lang="pt-BR" sz="2800" dirty="0"/>
              <a:t>Prototipação de baixa fidelidade</a:t>
            </a:r>
          </a:p>
          <a:p>
            <a:pPr lvl="2"/>
            <a:r>
              <a:rPr lang="pt-BR" sz="2800" dirty="0"/>
              <a:t>Validação com usuário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5A8706A-8F09-43B7-9763-B33B89E197D3}"/>
              </a:ext>
            </a:extLst>
          </p:cNvPr>
          <p:cNvSpPr txBox="1">
            <a:spLocks/>
          </p:cNvSpPr>
          <p:nvPr/>
        </p:nvSpPr>
        <p:spPr>
          <a:xfrm>
            <a:off x="667657" y="1972926"/>
            <a:ext cx="5156368" cy="28708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Banco de dados</a:t>
            </a:r>
          </a:p>
          <a:p>
            <a:pPr lvl="1"/>
            <a:r>
              <a:rPr lang="pt-BR" sz="2800" dirty="0"/>
              <a:t>Modelagem de banco de dados</a:t>
            </a:r>
          </a:p>
          <a:p>
            <a:pPr lvl="1"/>
            <a:r>
              <a:rPr lang="pt-BR" sz="2800" dirty="0"/>
              <a:t>Tipos de relacionamentos</a:t>
            </a:r>
          </a:p>
          <a:p>
            <a:pPr lvl="1"/>
            <a:r>
              <a:rPr lang="pt-BR" sz="2800" dirty="0"/>
              <a:t>Uso de Chave primaria e estrangeira</a:t>
            </a:r>
          </a:p>
          <a:p>
            <a:pPr lvl="1"/>
            <a:r>
              <a:rPr lang="pt-BR" sz="2800" dirty="0"/>
              <a:t>DDL, DML e DQL</a:t>
            </a:r>
          </a:p>
          <a:p>
            <a:pPr lvl="1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08309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E81F2-F35F-4701-8F3C-E7920209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7FF3C-FB7F-4CAA-8B3E-C94535C5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0" y="1931657"/>
            <a:ext cx="4535714" cy="2701109"/>
          </a:xfrm>
        </p:spPr>
        <p:txBody>
          <a:bodyPr>
            <a:normAutofit/>
          </a:bodyPr>
          <a:lstStyle/>
          <a:p>
            <a:pPr lvl="1"/>
            <a:r>
              <a:rPr lang="pt-BR" sz="2800" dirty="0"/>
              <a:t>Programação WEB</a:t>
            </a:r>
          </a:p>
          <a:p>
            <a:pPr lvl="2"/>
            <a:r>
              <a:rPr lang="pt-BR" sz="2600" dirty="0" err="1"/>
              <a:t>Git</a:t>
            </a:r>
            <a:endParaRPr lang="pt-BR" sz="2600" dirty="0"/>
          </a:p>
          <a:p>
            <a:pPr lvl="2"/>
            <a:r>
              <a:rPr lang="pt-BR" sz="2600" dirty="0"/>
              <a:t>Definição corretas das camadas </a:t>
            </a:r>
            <a:r>
              <a:rPr lang="pt-BR" sz="2600" dirty="0" err="1"/>
              <a:t>backend</a:t>
            </a:r>
            <a:endParaRPr lang="pt-BR" sz="2600" dirty="0"/>
          </a:p>
          <a:p>
            <a:pPr lvl="2"/>
            <a:r>
              <a:rPr lang="pt-BR" sz="2600" dirty="0"/>
              <a:t>Integração entre </a:t>
            </a:r>
            <a:r>
              <a:rPr lang="pt-BR" sz="2600" dirty="0" err="1"/>
              <a:t>backend</a:t>
            </a:r>
            <a:r>
              <a:rPr lang="pt-BR" sz="2600" dirty="0"/>
              <a:t> e front </a:t>
            </a:r>
            <a:r>
              <a:rPr lang="pt-BR" sz="2600" dirty="0" err="1"/>
              <a:t>end</a:t>
            </a:r>
            <a:endParaRPr lang="pt-BR" sz="26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5A8706A-8F09-43B7-9763-B33B89E197D3}"/>
              </a:ext>
            </a:extLst>
          </p:cNvPr>
          <p:cNvSpPr txBox="1">
            <a:spLocks/>
          </p:cNvSpPr>
          <p:nvPr/>
        </p:nvSpPr>
        <p:spPr>
          <a:xfrm>
            <a:off x="667657" y="1972926"/>
            <a:ext cx="5156368" cy="287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dirty="0"/>
              <a:t>Testes</a:t>
            </a:r>
          </a:p>
          <a:p>
            <a:pPr lvl="2"/>
            <a:r>
              <a:rPr lang="pt-BR" sz="2600" dirty="0"/>
              <a:t>Abertura de bug</a:t>
            </a:r>
          </a:p>
          <a:p>
            <a:pPr lvl="2"/>
            <a:r>
              <a:rPr lang="pt-BR" sz="2600" dirty="0"/>
              <a:t>Uso de ferramentas</a:t>
            </a:r>
          </a:p>
          <a:p>
            <a:pPr lvl="2"/>
            <a:r>
              <a:rPr lang="pt-BR" sz="2600" dirty="0"/>
              <a:t>Tipos de testes</a:t>
            </a:r>
          </a:p>
          <a:p>
            <a:pPr lvl="1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86126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E81F2-F35F-4701-8F3C-E7920209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requisitos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5A8706A-8F09-43B7-9763-B33B89E197D3}"/>
              </a:ext>
            </a:extLst>
          </p:cNvPr>
          <p:cNvSpPr txBox="1">
            <a:spLocks/>
          </p:cNvSpPr>
          <p:nvPr/>
        </p:nvSpPr>
        <p:spPr>
          <a:xfrm>
            <a:off x="1066800" y="1928210"/>
            <a:ext cx="6141106" cy="287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800" dirty="0"/>
              <a:t>Mobile</a:t>
            </a:r>
          </a:p>
          <a:p>
            <a:pPr lvl="2"/>
            <a:r>
              <a:rPr lang="pt-BR" sz="2800" dirty="0" err="1"/>
              <a:t>Integramção</a:t>
            </a:r>
            <a:r>
              <a:rPr lang="pt-BR" sz="2800" dirty="0"/>
              <a:t> mobile </a:t>
            </a:r>
            <a:r>
              <a:rPr lang="pt-BR" sz="2800" dirty="0" err="1"/>
              <a:t>frontend</a:t>
            </a:r>
            <a:r>
              <a:rPr lang="pt-BR" sz="2800" dirty="0"/>
              <a:t> com </a:t>
            </a:r>
            <a:r>
              <a:rPr lang="pt-BR" sz="2800" dirty="0" err="1"/>
              <a:t>backend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5834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56709-6F56-4CD4-9D57-EA39CCA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567DE6-2753-4708-9A73-EBC3FFD43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Resultado de imagem para odontologia&quot;">
            <a:extLst>
              <a:ext uri="{FF2B5EF4-FFF2-40B4-BE49-F238E27FC236}">
                <a16:creationId xmlns:a16="http://schemas.microsoft.com/office/drawing/2014/main" id="{336C65A2-6DD9-4228-A479-5B56E4CF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69" y="541312"/>
            <a:ext cx="5844359" cy="584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44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FFB55-E8FF-481B-90D9-DD790A15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1 – Consultório Odontológico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57E29-DF5E-4D1A-BADB-602F6924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1786597"/>
            <a:ext cx="11099410" cy="4428809"/>
          </a:xfrm>
        </p:spPr>
        <p:txBody>
          <a:bodyPr>
            <a:normAutofit fontScale="47500" lnSpcReduction="20000"/>
          </a:bodyPr>
          <a:lstStyle/>
          <a:p>
            <a:r>
              <a:rPr lang="pt-BR" sz="5900" dirty="0"/>
              <a:t>Funcionalidade:</a:t>
            </a:r>
          </a:p>
          <a:p>
            <a:pPr lvl="1"/>
            <a:r>
              <a:rPr lang="pt-BR" sz="5100" dirty="0"/>
              <a:t>Administrativo:</a:t>
            </a:r>
          </a:p>
          <a:p>
            <a:pPr lvl="2"/>
            <a:r>
              <a:rPr lang="pt-BR" sz="3800" dirty="0"/>
              <a:t>Cadastrar paciente com os dados: nome completo, data de nascimento, sexo,  telefone</a:t>
            </a:r>
          </a:p>
          <a:p>
            <a:pPr lvl="2"/>
            <a:r>
              <a:rPr lang="pt-BR" sz="3800" dirty="0"/>
              <a:t>Cadastro de consulta:  Data da consulta, Horário da consulta, Valor da Consulta, tipo de especialidade e Se foi ou não remarcada</a:t>
            </a:r>
          </a:p>
          <a:p>
            <a:pPr lvl="1"/>
            <a:r>
              <a:rPr lang="pt-BR" sz="5100" dirty="0"/>
              <a:t>Paciente:</a:t>
            </a:r>
          </a:p>
          <a:p>
            <a:pPr lvl="2"/>
            <a:r>
              <a:rPr lang="pt-BR" sz="3800" dirty="0" err="1"/>
              <a:t>Logar</a:t>
            </a:r>
            <a:r>
              <a:rPr lang="pt-BR" sz="3800" dirty="0"/>
              <a:t> na aplicação</a:t>
            </a:r>
          </a:p>
          <a:p>
            <a:pPr lvl="2"/>
            <a:r>
              <a:rPr lang="pt-BR" sz="3800" dirty="0"/>
              <a:t>Consultar o horário de consultas passadas</a:t>
            </a:r>
          </a:p>
          <a:p>
            <a:pPr lvl="2"/>
            <a:r>
              <a:rPr lang="pt-BR" sz="3800" dirty="0"/>
              <a:t>Consultar as ‘consultas’ futuras</a:t>
            </a:r>
          </a:p>
          <a:p>
            <a:pPr lvl="2"/>
            <a:r>
              <a:rPr lang="pt-BR" sz="3800" dirty="0"/>
              <a:t>Visualizar seus dados</a:t>
            </a:r>
          </a:p>
          <a:p>
            <a:pPr lvl="2"/>
            <a:r>
              <a:rPr lang="pt-BR" sz="3800" dirty="0"/>
              <a:t>Verificar a soma total das consultas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marL="274320" lvl="1" indent="0">
              <a:buNone/>
            </a:pPr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523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D387B-453F-45C7-9DF3-34053527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tabelas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D4EADB4-A3EA-4263-840F-5811436F6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08792"/>
              </p:ext>
            </p:extLst>
          </p:nvPr>
        </p:nvGraphicFramePr>
        <p:xfrm>
          <a:off x="7622693" y="4261487"/>
          <a:ext cx="4184190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3789">
                  <a:extLst>
                    <a:ext uri="{9D8B030D-6E8A-4147-A177-3AD203B41FA5}">
                      <a16:colId xmlns:a16="http://schemas.microsoft.com/office/drawing/2014/main" val="1013503557"/>
                    </a:ext>
                  </a:extLst>
                </a:gridCol>
                <a:gridCol w="1532823">
                  <a:extLst>
                    <a:ext uri="{9D8B030D-6E8A-4147-A177-3AD203B41FA5}">
                      <a16:colId xmlns:a16="http://schemas.microsoft.com/office/drawing/2014/main" val="3385354555"/>
                    </a:ext>
                  </a:extLst>
                </a:gridCol>
                <a:gridCol w="883789">
                  <a:extLst>
                    <a:ext uri="{9D8B030D-6E8A-4147-A177-3AD203B41FA5}">
                      <a16:colId xmlns:a16="http://schemas.microsoft.com/office/drawing/2014/main" val="2879023305"/>
                    </a:ext>
                  </a:extLst>
                </a:gridCol>
                <a:gridCol w="883789">
                  <a:extLst>
                    <a:ext uri="{9D8B030D-6E8A-4147-A177-3AD203B41FA5}">
                      <a16:colId xmlns:a16="http://schemas.microsoft.com/office/drawing/2014/main" val="9313917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ID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err="1">
                          <a:effectLst/>
                        </a:rPr>
                        <a:t>Horario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valor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id_paciente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1133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15/01/2020 13:30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5950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02/01/2019 08:00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1557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07/05/2019 08:00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1028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05/04/2019 08:00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2387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12/08/2019 13:00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4554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18/11/2019 11:00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2379046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26DE708A-29A1-42E6-B70A-EFE2601740CB}"/>
              </a:ext>
            </a:extLst>
          </p:cNvPr>
          <p:cNvSpPr/>
          <p:nvPr/>
        </p:nvSpPr>
        <p:spPr>
          <a:xfrm>
            <a:off x="439391" y="2201189"/>
            <a:ext cx="3330751" cy="118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Paciente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41B243-2324-4401-BB89-0FB75C7C0CBC}"/>
              </a:ext>
            </a:extLst>
          </p:cNvPr>
          <p:cNvSpPr/>
          <p:nvPr/>
        </p:nvSpPr>
        <p:spPr>
          <a:xfrm>
            <a:off x="8624193" y="2158387"/>
            <a:ext cx="2833692" cy="118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/>
              <a:t>Consulta</a:t>
            </a:r>
            <a:endParaRPr lang="pt-BR" dirty="0"/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4ADAC4CB-974E-4FF4-8DFE-01380707293D}"/>
              </a:ext>
            </a:extLst>
          </p:cNvPr>
          <p:cNvSpPr/>
          <p:nvPr/>
        </p:nvSpPr>
        <p:spPr>
          <a:xfrm>
            <a:off x="4569306" y="2068184"/>
            <a:ext cx="3053387" cy="14262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Marcar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0D7ACE5-0CF5-4BA5-B248-9BB94B1D096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770142" y="2781289"/>
            <a:ext cx="799164" cy="10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346E66D-757E-432D-8906-9DDFB5D2D58A}"/>
              </a:ext>
            </a:extLst>
          </p:cNvPr>
          <p:cNvCxnSpPr>
            <a:stCxn id="10" idx="3"/>
          </p:cNvCxnSpPr>
          <p:nvPr/>
        </p:nvCxnSpPr>
        <p:spPr>
          <a:xfrm flipV="1">
            <a:off x="7622693" y="2781288"/>
            <a:ext cx="1001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195862E-9F21-49F9-9A96-92097E620CD6}"/>
              </a:ext>
            </a:extLst>
          </p:cNvPr>
          <p:cNvSpPr txBox="1"/>
          <p:nvPr/>
        </p:nvSpPr>
        <p:spPr>
          <a:xfrm>
            <a:off x="3936327" y="24227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1:1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6E4324B-A44E-496D-A23E-75502A1AACD0}"/>
              </a:ext>
            </a:extLst>
          </p:cNvPr>
          <p:cNvSpPr txBox="1"/>
          <p:nvPr/>
        </p:nvSpPr>
        <p:spPr>
          <a:xfrm>
            <a:off x="7928674" y="232266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1:N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18340160-4047-44FD-8430-8FD2F89B8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99649"/>
              </p:ext>
            </p:extLst>
          </p:nvPr>
        </p:nvGraphicFramePr>
        <p:xfrm>
          <a:off x="275595" y="4430274"/>
          <a:ext cx="6753856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071">
                  <a:extLst>
                    <a:ext uri="{9D8B030D-6E8A-4147-A177-3AD203B41FA5}">
                      <a16:colId xmlns:a16="http://schemas.microsoft.com/office/drawing/2014/main" val="1896126437"/>
                    </a:ext>
                  </a:extLst>
                </a:gridCol>
                <a:gridCol w="1981504">
                  <a:extLst>
                    <a:ext uri="{9D8B030D-6E8A-4147-A177-3AD203B41FA5}">
                      <a16:colId xmlns:a16="http://schemas.microsoft.com/office/drawing/2014/main" val="3960883108"/>
                    </a:ext>
                  </a:extLst>
                </a:gridCol>
                <a:gridCol w="1814053">
                  <a:extLst>
                    <a:ext uri="{9D8B030D-6E8A-4147-A177-3AD203B41FA5}">
                      <a16:colId xmlns:a16="http://schemas.microsoft.com/office/drawing/2014/main" val="314117896"/>
                    </a:ext>
                  </a:extLst>
                </a:gridCol>
                <a:gridCol w="893071">
                  <a:extLst>
                    <a:ext uri="{9D8B030D-6E8A-4147-A177-3AD203B41FA5}">
                      <a16:colId xmlns:a16="http://schemas.microsoft.com/office/drawing/2014/main" val="1401339215"/>
                    </a:ext>
                  </a:extLst>
                </a:gridCol>
                <a:gridCol w="1172157">
                  <a:extLst>
                    <a:ext uri="{9D8B030D-6E8A-4147-A177-3AD203B41FA5}">
                      <a16:colId xmlns:a16="http://schemas.microsoft.com/office/drawing/2014/main" val="32675359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Paciente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07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ID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Nome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data de nascimento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Sexo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telefone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4799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Rafael Batista Duarte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30/04/1989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81995128989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283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Lisiane Melo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01/04/1985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F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81995128189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52042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Fernando Wanderley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31/12/2000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81991128189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601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64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DD05-5135-41BA-876A-52732864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D2FF56-96A9-41DD-ACD1-824CE619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6935"/>
            <a:ext cx="10058400" cy="4658516"/>
          </a:xfrm>
        </p:spPr>
        <p:txBody>
          <a:bodyPr>
            <a:normAutofit/>
          </a:bodyPr>
          <a:lstStyle/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patient</a:t>
            </a:r>
            <a:r>
              <a:rPr lang="pt-BR" dirty="0"/>
              <a:t> -&gt; Obter todos os paciente</a:t>
            </a:r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patient</a:t>
            </a:r>
            <a:r>
              <a:rPr lang="pt-BR" dirty="0"/>
              <a:t>/{id} -&gt; Obter um paciente pelo id</a:t>
            </a:r>
          </a:p>
          <a:p>
            <a:r>
              <a:rPr lang="pt-BR" dirty="0"/>
              <a:t>POST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patient</a:t>
            </a:r>
            <a:r>
              <a:rPr lang="pt-BR" dirty="0"/>
              <a:t> -&gt;Inserir um paciente</a:t>
            </a:r>
          </a:p>
          <a:p>
            <a:r>
              <a:rPr lang="pt-BR" dirty="0"/>
              <a:t>PUT 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patient</a:t>
            </a:r>
            <a:r>
              <a:rPr lang="pt-BR" dirty="0"/>
              <a:t> -&gt;Atualizar um paciente</a:t>
            </a:r>
          </a:p>
          <a:p>
            <a:r>
              <a:rPr lang="pt-BR" dirty="0"/>
              <a:t>DELETE 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patient</a:t>
            </a:r>
            <a:r>
              <a:rPr lang="pt-BR" dirty="0"/>
              <a:t> -&gt; Deletar um paciente</a:t>
            </a:r>
          </a:p>
          <a:p>
            <a:endParaRPr lang="pt-BR" dirty="0"/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appointment</a:t>
            </a:r>
            <a:r>
              <a:rPr lang="pt-BR" dirty="0"/>
              <a:t> -&gt; Obter todos as consultar, podendo ou não filtrar por data</a:t>
            </a:r>
          </a:p>
          <a:p>
            <a:r>
              <a:rPr lang="pt-BR" dirty="0"/>
              <a:t>GET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appointment</a:t>
            </a:r>
            <a:r>
              <a:rPr lang="pt-BR" dirty="0"/>
              <a:t>/{id} -&gt; Obter uma consultar pelo id</a:t>
            </a:r>
          </a:p>
          <a:p>
            <a:r>
              <a:rPr lang="pt-BR" dirty="0"/>
              <a:t>POST /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appointment</a:t>
            </a:r>
            <a:r>
              <a:rPr lang="pt-BR" dirty="0"/>
              <a:t> -&gt;Inserir uma consulta</a:t>
            </a:r>
          </a:p>
          <a:p>
            <a:r>
              <a:rPr lang="pt-BR" dirty="0"/>
              <a:t>PUT 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appointment</a:t>
            </a:r>
            <a:r>
              <a:rPr lang="pt-BR" dirty="0"/>
              <a:t> -&gt;Atualizar uma consulta</a:t>
            </a:r>
          </a:p>
          <a:p>
            <a:r>
              <a:rPr lang="pt-BR" dirty="0"/>
              <a:t>DELETE </a:t>
            </a:r>
            <a:r>
              <a:rPr lang="pt-BR" dirty="0" err="1"/>
              <a:t>api</a:t>
            </a:r>
            <a:r>
              <a:rPr lang="pt-BR" dirty="0"/>
              <a:t>/v1/</a:t>
            </a:r>
            <a:r>
              <a:rPr lang="pt-BR" dirty="0" err="1"/>
              <a:t>appointment</a:t>
            </a:r>
            <a:r>
              <a:rPr lang="pt-BR" dirty="0"/>
              <a:t> -&gt; Deletar uma consulta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328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4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699</Words>
  <Application>Microsoft Office PowerPoint</Application>
  <PresentationFormat>Widescreen</PresentationFormat>
  <Paragraphs>233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Garamond</vt:lpstr>
      <vt:lpstr>Gill Sans MT</vt:lpstr>
      <vt:lpstr>SavonVTI</vt:lpstr>
      <vt:lpstr>Projeto final</vt:lpstr>
      <vt:lpstr>Pré requisitos</vt:lpstr>
      <vt:lpstr>Pré requisitos</vt:lpstr>
      <vt:lpstr>Pré requisitos</vt:lpstr>
      <vt:lpstr>Pré requisitos</vt:lpstr>
      <vt:lpstr>Apresentação do PowerPoint</vt:lpstr>
      <vt:lpstr>Projeto 1 – Consultório Odontológico</vt:lpstr>
      <vt:lpstr>Estrutura de tabelas</vt:lpstr>
      <vt:lpstr>API</vt:lpstr>
      <vt:lpstr>Equipes 1 e 2</vt:lpstr>
      <vt:lpstr>Apresentação do PowerPoint</vt:lpstr>
      <vt:lpstr>Projeto 2 – Controle de estoque</vt:lpstr>
      <vt:lpstr>Estrutura de tabelas</vt:lpstr>
      <vt:lpstr>API</vt:lpstr>
      <vt:lpstr>Equipes 3 e 4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</dc:title>
  <dc:creator>rafael duarte</dc:creator>
  <cp:lastModifiedBy>rafael duarte</cp:lastModifiedBy>
  <cp:revision>9</cp:revision>
  <dcterms:created xsi:type="dcterms:W3CDTF">2020-01-16T01:35:30Z</dcterms:created>
  <dcterms:modified xsi:type="dcterms:W3CDTF">2020-01-16T02:54:04Z</dcterms:modified>
</cp:coreProperties>
</file>