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83" r:id="rId3"/>
    <p:sldId id="285" r:id="rId4"/>
    <p:sldId id="257" r:id="rId5"/>
    <p:sldId id="284" r:id="rId6"/>
    <p:sldId id="286" r:id="rId7"/>
    <p:sldId id="288" r:id="rId8"/>
    <p:sldId id="289" r:id="rId9"/>
    <p:sldId id="290" r:id="rId10"/>
    <p:sldId id="258" r:id="rId11"/>
    <p:sldId id="287"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31" autoAdjust="0"/>
    <p:restoredTop sz="94660"/>
  </p:normalViewPr>
  <p:slideViewPr>
    <p:cSldViewPr snapToGrid="0">
      <p:cViewPr>
        <p:scale>
          <a:sx n="50" d="100"/>
          <a:sy n="50" d="100"/>
        </p:scale>
        <p:origin x="1469" y="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1/29/2020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DA16AA21-1863-4931-97CB-99D0A168701B}"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3772C379-9A7C-4C87-A116-CBE9F58B04C5}" type="datetimeFigureOut">
              <a:rPr lang="en-US" dirty="0"/>
              <a:t>1/29/2020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1/29/2020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devmedia.com.br/curso/o-que-e-html/196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Programação web – Front </a:t>
            </a:r>
            <a:r>
              <a:rPr lang="pt-BR" dirty="0" err="1"/>
              <a:t>end</a:t>
            </a:r>
            <a:endParaRPr lang="en-US" dirty="0"/>
          </a:p>
        </p:txBody>
      </p:sp>
      <p:sp>
        <p:nvSpPr>
          <p:cNvPr id="3" name="Subtítulo 2"/>
          <p:cNvSpPr>
            <a:spLocks noGrp="1"/>
          </p:cNvSpPr>
          <p:nvPr>
            <p:ph type="subTitle" idx="1"/>
          </p:nvPr>
        </p:nvSpPr>
        <p:spPr/>
        <p:txBody>
          <a:bodyPr/>
          <a:lstStyle/>
          <a:p>
            <a:r>
              <a:rPr lang="en-US" dirty="0"/>
              <a:t>CSS - </a:t>
            </a:r>
          </a:p>
        </p:txBody>
      </p:sp>
    </p:spTree>
    <p:extLst>
      <p:ext uri="{BB962C8B-B14F-4D97-AF65-F5344CB8AC3E}">
        <p14:creationId xmlns:p14="http://schemas.microsoft.com/office/powerpoint/2010/main" val="983913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Função do </a:t>
            </a:r>
            <a:r>
              <a:rPr lang="pt-BR" dirty="0" err="1"/>
              <a:t>html</a:t>
            </a:r>
            <a:endParaRPr lang="en-US" dirty="0"/>
          </a:p>
        </p:txBody>
      </p:sp>
      <p:sp>
        <p:nvSpPr>
          <p:cNvPr id="3" name="Espaço Reservado para Conteúdo 2"/>
          <p:cNvSpPr>
            <a:spLocks noGrp="1"/>
          </p:cNvSpPr>
          <p:nvPr>
            <p:ph idx="1"/>
          </p:nvPr>
        </p:nvSpPr>
        <p:spPr>
          <a:xfrm>
            <a:off x="297688" y="1806448"/>
            <a:ext cx="11894312" cy="4050792"/>
          </a:xfrm>
        </p:spPr>
        <p:txBody>
          <a:bodyPr>
            <a:normAutofit/>
          </a:bodyPr>
          <a:lstStyle/>
          <a:p>
            <a:pPr algn="just"/>
            <a:r>
              <a:rPr lang="pt-BR" sz="2800" dirty="0"/>
              <a:t>A função do </a:t>
            </a:r>
            <a:r>
              <a:rPr lang="pt-BR" sz="2800" b="1" dirty="0"/>
              <a:t>HTML</a:t>
            </a:r>
            <a:r>
              <a:rPr lang="pt-BR" sz="2800" dirty="0"/>
              <a:t>  na programação web sofreu alterações ao longo dos anos e hoje deve-se utilizada unicamente para </a:t>
            </a:r>
            <a:r>
              <a:rPr lang="pt-BR" sz="2800" dirty="0">
                <a:solidFill>
                  <a:srgbClr val="FFC000"/>
                </a:solidFill>
              </a:rPr>
              <a:t>estruturar o conteúdo das páginas</a:t>
            </a:r>
            <a:r>
              <a:rPr lang="pt-BR" sz="2800" dirty="0"/>
              <a:t>. Ou seja, não cabe a ela definir </a:t>
            </a:r>
            <a:r>
              <a:rPr lang="pt-BR" sz="2800" dirty="0">
                <a:solidFill>
                  <a:srgbClr val="00B0F0"/>
                </a:solidFill>
              </a:rPr>
              <a:t>características visuais</a:t>
            </a:r>
            <a:r>
              <a:rPr lang="pt-BR" sz="2800" dirty="0"/>
              <a:t> ou </a:t>
            </a:r>
            <a:r>
              <a:rPr lang="pt-BR" sz="2800" dirty="0">
                <a:solidFill>
                  <a:srgbClr val="FFFF00"/>
                </a:solidFill>
              </a:rPr>
              <a:t>comportamentos</a:t>
            </a:r>
            <a:r>
              <a:rPr lang="pt-BR" sz="2800" dirty="0"/>
              <a:t>, para isso deve ser feito usando </a:t>
            </a:r>
            <a:r>
              <a:rPr lang="pt-BR" sz="2800" dirty="0">
                <a:solidFill>
                  <a:srgbClr val="00B0F0"/>
                </a:solidFill>
              </a:rPr>
              <a:t>CSS</a:t>
            </a:r>
            <a:r>
              <a:rPr lang="pt-BR" sz="2800" dirty="0"/>
              <a:t> e </a:t>
            </a:r>
            <a:r>
              <a:rPr lang="pt-BR" sz="2800" dirty="0" err="1">
                <a:solidFill>
                  <a:srgbClr val="FFFF00"/>
                </a:solidFill>
              </a:rPr>
              <a:t>JavaScript</a:t>
            </a:r>
            <a:endParaRPr lang="en-US" sz="2800" dirty="0">
              <a:solidFill>
                <a:srgbClr val="FFFF00"/>
              </a:solidFill>
            </a:endParaRPr>
          </a:p>
        </p:txBody>
      </p:sp>
      <p:pic>
        <p:nvPicPr>
          <p:cNvPr id="2052" name="Picture 4" descr="Resultado de imagem para html css javascrip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548" y="36758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26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1000" fill="hold"/>
                                        <p:tgtEl>
                                          <p:spTgt spid="2052"/>
                                        </p:tgtEl>
                                        <p:attrNameLst>
                                          <p:attrName>ppt_w</p:attrName>
                                        </p:attrNameLst>
                                      </p:cBhvr>
                                      <p:tavLst>
                                        <p:tav tm="0">
                                          <p:val>
                                            <p:fltVal val="0"/>
                                          </p:val>
                                        </p:tav>
                                        <p:tav tm="100000">
                                          <p:val>
                                            <p:strVal val="#ppt_w"/>
                                          </p:val>
                                        </p:tav>
                                      </p:tavLst>
                                    </p:anim>
                                    <p:anim calcmode="lin" valueType="num">
                                      <p:cBhvr>
                                        <p:cTn id="8" dur="1000" fill="hold"/>
                                        <p:tgtEl>
                                          <p:spTgt spid="2052"/>
                                        </p:tgtEl>
                                        <p:attrNameLst>
                                          <p:attrName>ppt_h</p:attrName>
                                        </p:attrNameLst>
                                      </p:cBhvr>
                                      <p:tavLst>
                                        <p:tav tm="0">
                                          <p:val>
                                            <p:fltVal val="0"/>
                                          </p:val>
                                        </p:tav>
                                        <p:tav tm="100000">
                                          <p:val>
                                            <p:strVal val="#ppt_h"/>
                                          </p:val>
                                        </p:tav>
                                      </p:tavLst>
                                    </p:anim>
                                    <p:anim calcmode="lin" valueType="num">
                                      <p:cBhvr>
                                        <p:cTn id="9" dur="1000" fill="hold"/>
                                        <p:tgtEl>
                                          <p:spTgt spid="2052"/>
                                        </p:tgtEl>
                                        <p:attrNameLst>
                                          <p:attrName>style.rotation</p:attrName>
                                        </p:attrNameLst>
                                      </p:cBhvr>
                                      <p:tavLst>
                                        <p:tav tm="0">
                                          <p:val>
                                            <p:fltVal val="90"/>
                                          </p:val>
                                        </p:tav>
                                        <p:tav tm="100000">
                                          <p:val>
                                            <p:fltVal val="0"/>
                                          </p:val>
                                        </p:tav>
                                      </p:tavLst>
                                    </p:anim>
                                    <p:animEffect transition="in" filter="fade">
                                      <p:cBhvr>
                                        <p:cTn id="10"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Espaço Reservado para Conteúdo 2"/>
          <p:cNvSpPr>
            <a:spLocks noGrp="1"/>
          </p:cNvSpPr>
          <p:nvPr>
            <p:ph idx="1"/>
          </p:nvPr>
        </p:nvSpPr>
        <p:spPr/>
        <p:txBody>
          <a:bodyPr/>
          <a:lstStyle/>
          <a:p>
            <a:endParaRPr lang="en-US"/>
          </a:p>
        </p:txBody>
      </p:sp>
      <p:pic>
        <p:nvPicPr>
          <p:cNvPr id="2050" name="Picture 2" descr="Resultado de imagem para html css javascript squeletom&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758952"/>
            <a:ext cx="9942576" cy="497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1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417F61-F447-4BB7-970E-EDEFA8E9B94D}"/>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 xmlns:a16="http://schemas.microsoft.com/office/drawing/2014/main" id="{04B949D5-01DE-434A-A894-D4B0742F1BA6}"/>
              </a:ext>
            </a:extLst>
          </p:cNvPr>
          <p:cNvSpPr>
            <a:spLocks noGrp="1"/>
          </p:cNvSpPr>
          <p:nvPr>
            <p:ph idx="1"/>
          </p:nvPr>
        </p:nvSpPr>
        <p:spPr/>
        <p:txBody>
          <a:bodyPr/>
          <a:lstStyle/>
          <a:p>
            <a:endParaRPr lang="pt-BR"/>
          </a:p>
        </p:txBody>
      </p:sp>
      <p:pic>
        <p:nvPicPr>
          <p:cNvPr id="1026" name="Picture 2" descr="Resultado de imagem para Javascript meme&quo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70048" y="-334328"/>
            <a:ext cx="6858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46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8DD20BB-6149-4106-8719-419B572B3954}"/>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 xmlns:a16="http://schemas.microsoft.com/office/drawing/2014/main" id="{7B704069-B3A2-441B-A284-E40AE0A95539}"/>
              </a:ext>
            </a:extLst>
          </p:cNvPr>
          <p:cNvSpPr>
            <a:spLocks noGrp="1"/>
          </p:cNvSpPr>
          <p:nvPr>
            <p:ph idx="1"/>
          </p:nvPr>
        </p:nvSpPr>
        <p:spPr/>
        <p:txBody>
          <a:bodyPr/>
          <a:lstStyle/>
          <a:p>
            <a:endParaRPr lang="pt-BR"/>
          </a:p>
        </p:txBody>
      </p:sp>
      <p:pic>
        <p:nvPicPr>
          <p:cNvPr id="4" name="Picture 4" descr="Resultado de imagem para html css javascript&quot;">
            <a:extLst>
              <a:ext uri="{FF2B5EF4-FFF2-40B4-BE49-F238E27FC236}">
                <a16:creationId xmlns="" xmlns:a16="http://schemas.microsoft.com/office/drawing/2014/main" id="{59C0695A-5FEE-4086-A711-90F06E878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53" y="1007951"/>
            <a:ext cx="9778100" cy="48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Por que o CSS foi criado</a:t>
            </a:r>
            <a:r>
              <a:rPr lang="pt-BR" dirty="0" smtClean="0"/>
              <a:t>?</a:t>
            </a:r>
            <a:endParaRPr lang="en-US" dirty="0"/>
          </a:p>
        </p:txBody>
      </p:sp>
      <p:sp>
        <p:nvSpPr>
          <p:cNvPr id="3" name="Espaço Reservado para Conteúdo 2"/>
          <p:cNvSpPr>
            <a:spLocks noGrp="1"/>
          </p:cNvSpPr>
          <p:nvPr>
            <p:ph idx="1"/>
          </p:nvPr>
        </p:nvSpPr>
        <p:spPr>
          <a:xfrm>
            <a:off x="98474" y="1889291"/>
            <a:ext cx="11128248" cy="4546678"/>
          </a:xfrm>
        </p:spPr>
        <p:txBody>
          <a:bodyPr>
            <a:normAutofit/>
          </a:bodyPr>
          <a:lstStyle/>
          <a:p>
            <a:pPr algn="just"/>
            <a:r>
              <a:rPr lang="pt-BR" dirty="0"/>
              <a:t>Com a evolução dos recursos de programação, as tecnologias estavam adotando cada vez mais estilos e variações para deixá-las mais elegantes e atrativas para os usuários. Com isto, linguagens de marcação simples como o HTML, que era destinada para apresentar os conteúdos, também precisaram ser aprimoradas</a:t>
            </a:r>
            <a:r>
              <a:rPr lang="pt-BR" dirty="0" smtClean="0"/>
              <a:t>.</a:t>
            </a:r>
          </a:p>
          <a:p>
            <a:pPr algn="just"/>
            <a:r>
              <a:rPr lang="pt-BR" dirty="0"/>
              <a:t>Foram criadas novas </a:t>
            </a:r>
            <a:r>
              <a:rPr lang="pt-BR" dirty="0" err="1"/>
              <a:t>tags</a:t>
            </a:r>
            <a:r>
              <a:rPr lang="pt-BR" dirty="0"/>
              <a:t> e atributos de estilo para o HTML e em resumo, ele passou a exercer tanto a função de estruturar o conteúdo quanto de apresentá-lo para o usuário final. Entretanto, isto começou a trazer um problema para os desenvolvedores, pois não havia uma forma de definir, por exemplo, um padrão para todos os cabeçalhos ou conteúdos em diversas páginas. Ou seja, as alterações teriam que ser feitas manualmente, uma a uma</a:t>
            </a:r>
            <a:r>
              <a:rPr lang="pt-BR" dirty="0" smtClean="0"/>
              <a:t>.</a:t>
            </a:r>
          </a:p>
          <a:p>
            <a:pPr algn="just"/>
            <a:r>
              <a:rPr lang="pt-BR" dirty="0"/>
              <a:t>A partir destas complicações, nasceu o CSS. Primariamente, foi desenvolvido para habilitar a separação do conteúdo e formato de um documento (na linguagem de formatação utilizada) de sua apresentação, incluindo elementos como cores, formatos de fontes e layout. Esta separação proporcionou uma maior flexibilidade e controle na especificação de como as características serão exibidas, permitiu um compartilhamento de formato e reduziu a repetição no conteúdo estrutural de um documento.</a:t>
            </a:r>
            <a:endParaRPr lang="en-US" dirty="0"/>
          </a:p>
        </p:txBody>
      </p:sp>
    </p:spTree>
    <p:extLst>
      <p:ext uri="{BB962C8B-B14F-4D97-AF65-F5344CB8AC3E}">
        <p14:creationId xmlns:p14="http://schemas.microsoft.com/office/powerpoint/2010/main" val="3854435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0" y="0"/>
            <a:ext cx="10058400" cy="1609344"/>
          </a:xfrm>
        </p:spPr>
        <p:txBody>
          <a:bodyPr/>
          <a:lstStyle/>
          <a:p>
            <a:r>
              <a:rPr lang="en-US" b="1" dirty="0">
                <a:hlinkClick r:id="rId2" tooltip="Curso"/>
              </a:rPr>
              <a:t>O que é CSS?</a:t>
            </a:r>
            <a:endParaRPr lang="en-US" dirty="0"/>
          </a:p>
        </p:txBody>
      </p:sp>
      <p:sp>
        <p:nvSpPr>
          <p:cNvPr id="3" name="Espaço Reservado para Conteúdo 2"/>
          <p:cNvSpPr>
            <a:spLocks noGrp="1"/>
          </p:cNvSpPr>
          <p:nvPr>
            <p:ph idx="1"/>
          </p:nvPr>
        </p:nvSpPr>
        <p:spPr>
          <a:xfrm>
            <a:off x="104648" y="1207008"/>
            <a:ext cx="11951364" cy="4050792"/>
          </a:xfrm>
        </p:spPr>
        <p:txBody>
          <a:bodyPr>
            <a:normAutofit fontScale="92500" lnSpcReduction="20000"/>
          </a:bodyPr>
          <a:lstStyle/>
          <a:p>
            <a:pPr algn="just"/>
            <a:endParaRPr lang="pt-BR" sz="2400" dirty="0" smtClean="0"/>
          </a:p>
          <a:p>
            <a:pPr algn="just"/>
            <a:r>
              <a:rPr lang="pt-BR" sz="2400" dirty="0"/>
              <a:t>O </a:t>
            </a:r>
            <a:r>
              <a:rPr lang="pt-BR" sz="2400" dirty="0" smtClean="0"/>
              <a:t>CSS </a:t>
            </a:r>
            <a:r>
              <a:rPr lang="pt-BR" sz="2400" dirty="0"/>
              <a:t>é uma linguagem utilizada para definir a apresentação (aparência) de documentos que </a:t>
            </a:r>
            <a:r>
              <a:rPr lang="pt-BR" sz="2400" dirty="0" smtClean="0"/>
              <a:t>de linguagens </a:t>
            </a:r>
            <a:r>
              <a:rPr lang="pt-BR" sz="2400" dirty="0"/>
              <a:t>de marcação </a:t>
            </a:r>
            <a:r>
              <a:rPr lang="pt-BR" sz="2400" dirty="0" smtClean="0"/>
              <a:t>(</a:t>
            </a:r>
            <a:r>
              <a:rPr lang="pt-BR" sz="2400" smtClean="0"/>
              <a:t>HTML).</a:t>
            </a:r>
            <a:endParaRPr lang="pt-BR" sz="2400" dirty="0" smtClean="0"/>
          </a:p>
          <a:p>
            <a:pPr algn="just"/>
            <a:r>
              <a:rPr lang="pt-BR" sz="2400" dirty="0" smtClean="0"/>
              <a:t>Até </a:t>
            </a:r>
            <a:r>
              <a:rPr lang="pt-BR" sz="2400" dirty="0"/>
              <a:t>o momento, utilizamos os elementos HTML sem modificar a forma de exibição dos mesmos. A formatação padrão pode variar de navegador para navegador. Em geral, os navegadores tentam seguir as sugestões do W3C.</a:t>
            </a:r>
          </a:p>
          <a:p>
            <a:pPr algn="just"/>
            <a:r>
              <a:rPr lang="pt-BR" sz="2400" dirty="0"/>
              <a:t>Os elementos HTML possuem alguns atributos para formatarmos a sua aparência. Porém, além de serem limitados, o uso desses atributos estão caindo em desuso.</a:t>
            </a:r>
          </a:p>
          <a:p>
            <a:pPr algn="just"/>
            <a:r>
              <a:rPr lang="pt-BR" sz="2400" dirty="0"/>
              <a:t>Para alterarmos o aspecto visual dos elementos do HTML, o W3C recomenda que utilizemos o CSS (</a:t>
            </a:r>
            <a:r>
              <a:rPr lang="pt-BR" sz="2400" dirty="0" err="1"/>
              <a:t>Cascading</a:t>
            </a:r>
            <a:r>
              <a:rPr lang="pt-BR" sz="2400" dirty="0"/>
              <a:t> </a:t>
            </a:r>
            <a:r>
              <a:rPr lang="pt-BR" sz="2400" dirty="0" err="1"/>
              <a:t>Style</a:t>
            </a:r>
            <a:r>
              <a:rPr lang="pt-BR" sz="2400" dirty="0"/>
              <a:t> </a:t>
            </a:r>
            <a:r>
              <a:rPr lang="pt-BR" sz="2400" dirty="0" err="1"/>
              <a:t>Sheets</a:t>
            </a:r>
            <a:r>
              <a:rPr lang="pt-BR" sz="2400" dirty="0"/>
              <a:t> - Folhas de Estilo em Cascata).</a:t>
            </a:r>
          </a:p>
          <a:p>
            <a:pPr algn="just"/>
            <a:r>
              <a:rPr lang="pt-BR" sz="2400" dirty="0"/>
              <a:t>Atualmente o CSS encontra-se em sua terceira versão. Porém, nem todos os navegadores implementaram todos os novos recursos.</a:t>
            </a:r>
            <a:endParaRPr lang="en-US" sz="2400" dirty="0"/>
          </a:p>
        </p:txBody>
      </p:sp>
      <p:pic>
        <p:nvPicPr>
          <p:cNvPr id="5" name="Picture 4" descr="Resultado de imagem para html css javascript&quot;">
            <a:extLst>
              <a:ext uri="{FF2B5EF4-FFF2-40B4-BE49-F238E27FC236}">
                <a16:creationId xmlns="" xmlns:a16="http://schemas.microsoft.com/office/drawing/2014/main" id="{F60003D4-2A74-467D-ADE8-FED5EF5F9B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66" r="71193" b="7828"/>
          <a:stretch/>
        </p:blipFill>
        <p:spPr bwMode="auto">
          <a:xfrm>
            <a:off x="10987356" y="111838"/>
            <a:ext cx="1068656" cy="138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97E7B82-C446-46F3-B4AC-16E10B382669}"/>
              </a:ext>
            </a:extLst>
          </p:cNvPr>
          <p:cNvSpPr>
            <a:spLocks noGrp="1"/>
          </p:cNvSpPr>
          <p:nvPr>
            <p:ph type="title"/>
          </p:nvPr>
        </p:nvSpPr>
        <p:spPr>
          <a:xfrm>
            <a:off x="667657" y="484632"/>
            <a:ext cx="10460591" cy="1609344"/>
          </a:xfrm>
        </p:spPr>
        <p:txBody>
          <a:bodyPr/>
          <a:lstStyle/>
          <a:p>
            <a:r>
              <a:rPr lang="pt-BR" dirty="0"/>
              <a:t>Como aplica um CSS numa página HTML</a:t>
            </a:r>
          </a:p>
        </p:txBody>
      </p:sp>
      <p:sp>
        <p:nvSpPr>
          <p:cNvPr id="3" name="Espaço Reservado para Conteúdo 2">
            <a:extLst>
              <a:ext uri="{FF2B5EF4-FFF2-40B4-BE49-F238E27FC236}">
                <a16:creationId xmlns="" xmlns:a16="http://schemas.microsoft.com/office/drawing/2014/main" id="{33D3BA95-CD60-4C80-9270-525CD81CC703}"/>
              </a:ext>
            </a:extLst>
          </p:cNvPr>
          <p:cNvSpPr>
            <a:spLocks noGrp="1"/>
          </p:cNvSpPr>
          <p:nvPr>
            <p:ph idx="1"/>
          </p:nvPr>
        </p:nvSpPr>
        <p:spPr/>
        <p:txBody>
          <a:bodyPr>
            <a:normAutofit/>
          </a:bodyPr>
          <a:lstStyle/>
          <a:p>
            <a:pPr algn="just"/>
            <a:r>
              <a:rPr lang="pt-BR" sz="3200" dirty="0"/>
              <a:t>Definindo as propriedades CSS diretamente no elemento HTML através do seu atributo </a:t>
            </a:r>
            <a:r>
              <a:rPr lang="pt-BR" sz="3200" dirty="0" err="1"/>
              <a:t>style</a:t>
            </a:r>
            <a:r>
              <a:rPr lang="pt-BR" sz="3200" dirty="0"/>
              <a:t>. </a:t>
            </a:r>
          </a:p>
          <a:p>
            <a:pPr algn="just"/>
            <a:r>
              <a:rPr lang="pt-BR" sz="3200" dirty="0" smtClean="0"/>
              <a:t>Definindo </a:t>
            </a:r>
            <a:r>
              <a:rPr lang="pt-BR" sz="3200" dirty="0"/>
              <a:t>as regras CSS dentro de um elemento com a </a:t>
            </a:r>
            <a:r>
              <a:rPr lang="pt-BR" sz="3200" dirty="0" err="1"/>
              <a:t>tag</a:t>
            </a:r>
            <a:r>
              <a:rPr lang="pt-BR" sz="3200" dirty="0"/>
              <a:t> </a:t>
            </a:r>
            <a:r>
              <a:rPr lang="pt-BR" sz="3200" dirty="0" err="1"/>
              <a:t>style</a:t>
            </a:r>
            <a:r>
              <a:rPr lang="pt-BR" sz="3200" dirty="0"/>
              <a:t>. </a:t>
            </a:r>
          </a:p>
          <a:p>
            <a:pPr algn="just"/>
            <a:r>
              <a:rPr lang="pt-BR" sz="3200" dirty="0" smtClean="0"/>
              <a:t>Definindo </a:t>
            </a:r>
            <a:r>
              <a:rPr lang="pt-BR" sz="3200" dirty="0"/>
              <a:t>as regras CSS em arquivo à parte do documento HTML.</a:t>
            </a:r>
            <a:endParaRPr lang="pt-BR" sz="3200" dirty="0"/>
          </a:p>
        </p:txBody>
      </p:sp>
    </p:spTree>
    <p:extLst>
      <p:ext uri="{BB962C8B-B14F-4D97-AF65-F5344CB8AC3E}">
        <p14:creationId xmlns:p14="http://schemas.microsoft.com/office/powerpoint/2010/main" val="1235460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862" y="512064"/>
            <a:ext cx="11394578" cy="1609344"/>
          </a:xfrm>
        </p:spPr>
        <p:txBody>
          <a:bodyPr>
            <a:normAutofit fontScale="90000"/>
          </a:bodyPr>
          <a:lstStyle/>
          <a:p>
            <a:r>
              <a:rPr lang="pt-BR" dirty="0"/>
              <a:t>Definindo as propriedades CSS diretamente no elemento HTML através do seu atributo </a:t>
            </a:r>
            <a:r>
              <a:rPr lang="pt-BR" dirty="0" err="1"/>
              <a:t>style</a:t>
            </a:r>
            <a:r>
              <a:rPr lang="pt-BR" dirty="0"/>
              <a:t>. </a:t>
            </a:r>
            <a:br>
              <a:rPr lang="pt-BR" dirty="0"/>
            </a:br>
            <a:endParaRPr lang="en-US" dirty="0"/>
          </a:p>
        </p:txBody>
      </p:sp>
      <p:grpSp>
        <p:nvGrpSpPr>
          <p:cNvPr id="7" name="Grupo 6"/>
          <p:cNvGrpSpPr/>
          <p:nvPr/>
        </p:nvGrpSpPr>
        <p:grpSpPr>
          <a:xfrm>
            <a:off x="106533" y="1624613"/>
            <a:ext cx="11203619" cy="4545368"/>
            <a:chOff x="523783" y="2467992"/>
            <a:chExt cx="6134469" cy="3794894"/>
          </a:xfrm>
        </p:grpSpPr>
        <p:sp>
          <p:nvSpPr>
            <p:cNvPr id="6" name="Retângulo 5"/>
            <p:cNvSpPr/>
            <p:nvPr/>
          </p:nvSpPr>
          <p:spPr>
            <a:xfrm>
              <a:off x="523783" y="2467992"/>
              <a:ext cx="6134469" cy="28941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tângulo 4"/>
            <p:cNvSpPr/>
            <p:nvPr/>
          </p:nvSpPr>
          <p:spPr>
            <a:xfrm>
              <a:off x="544497" y="2477234"/>
              <a:ext cx="6096000" cy="3785652"/>
            </a:xfrm>
            <a:prstGeom prst="rect">
              <a:avLst/>
            </a:prstGeom>
          </p:spPr>
          <p:txBody>
            <a:bodyPr>
              <a:spAutoFit/>
            </a:bodyPr>
            <a:lstStyle/>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DOCTYPE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html</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html</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head</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head</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body</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h1</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style</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"font-size: 40px; color: red"</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Teste de </a:t>
              </a:r>
              <a:r>
                <a:rPr lang="en-US" sz="2400" dirty="0" err="1">
                  <a:solidFill>
                    <a:srgbClr val="D4D4D4"/>
                  </a:solidFill>
                  <a:latin typeface="Consolas" panose="020B0609020204030204" pitchFamily="49" charset="0"/>
                </a:rPr>
                <a:t>css</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h1</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h1</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Teste de </a:t>
              </a:r>
              <a:r>
                <a:rPr lang="en-US" sz="2400" dirty="0" err="1">
                  <a:solidFill>
                    <a:srgbClr val="D4D4D4"/>
                  </a:solidFill>
                  <a:latin typeface="Consolas" panose="020B0609020204030204" pitchFamily="49" charset="0"/>
                </a:rPr>
                <a:t>css</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h1</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body</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html</a:t>
              </a:r>
              <a:r>
                <a:rPr lang="en-US" sz="2400" dirty="0">
                  <a:solidFill>
                    <a:srgbClr val="808080"/>
                  </a:solidFill>
                  <a:latin typeface="Consolas" panose="020B0609020204030204" pitchFamily="49" charset="0"/>
                </a:rPr>
                <a:t>&gt;</a:t>
              </a:r>
              <a:endParaRPr lang="en-US" sz="2400" b="0" dirty="0">
                <a:solidFill>
                  <a:srgbClr val="D4D4D4"/>
                </a:solidFill>
                <a:effectLst/>
                <a:latin typeface="Consolas" panose="020B0609020204030204" pitchFamily="49" charset="0"/>
              </a:endParaRPr>
            </a:p>
          </p:txBody>
        </p:sp>
      </p:grpSp>
      <p:pic>
        <p:nvPicPr>
          <p:cNvPr id="10" name="Imagem 9"/>
          <p:cNvPicPr>
            <a:picLocks noChangeAspect="1"/>
          </p:cNvPicPr>
          <p:nvPr/>
        </p:nvPicPr>
        <p:blipFill>
          <a:blip r:embed="rId2"/>
          <a:stretch>
            <a:fillRect/>
          </a:stretch>
        </p:blipFill>
        <p:spPr>
          <a:xfrm>
            <a:off x="0" y="5091072"/>
            <a:ext cx="12192000" cy="6540500"/>
          </a:xfrm>
          <a:prstGeom prst="rect">
            <a:avLst/>
          </a:prstGeom>
        </p:spPr>
      </p:pic>
    </p:spTree>
    <p:extLst>
      <p:ext uri="{BB962C8B-B14F-4D97-AF65-F5344CB8AC3E}">
        <p14:creationId xmlns:p14="http://schemas.microsoft.com/office/powerpoint/2010/main" val="7368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15409" y="239697"/>
            <a:ext cx="11736279" cy="5932503"/>
          </a:xfrm>
        </p:spPr>
        <p:txBody>
          <a:bodyPr>
            <a:normAutofit/>
          </a:bodyPr>
          <a:lstStyle/>
          <a:p>
            <a:pPr algn="just"/>
            <a:r>
              <a:rPr lang="pt-BR" sz="3200" dirty="0" smtClean="0"/>
              <a:t>Quando aplicamos as propriedades CSS diretamente a um elemento através da propriedade </a:t>
            </a:r>
            <a:r>
              <a:rPr lang="pt-BR" sz="3200" dirty="0" err="1" smtClean="0"/>
              <a:t>style</a:t>
            </a:r>
            <a:r>
              <a:rPr lang="pt-BR" sz="3200" dirty="0" smtClean="0"/>
              <a:t>, estamos utilizando a abordagem CSS </a:t>
            </a:r>
            <a:r>
              <a:rPr lang="pt-BR" sz="3200" dirty="0" err="1" smtClean="0"/>
              <a:t>inline</a:t>
            </a:r>
            <a:r>
              <a:rPr lang="pt-BR" sz="3200" dirty="0" smtClean="0"/>
              <a:t>. Essa prática não é recomendada, pois dessa forma não é possível reaproveitar o código CSS, além de dificultar a leitura do código HTML.</a:t>
            </a:r>
            <a:endParaRPr lang="en-US" sz="3200" dirty="0"/>
          </a:p>
        </p:txBody>
      </p:sp>
    </p:spTree>
    <p:extLst>
      <p:ext uri="{BB962C8B-B14F-4D97-AF65-F5344CB8AC3E}">
        <p14:creationId xmlns:p14="http://schemas.microsoft.com/office/powerpoint/2010/main" val="1019305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743" y="24120"/>
            <a:ext cx="12002610" cy="1609344"/>
          </a:xfrm>
        </p:spPr>
        <p:txBody>
          <a:bodyPr>
            <a:normAutofit fontScale="90000"/>
          </a:bodyPr>
          <a:lstStyle/>
          <a:p>
            <a:r>
              <a:rPr lang="pt-BR" sz="4000" dirty="0"/>
              <a:t>Definindo as regras CSS dentro de um elemento com a </a:t>
            </a:r>
            <a:r>
              <a:rPr lang="pt-BR" sz="4000" dirty="0" err="1"/>
              <a:t>tag</a:t>
            </a:r>
            <a:r>
              <a:rPr lang="pt-BR" sz="4000" dirty="0"/>
              <a:t> </a:t>
            </a:r>
            <a:r>
              <a:rPr lang="pt-BR" sz="4000" dirty="0" err="1"/>
              <a:t>style</a:t>
            </a:r>
            <a:r>
              <a:rPr lang="pt-BR" sz="4000" dirty="0"/>
              <a:t>. </a:t>
            </a:r>
            <a:r>
              <a:rPr lang="pt-BR" dirty="0"/>
              <a:t/>
            </a:r>
            <a:br>
              <a:rPr lang="pt-BR" dirty="0"/>
            </a:br>
            <a:endParaRPr lang="en-US" dirty="0"/>
          </a:p>
        </p:txBody>
      </p:sp>
      <p:sp>
        <p:nvSpPr>
          <p:cNvPr id="3" name="Espaço Reservado para Conteúdo 2"/>
          <p:cNvSpPr>
            <a:spLocks noGrp="1"/>
          </p:cNvSpPr>
          <p:nvPr>
            <p:ph idx="1"/>
          </p:nvPr>
        </p:nvSpPr>
        <p:spPr/>
        <p:txBody>
          <a:bodyPr/>
          <a:lstStyle/>
          <a:p>
            <a:endParaRPr lang="en-US"/>
          </a:p>
        </p:txBody>
      </p:sp>
      <p:grpSp>
        <p:nvGrpSpPr>
          <p:cNvPr id="4" name="Grupo 3"/>
          <p:cNvGrpSpPr/>
          <p:nvPr/>
        </p:nvGrpSpPr>
        <p:grpSpPr>
          <a:xfrm>
            <a:off x="106533" y="716281"/>
            <a:ext cx="12085467" cy="6294120"/>
            <a:chOff x="523783" y="2467992"/>
            <a:chExt cx="6134469" cy="2894121"/>
          </a:xfrm>
        </p:grpSpPr>
        <p:sp>
          <p:nvSpPr>
            <p:cNvPr id="5" name="Retângulo 4"/>
            <p:cNvSpPr/>
            <p:nvPr/>
          </p:nvSpPr>
          <p:spPr>
            <a:xfrm>
              <a:off x="523783" y="2467992"/>
              <a:ext cx="6134469" cy="28941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tângulo 5"/>
            <p:cNvSpPr/>
            <p:nvPr/>
          </p:nvSpPr>
          <p:spPr>
            <a:xfrm>
              <a:off x="544497" y="2477234"/>
              <a:ext cx="6096000" cy="385441"/>
            </a:xfrm>
            <a:prstGeom prst="rect">
              <a:avLst/>
            </a:prstGeom>
          </p:spPr>
          <p:txBody>
            <a:bodyPr>
              <a:spAutoFit/>
            </a:bodyPr>
            <a:lstStyle/>
            <a:p>
              <a:endParaRPr lang="en-US" sz="2400" b="0" dirty="0">
                <a:solidFill>
                  <a:srgbClr val="D4D4D4"/>
                </a:solidFill>
                <a:effectLst/>
                <a:latin typeface="Consolas" panose="020B0609020204030204" pitchFamily="49" charset="0"/>
              </a:endParaRPr>
            </a:p>
          </p:txBody>
        </p:sp>
      </p:grpSp>
      <p:sp>
        <p:nvSpPr>
          <p:cNvPr id="8" name="Retângulo 7"/>
          <p:cNvSpPr/>
          <p:nvPr/>
        </p:nvSpPr>
        <p:spPr>
          <a:xfrm>
            <a:off x="396240" y="1008758"/>
            <a:ext cx="9966960" cy="6001643"/>
          </a:xfrm>
          <a:prstGeom prst="rect">
            <a:avLst/>
          </a:prstGeom>
        </p:spPr>
        <p:txBody>
          <a:bodyPr wrap="square">
            <a:spAutoFit/>
          </a:bodyPr>
          <a:lstStyle/>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DOCTYPE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html</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html</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head</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style</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r>
              <a:rPr lang="en-US" sz="2400" dirty="0">
                <a:solidFill>
                  <a:srgbClr val="D7BA7D"/>
                </a:solidFill>
                <a:latin typeface="Consolas" panose="020B0609020204030204" pitchFamily="49" charset="0"/>
              </a:rPr>
              <a:t>h1</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font-size</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40px</a:t>
            </a:r>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color</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red</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style</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head</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body</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h1</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Teste de css1</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h1</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h1</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Teste de css2</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h1</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p</a:t>
            </a:r>
            <a:r>
              <a:rPr lang="en-US" sz="2400" dirty="0">
                <a:solidFill>
                  <a:srgbClr val="808080"/>
                </a:solidFill>
                <a:latin typeface="Consolas" panose="020B0609020204030204" pitchFamily="49" charset="0"/>
              </a:rPr>
              <a:t>&gt;</a:t>
            </a:r>
            <a:r>
              <a:rPr lang="en-US" sz="2400" dirty="0" err="1">
                <a:solidFill>
                  <a:srgbClr val="D4D4D4"/>
                </a:solidFill>
                <a:latin typeface="Consolas" panose="020B0609020204030204" pitchFamily="49" charset="0"/>
              </a:rPr>
              <a:t>aqui</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não</a:t>
            </a:r>
            <a:r>
              <a:rPr lang="en-US" sz="2400" dirty="0">
                <a:solidFill>
                  <a:srgbClr val="D4D4D4"/>
                </a:solidFill>
                <a:latin typeface="Consolas" panose="020B0609020204030204" pitchFamily="49" charset="0"/>
              </a:rPr>
              <a:t> tem </a:t>
            </a:r>
            <a:r>
              <a:rPr lang="en-US" sz="2400" dirty="0" err="1">
                <a:solidFill>
                  <a:srgbClr val="D4D4D4"/>
                </a:solidFill>
                <a:latin typeface="Consolas" panose="020B0609020204030204" pitchFamily="49" charset="0"/>
              </a:rPr>
              <a:t>estilo</a:t>
            </a:r>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p</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body</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html</a:t>
            </a:r>
            <a:r>
              <a:rPr lang="en-US" sz="2400" dirty="0">
                <a:solidFill>
                  <a:srgbClr val="808080"/>
                </a:solidFill>
                <a:latin typeface="Consolas" panose="020B0609020204030204" pitchFamily="49" charset="0"/>
              </a:rPr>
              <a:t>&gt;</a:t>
            </a:r>
            <a:endParaRPr lang="en-US" sz="2400" b="0" dirty="0">
              <a:solidFill>
                <a:srgbClr val="D4D4D4"/>
              </a:solidFill>
              <a:effectLst/>
              <a:latin typeface="Consolas" panose="020B0609020204030204" pitchFamily="49" charset="0"/>
            </a:endParaRPr>
          </a:p>
        </p:txBody>
      </p:sp>
      <p:pic>
        <p:nvPicPr>
          <p:cNvPr id="10" name="Imagem 9"/>
          <p:cNvPicPr>
            <a:picLocks noChangeAspect="1"/>
          </p:cNvPicPr>
          <p:nvPr/>
        </p:nvPicPr>
        <p:blipFill>
          <a:blip r:embed="rId2"/>
          <a:stretch>
            <a:fillRect/>
          </a:stretch>
        </p:blipFill>
        <p:spPr>
          <a:xfrm>
            <a:off x="6004353" y="739329"/>
            <a:ext cx="12192000" cy="6540500"/>
          </a:xfrm>
          <a:prstGeom prst="rect">
            <a:avLst/>
          </a:prstGeom>
        </p:spPr>
      </p:pic>
    </p:spTree>
    <p:extLst>
      <p:ext uri="{BB962C8B-B14F-4D97-AF65-F5344CB8AC3E}">
        <p14:creationId xmlns:p14="http://schemas.microsoft.com/office/powerpoint/2010/main" val="350566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a:p>
        </p:txBody>
      </p:sp>
    </p:spTree>
    <p:extLst>
      <p:ext uri="{BB962C8B-B14F-4D97-AF65-F5344CB8AC3E}">
        <p14:creationId xmlns:p14="http://schemas.microsoft.com/office/powerpoint/2010/main" val="24468598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3035</TotalTime>
  <Words>503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Consolas</vt:lpstr>
      <vt:lpstr>Rockwell</vt:lpstr>
      <vt:lpstr>Rockwell Condensed</vt:lpstr>
      <vt:lpstr>Wingdings</vt:lpstr>
      <vt:lpstr>Tipo de Madeira</vt:lpstr>
      <vt:lpstr>Programação web – Front end</vt:lpstr>
      <vt:lpstr>Apresentação do PowerPoint</vt:lpstr>
      <vt:lpstr>Por que o CSS foi criado?</vt:lpstr>
      <vt:lpstr>O que é CSS?</vt:lpstr>
      <vt:lpstr>Como aplica um CSS numa página HTML</vt:lpstr>
      <vt:lpstr>Definindo as propriedades CSS diretamente no elemento HTML através do seu atributo style.  </vt:lpstr>
      <vt:lpstr>Apresentação do PowerPoint</vt:lpstr>
      <vt:lpstr>Definindo as regras CSS dentro de um elemento com a tag style.  </vt:lpstr>
      <vt:lpstr>Apresentação do PowerPoint</vt:lpstr>
      <vt:lpstr>Função do html</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web – Front end</dc:title>
  <dc:creator>Rafael Batista Duarte</dc:creator>
  <cp:lastModifiedBy>Rafael Batista Duarte</cp:lastModifiedBy>
  <cp:revision>40</cp:revision>
  <dcterms:created xsi:type="dcterms:W3CDTF">2020-01-23T14:28:17Z</dcterms:created>
  <dcterms:modified xsi:type="dcterms:W3CDTF">2020-01-29T22:38:11Z</dcterms:modified>
</cp:coreProperties>
</file>