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77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>
        <p:scale>
          <a:sx n="50" d="100"/>
          <a:sy n="50" d="100"/>
        </p:scale>
        <p:origin x="10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evmedia.com.br/curso/o-que-e-html/19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www.w3schools.com/htm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hyperlink" Target="https://jsfiddle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web – Front </a:t>
            </a:r>
            <a:r>
              <a:rPr lang="pt-BR" dirty="0" err="1"/>
              <a:t>end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Hyper Text 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FEBB-1242-47F9-BC56-280F5AC2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Parágrafos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CCFD-7E31-4A41-B065-68B848BF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74" y="1689530"/>
            <a:ext cx="11253451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Parágrafos de texto são gerados na HTML por meio das </a:t>
            </a:r>
            <a:r>
              <a:rPr lang="pt-BR" sz="3200" dirty="0" err="1"/>
              <a:t>tags</a:t>
            </a:r>
            <a:r>
              <a:rPr lang="pt-BR" sz="3200" dirty="0"/>
              <a:t> &lt;p&gt; &lt;/p&gt;. Esse é um exemplo de </a:t>
            </a:r>
            <a:r>
              <a:rPr lang="pt-BR" sz="3200" dirty="0" err="1"/>
              <a:t>tag</a:t>
            </a:r>
            <a:r>
              <a:rPr lang="pt-BR" sz="3200" dirty="0"/>
              <a:t> cuja disposição na tela se dá em forma de bloco, ou seja, um parágrafo é posto sempre abaixo do outro.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7514339-11E6-42C4-9A84-B4A4F8CA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2" y="3749031"/>
            <a:ext cx="7232114" cy="1326601"/>
          </a:xfrm>
          <a:prstGeom prst="rect">
            <a:avLst/>
          </a:prstGeom>
        </p:spPr>
      </p:pic>
      <p:pic>
        <p:nvPicPr>
          <p:cNvPr id="1045" name="Picture 21" descr="Parágrafos visualizados na página">
            <a:extLst>
              <a:ext uri="{FF2B5EF4-FFF2-40B4-BE49-F238E27FC236}">
                <a16:creationId xmlns:a16="http://schemas.microsoft.com/office/drawing/2014/main" id="{9BC651C5-8620-401B-9684-4B25F77C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71" y="4412331"/>
            <a:ext cx="4800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0CD8-FDFA-4C4D-BB2F-FA80CFB9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0"/>
            <a:ext cx="10875030" cy="1609344"/>
          </a:xfrm>
        </p:spPr>
        <p:txBody>
          <a:bodyPr/>
          <a:lstStyle/>
          <a:p>
            <a:r>
              <a:rPr lang="pt-BR" b="1" dirty="0"/>
              <a:t>Imagens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CB306-928D-4CB5-AFB2-7522F547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8" y="1403604"/>
            <a:ext cx="5969392" cy="405079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dirty="0"/>
              <a:t>A inserção de imagens em uma </a:t>
            </a:r>
            <a:r>
              <a:rPr lang="pt-BR" sz="2800" b="1" dirty="0"/>
              <a:t>página HTML</a:t>
            </a:r>
            <a:r>
              <a:rPr lang="pt-BR" sz="2800" dirty="0"/>
              <a:t> pode ser feita por meio da </a:t>
            </a:r>
            <a:r>
              <a:rPr lang="pt-BR" sz="2800" dirty="0" err="1"/>
              <a:t>tag</a:t>
            </a:r>
            <a:r>
              <a:rPr lang="pt-BR" sz="2800" dirty="0"/>
              <a:t> &lt;</a:t>
            </a:r>
            <a:r>
              <a:rPr lang="pt-BR" sz="2800" dirty="0" err="1"/>
              <a:t>img</a:t>
            </a:r>
            <a:r>
              <a:rPr lang="pt-BR" sz="2800" dirty="0"/>
              <a:t>&gt;, que recebe no atributo </a:t>
            </a:r>
            <a:r>
              <a:rPr lang="pt-BR" sz="2800" dirty="0" err="1"/>
              <a:t>src</a:t>
            </a:r>
            <a:r>
              <a:rPr lang="pt-BR" sz="2800" dirty="0"/>
              <a:t> o endereço do arquivo a ser carregado. Além desse, outros dois atributos importantes são o </a:t>
            </a:r>
            <a:r>
              <a:rPr lang="pt-BR" sz="2800" dirty="0" err="1"/>
              <a:t>alt</a:t>
            </a:r>
            <a:r>
              <a:rPr lang="pt-BR" sz="2800" dirty="0"/>
              <a:t>, que indica um texto alternativo que será exibido caso o arquivo não possa ser carregado, e </a:t>
            </a:r>
            <a:r>
              <a:rPr lang="pt-BR" sz="2800" dirty="0" err="1"/>
              <a:t>title</a:t>
            </a:r>
            <a:r>
              <a:rPr lang="pt-BR" sz="2800" dirty="0"/>
              <a:t>, que indica o texto que aparecerá como </a:t>
            </a:r>
            <a:r>
              <a:rPr lang="pt-BR" sz="2800" dirty="0" err="1"/>
              <a:t>tooltip</a:t>
            </a:r>
            <a:r>
              <a:rPr lang="pt-BR" sz="2800" dirty="0"/>
              <a:t> ao passar o mouse sobre a figura.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5FD8-68DC-457B-BDCA-B31AA371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" y="5670702"/>
            <a:ext cx="11644604" cy="970891"/>
          </a:xfrm>
          <a:prstGeom prst="rect">
            <a:avLst/>
          </a:prstGeom>
        </p:spPr>
      </p:pic>
      <p:pic>
        <p:nvPicPr>
          <p:cNvPr id="2050" name="Picture 2" descr="Exemplos de uso da tag img">
            <a:extLst>
              <a:ext uri="{FF2B5EF4-FFF2-40B4-BE49-F238E27FC236}">
                <a16:creationId xmlns:a16="http://schemas.microsoft.com/office/drawing/2014/main" id="{ECF895B9-F18B-4D2F-A2F9-AF223481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5" y="1638199"/>
            <a:ext cx="4723300" cy="35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2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9141-65CD-4D49-BE60-F18B546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406B7-D4AD-4318-BE0A-DACDC04B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EFEF6-A118-4EE0-B8EA-854681B9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9" y="0"/>
            <a:ext cx="11819191" cy="2225029"/>
          </a:xfrm>
          <a:prstGeom prst="rect">
            <a:avLst/>
          </a:prstGeom>
        </p:spPr>
      </p:pic>
      <p:pic>
        <p:nvPicPr>
          <p:cNvPr id="4098" name="Picture 2" descr="Textos com formatação especial">
            <a:extLst>
              <a:ext uri="{FF2B5EF4-FFF2-40B4-BE49-F238E27FC236}">
                <a16:creationId xmlns:a16="http://schemas.microsoft.com/office/drawing/2014/main" id="{44C90A56-A2FA-4351-A4F8-01606DC8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9" y="2360936"/>
            <a:ext cx="6819900" cy="45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65A176-67FF-4973-BA0C-CA4EAC9507C6}"/>
              </a:ext>
            </a:extLst>
          </p:cNvPr>
          <p:cNvSpPr/>
          <p:nvPr/>
        </p:nvSpPr>
        <p:spPr>
          <a:xfrm>
            <a:off x="7334250" y="3718679"/>
            <a:ext cx="44849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&lt;b&gt; e &lt;Strong&gt; para negrito/texto forte;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&lt;i&gt; e em para itálico/ênfase;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sup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&lt;sub&gt; para sobrescrito e subscrito,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ins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del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indicar trechos que foram incluídos ou removidos,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small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textos menores que o padrão;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mark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 destacado.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87CEB0-AC29-498D-B834-36676DC145C0}"/>
              </a:ext>
            </a:extLst>
          </p:cNvPr>
          <p:cNvSpPr txBox="1">
            <a:spLocks/>
          </p:cNvSpPr>
          <p:nvPr/>
        </p:nvSpPr>
        <p:spPr>
          <a:xfrm>
            <a:off x="4547520" y="224255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Formatação de </a:t>
            </a:r>
          </a:p>
          <a:p>
            <a:pPr algn="ctr"/>
            <a:r>
              <a:rPr lang="pt-BR" b="1" dirty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4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EB46-A317-42FF-BB37-A4149A87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5978CC-2E32-47E0-B046-7AC8201DE77C}"/>
              </a:ext>
            </a:extLst>
          </p:cNvPr>
          <p:cNvSpPr/>
          <p:nvPr/>
        </p:nvSpPr>
        <p:spPr>
          <a:xfrm>
            <a:off x="206326" y="3429000"/>
            <a:ext cx="11779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Links são normalmente utilizados para direcionar o usuário para outras páginas, ou para outras partes da mesma página. Nos dois casos, utilizamos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a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que possui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href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no qual indicamos o destino daquele link.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FD3AA0-05CE-4B0F-99B3-6BA11A6E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41575"/>
            <a:ext cx="11392490" cy="11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5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886E-9521-4020-9A9E-6643EC3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BFA3F-F09E-4526-9EFB-48A99EA1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641912"/>
            <a:ext cx="11268222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Nesse exemplo mostra-se como adicionar um link para um elemento na mesma página. Nesse caso, ao clicar no link o browser mudará o foco para o elemento que possui o atributo id igual àquele indicado no </a:t>
            </a:r>
            <a:r>
              <a:rPr lang="pt-BR" dirty="0" err="1"/>
              <a:t>href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Note também que nesse caso o </a:t>
            </a:r>
            <a:r>
              <a:rPr lang="pt-BR" dirty="0" err="1"/>
              <a:t>href</a:t>
            </a:r>
            <a:r>
              <a:rPr lang="pt-BR" dirty="0"/>
              <a:t> requer ainda o sinal de </a:t>
            </a:r>
            <a:r>
              <a:rPr lang="pt-BR" dirty="0" err="1"/>
              <a:t>cerquilha</a:t>
            </a:r>
            <a:r>
              <a:rPr lang="pt-BR" dirty="0"/>
              <a:t> (#) antes do id do elemento que será o foco do link.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F7A572-D929-46D7-BFFF-C2E0C62A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84632"/>
            <a:ext cx="11268222" cy="19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911AF-ACE6-4C9B-A00D-831E705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FFEB9-4C7E-4176-AC1A-F21BC03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6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286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0" y="8210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u="sng" dirty="0">
                <a:solidFill>
                  <a:srgbClr val="253A44"/>
                </a:solidFill>
                <a:latin typeface="Source Serif Pro" panose="02040603050405020204" pitchFamily="18" charset="0"/>
              </a:rPr>
              <a:t>Tabelas são elementos utilizados com frequência para exibir dados de forma organizada em linhas e colunas. 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No HTML, elas são formadas por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básicas: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table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delimitar a tabela;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tr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indicar as linhas; e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formar as colunas. 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29354-94F4-485A-895D-E541AC3D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9485"/>
            <a:ext cx="6096000" cy="6718515"/>
          </a:xfrm>
          <a:prstGeom prst="rect">
            <a:avLst/>
          </a:prstGeom>
        </p:spPr>
      </p:pic>
      <p:pic>
        <p:nvPicPr>
          <p:cNvPr id="2050" name="Picture 2" descr="Exemplo de tabela com três linhas e duas colunas">
            <a:extLst>
              <a:ext uri="{FF2B5EF4-FFF2-40B4-BE49-F238E27FC236}">
                <a16:creationId xmlns:a16="http://schemas.microsoft.com/office/drawing/2014/main" id="{8B9F309B-EA43-43F3-AC81-927A3C94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" y="3968536"/>
            <a:ext cx="5286374" cy="30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290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-98854" y="859378"/>
            <a:ext cx="5399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Existem ainda outras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utilizadas para delimitar, de forma mais organizada, as partes da tabela: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thead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cabeçalho;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tbody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corpo; e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tfoot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rodapé. A Listagem 8 traz um exemplo de tabela mais complexa, utilizando todas as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C93FB-A562-438E-B3FE-59448A4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pic>
        <p:nvPicPr>
          <p:cNvPr id="1028" name="Picture 4" descr="Tabela com cabeçalho e rodapé">
            <a:extLst>
              <a:ext uri="{FF2B5EF4-FFF2-40B4-BE49-F238E27FC236}">
                <a16:creationId xmlns:a16="http://schemas.microsoft.com/office/drawing/2014/main" id="{3F2D98CF-3164-407B-97AE-E854A2EA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6366"/>
            <a:ext cx="4016644" cy="21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7F3504F-969B-4A39-84BD-0FBD563C0A90}"/>
              </a:ext>
            </a:extLst>
          </p:cNvPr>
          <p:cNvSpPr/>
          <p:nvPr/>
        </p:nvSpPr>
        <p:spPr>
          <a:xfrm>
            <a:off x="0" y="5934670"/>
            <a:ext cx="5041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A99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Por padrão, as tabelas não possuem bordas. Isso deve ser adicionado por meio das CSS.</a:t>
            </a:r>
            <a:endParaRPr lang="pt-BR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7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188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Listas são elementos úteis para organizar e ordenar itens que estão relacionados de alguma forma. No HTML é possível criar três tipos de listas: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ol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não 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ul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 de definição (por meio da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dl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).</a:t>
            </a:r>
          </a:p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Observe que cada item das primeiras listas é definido pela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li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C0748-8AB6-4D09-85CA-4FE503D8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06" y="2913008"/>
            <a:ext cx="3688988" cy="2131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E7AA80-4262-413F-AEC6-8473C34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9" y="2913008"/>
            <a:ext cx="3300531" cy="2131200"/>
          </a:xfrm>
          <a:prstGeom prst="rect">
            <a:avLst/>
          </a:prstGeom>
        </p:spPr>
      </p:pic>
      <p:pic>
        <p:nvPicPr>
          <p:cNvPr id="3074" name="Picture 2" descr="Listas ordenada e não ordenada">
            <a:extLst>
              <a:ext uri="{FF2B5EF4-FFF2-40B4-BE49-F238E27FC236}">
                <a16:creationId xmlns:a16="http://schemas.microsoft.com/office/drawing/2014/main" id="{D1619909-2039-4383-B095-FCCE73E7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07" y="5074935"/>
            <a:ext cx="707538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0" y="0"/>
            <a:ext cx="10058400" cy="1609344"/>
          </a:xfrm>
        </p:spPr>
        <p:txBody>
          <a:bodyPr/>
          <a:lstStyle/>
          <a:p>
            <a:r>
              <a:rPr lang="en-US" b="1" dirty="0">
                <a:hlinkClick r:id="rId2" tooltip="Curso"/>
              </a:rPr>
              <a:t>O que é HTML?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648" y="1207008"/>
            <a:ext cx="10058400" cy="4050792"/>
          </a:xfrm>
        </p:spPr>
        <p:txBody>
          <a:bodyPr/>
          <a:lstStyle/>
          <a:p>
            <a:r>
              <a:rPr lang="pt-BR" dirty="0"/>
              <a:t>Um navegador é capaz de interpretar o código HTML e </a:t>
            </a:r>
            <a:r>
              <a:rPr lang="pt-BR" dirty="0" err="1"/>
              <a:t>renderizá-lo</a:t>
            </a:r>
            <a:r>
              <a:rPr lang="pt-BR" dirty="0"/>
              <a:t> de forma compreensível para o usuário final, exibindo textos, botões etc.</a:t>
            </a:r>
          </a:p>
          <a:p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286512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2192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As listas de definição têm um comportamento um pouco diferente, uma vez que cada item é composto por um título (</a:t>
            </a:r>
            <a:r>
              <a:rPr lang="pt-BR" sz="3200" dirty="0" err="1"/>
              <a:t>dt</a:t>
            </a:r>
            <a:r>
              <a:rPr lang="pt-BR" sz="3200" dirty="0"/>
              <a:t>) e uma definição (</a:t>
            </a:r>
            <a:r>
              <a:rPr lang="pt-BR" sz="3200" dirty="0" err="1"/>
              <a:t>dd</a:t>
            </a:r>
            <a:r>
              <a:rPr lang="pt-BR" sz="3200" dirty="0"/>
              <a:t>), semelhante ao que ocorre em dicionários, nos quais temos os verbetes e suas definições.</a:t>
            </a:r>
            <a:endParaRPr lang="pt-BR" sz="40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C2BF76-4831-4F50-B57C-9F1FA75E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2" y="2565352"/>
            <a:ext cx="4798649" cy="42832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01FEC4-2368-48DF-9A3D-20823D74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4" y="2679980"/>
            <a:ext cx="5026942" cy="4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4C92-1284-4658-8080-FDD7F0C2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Áudio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DC1B0-4A69-4ACB-93D5-34316B23ABAC}"/>
              </a:ext>
            </a:extLst>
          </p:cNvPr>
          <p:cNvSpPr/>
          <p:nvPr/>
        </p:nvSpPr>
        <p:spPr>
          <a:xfrm>
            <a:off x="133350" y="804672"/>
            <a:ext cx="1190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audio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src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aponta para o arquivo de áudio que será executado (MP3, OGG ou WAV). Já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controls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indica que devem ser exibidos os controles de gerenciamento do áudio (botões play, pause etc.). Além dele, outros também merecem destaque: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autoplay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fazer com que o áudio seja executado assim que for carregado;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loop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que o áudio seja executado repetidas vezes.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0B6906-E04B-4182-8702-DB7FFB52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00844"/>
            <a:ext cx="10999298" cy="28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7CDE0-5B11-4AE5-BC0F-CA778F5F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" y="0"/>
            <a:ext cx="10058400" cy="1609344"/>
          </a:xfrm>
        </p:spPr>
        <p:txBody>
          <a:bodyPr/>
          <a:lstStyle/>
          <a:p>
            <a:r>
              <a:rPr lang="pt-BR" b="1" dirty="0"/>
              <a:t>Vídeo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E25790-71D1-461D-8DFC-552BA26C4CB6}"/>
              </a:ext>
            </a:extLst>
          </p:cNvPr>
          <p:cNvSpPr/>
          <p:nvPr/>
        </p:nvSpPr>
        <p:spPr>
          <a:xfrm>
            <a:off x="0" y="1115175"/>
            <a:ext cx="118651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Semelhante ao áudio, também podemos inserir vídeos nas páginas HTML utilizando 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video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adicionada na HTML5. Dessa vez, além dos atributos já vistos no áudio, também precisamos informar a largura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width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e a altura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height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do vídeo, a fim de mantê-lo adequado ao layout.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86901-0CE6-4FE5-AFFB-932A3F57352F}"/>
              </a:ext>
            </a:extLst>
          </p:cNvPr>
          <p:cNvSpPr/>
          <p:nvPr/>
        </p:nvSpPr>
        <p:spPr>
          <a:xfrm>
            <a:off x="990600" y="3926943"/>
            <a:ext cx="89916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i="1" dirty="0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"https://www.sample-videos.com/video123/mp4/720/big_buck_bunny_720p_1mb.mp4"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"640"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"480"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i="1" dirty="0">
                <a:solidFill>
                  <a:srgbClr val="F44747"/>
                </a:solidFill>
                <a:latin typeface="Consolas" panose="020B0609020204030204" pitchFamily="49" charset="0"/>
              </a:rPr>
              <a:t>/</a:t>
            </a:r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1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6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A9EA-3519-4B41-BD29-2C6E686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6418"/>
            <a:ext cx="10058400" cy="1609344"/>
          </a:xfrm>
        </p:spPr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DIV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E88B6-7C4A-4415-B509-97F6F39D1D5F}"/>
              </a:ext>
            </a:extLst>
          </p:cNvPr>
          <p:cNvSpPr/>
          <p:nvPr/>
        </p:nvSpPr>
        <p:spPr>
          <a:xfrm>
            <a:off x="0" y="107314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As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são normalmente utilizados para representarem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containers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para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outros elementos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agrupando-os visualmente dentro de um bloco que pode conter dimensões e posição definidas. Por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padrão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uma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não possui aparência características visuais definidas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isso precisa ser feito via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CSS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ao atribuir bordas, cores etc. Sua principal característica, no entanto, é que essa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representa um elemento do tipo bloco, ou seja, que quando adicionado na página, automaticamente gera uma nova linha no layout (semelhante a um parágrafo), ao invés de ser alocado lateralmente nos demais componentes.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463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109F-26A5-4341-95E7-A191348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05135E-8F1D-4B10-ADD8-07DEC121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9" y="5423466"/>
            <a:ext cx="11805521" cy="20631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AAEC36-DB6D-4C82-BC57-E5ADF5AC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0"/>
            <a:ext cx="8098052" cy="54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252C-7F6C-48D2-A3E4-7F15A82A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Formulários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3EB47-1D08-4FDA-B878-07A23B240889}"/>
              </a:ext>
            </a:extLst>
          </p:cNvPr>
          <p:cNvSpPr/>
          <p:nvPr/>
        </p:nvSpPr>
        <p:spPr>
          <a:xfrm>
            <a:off x="0" y="80467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Formulários são normalmente utilizados para integrar a página HTML a algum processamento no lado servidor. Nesses casos, a página envia (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request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 dados para um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backend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(Java, PHP, .NET etc.), que os recebe, trata e retorna (response) algum resultado. No HTML, geralmente usamos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form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delimitar a área na qual se encontram os campos a serem preenchidos pelo usuário.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AD14-BABB-4637-BB1B-66394EB0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192"/>
            <a:ext cx="8371611" cy="3472557"/>
          </a:xfrm>
          <a:prstGeom prst="rect">
            <a:avLst/>
          </a:prstGeom>
        </p:spPr>
      </p:pic>
      <p:pic>
        <p:nvPicPr>
          <p:cNvPr id="6146" name="Picture 2" descr="HTML básico - códigos HTML">
            <a:extLst>
              <a:ext uri="{FF2B5EF4-FFF2-40B4-BE49-F238E27FC236}">
                <a16:creationId xmlns:a16="http://schemas.microsoft.com/office/drawing/2014/main" id="{ED68C192-5310-442D-839F-5B973488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328386"/>
            <a:ext cx="2647950" cy="26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9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17F61-F447-4BB7-970E-EDEFA8E9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949D5-01DE-434A-A894-D4B0742F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Resultado de imagem para html + css meme&quot;">
            <a:extLst>
              <a:ext uri="{FF2B5EF4-FFF2-40B4-BE49-F238E27FC236}">
                <a16:creationId xmlns:a16="http://schemas.microsoft.com/office/drawing/2014/main" id="{7E1AB2F6-AC84-4726-B6F9-EC35776B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83718"/>
            <a:ext cx="100584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</a:t>
            </a:r>
            <a:r>
              <a:rPr lang="pt-BR" dirty="0" err="1"/>
              <a:t>html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688" y="1806448"/>
            <a:ext cx="11894312" cy="40507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função do </a:t>
            </a:r>
            <a:r>
              <a:rPr lang="pt-BR" sz="2800" b="1" dirty="0"/>
              <a:t>HTML</a:t>
            </a:r>
            <a:r>
              <a:rPr lang="pt-BR" sz="2800" dirty="0"/>
              <a:t>  na programação web sofreu alterações ao longo dos anos e hoje deve-se utilizada unicamente para </a:t>
            </a:r>
            <a:r>
              <a:rPr lang="pt-BR" sz="2800" dirty="0">
                <a:solidFill>
                  <a:srgbClr val="FFC000"/>
                </a:solidFill>
              </a:rPr>
              <a:t>estruturar o conteúdo das páginas</a:t>
            </a:r>
            <a:r>
              <a:rPr lang="pt-BR" sz="2800" dirty="0"/>
              <a:t>. Ou seja, não cabe a ela definir </a:t>
            </a:r>
            <a:r>
              <a:rPr lang="pt-BR" sz="2800" dirty="0">
                <a:solidFill>
                  <a:srgbClr val="00B0F0"/>
                </a:solidFill>
              </a:rPr>
              <a:t>características visuais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FF00"/>
                </a:solidFill>
              </a:rPr>
              <a:t>comportamentos</a:t>
            </a:r>
            <a:r>
              <a:rPr lang="pt-BR" sz="2800" dirty="0"/>
              <a:t>, para isso deve ser feito usando </a:t>
            </a:r>
            <a:r>
              <a:rPr lang="pt-BR" sz="2800" dirty="0">
                <a:solidFill>
                  <a:srgbClr val="00B0F0"/>
                </a:solidFill>
              </a:rPr>
              <a:t>CSS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FF00"/>
                </a:solidFill>
              </a:rPr>
              <a:t>JavaScript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052" name="Picture 4" descr="Resultado de imagem para html css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48" y="36758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" y="137477"/>
            <a:ext cx="62769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27" y="3347402"/>
            <a:ext cx="7058025" cy="34099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83680" y="441236"/>
            <a:ext cx="511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253A44"/>
                </a:solidFill>
                <a:latin typeface="Source Serif Pro"/>
              </a:rPr>
              <a:t>Como o objetivo do HTML não é definir aparência visual, não devemos ter no documento atributos como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bgcolor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ou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como &lt;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font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&gt;. O trecho de código ao lado demonstra um documento com esses problemas: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122872" y="4058196"/>
            <a:ext cx="470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253A44"/>
                </a:solidFill>
                <a:latin typeface="Source Serif Pro"/>
              </a:rPr>
              <a:t>O correto, nesse caso, é ter no código HTML apenas a estrutura do documento, e toda formatação visual e implementação de comportamento serem feitas via CSS e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JavaScript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.</a:t>
            </a:r>
            <a:endParaRPr lang="en-US" dirty="0"/>
          </a:p>
        </p:txBody>
      </p:sp>
      <p:sp>
        <p:nvSpPr>
          <p:cNvPr id="8" name="Seta para baixo 7"/>
          <p:cNvSpPr/>
          <p:nvPr/>
        </p:nvSpPr>
        <p:spPr>
          <a:xfrm rot="5400000">
            <a:off x="7101840" y="2038082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 para baixo 8"/>
          <p:cNvSpPr/>
          <p:nvPr/>
        </p:nvSpPr>
        <p:spPr>
          <a:xfrm rot="16200000">
            <a:off x="2279650" y="5098644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Atualmente a </a:t>
            </a:r>
            <a:r>
              <a:rPr lang="pt-BR" b="1" dirty="0"/>
              <a:t>HTML</a:t>
            </a:r>
            <a:r>
              <a:rPr lang="pt-BR" dirty="0"/>
              <a:t> encontra-se na versão 5 e é padronizada pelo W3C (World </a:t>
            </a:r>
            <a:r>
              <a:rPr lang="pt-BR" dirty="0" err="1"/>
              <a:t>Wide</a:t>
            </a:r>
            <a:r>
              <a:rPr lang="pt-BR" dirty="0"/>
              <a:t> Web Consortium), uma organização internacional responsável por estabelecer padrões para a internet, como a linguagem XML, CSS e o SOAP.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902556" y="5631934"/>
            <a:ext cx="2395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https://www.w3.org/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7768" y="6014966"/>
            <a:ext cx="38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https://www.w3schools.com/html/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386485" y="6384298"/>
            <a:ext cx="342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https://html.spec.whatwg.org/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844" y="-1043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128248" cy="160934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 básica de uma página HTML</a:t>
            </a:r>
            <a:br>
              <a:rPr lang="pt-BR" b="1" dirty="0"/>
            </a:b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" y="893826"/>
            <a:ext cx="6927533" cy="57682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13587" y="983456"/>
            <a:ext cx="4551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Linha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pt-BR" dirty="0">
                <a:solidFill>
                  <a:srgbClr val="FF0000"/>
                </a:solidFill>
                <a:latin typeface="Roboto mono"/>
              </a:rPr>
              <a:t>DOCTYPE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deve ser sempre a primeira a aparecer em uma página HTML para indicar ao browser qual versão da linguagem usada. Vamos trabalhar com a HTML 5;</a:t>
            </a:r>
          </a:p>
          <a:p>
            <a:pPr algn="just"/>
            <a:r>
              <a:rPr lang="pt-BR" b="1" dirty="0"/>
              <a:t>Linhas 2</a:t>
            </a:r>
            <a:r>
              <a:rPr lang="pt-BR" dirty="0"/>
              <a:t> e </a:t>
            </a:r>
            <a:r>
              <a:rPr lang="pt-BR" b="1" dirty="0"/>
              <a:t>10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html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delimita o documento. Sendo assim, todas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da página devem estar nesse espaço;</a:t>
            </a:r>
          </a:p>
          <a:p>
            <a:pPr algn="just"/>
            <a:r>
              <a:rPr lang="pt-BR" b="1" dirty="0"/>
              <a:t>Linhas 3</a:t>
            </a:r>
            <a:r>
              <a:rPr lang="pt-BR" dirty="0"/>
              <a:t> e </a:t>
            </a:r>
            <a:r>
              <a:rPr lang="pt-BR" b="1" dirty="0"/>
              <a:t>6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head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define o cabeçalho do documento. O conteúdo nesse espaço não é visível no browser, mas contém instruções sobre seu conteúdo e comportamento. Dentro dessa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por exemplo, podem ser inseridas folhas de estilo e scripts;</a:t>
            </a:r>
          </a:p>
          <a:p>
            <a:pPr algn="just"/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113587" y="983456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Linha 4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>
                <a:solidFill>
                  <a:srgbClr val="FF0000"/>
                </a:solidFill>
                <a:latin typeface="Source Serif Pro"/>
              </a:rPr>
              <a:t>meta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nesse caso, especifica qual conjunto de caracteres (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character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set ou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charset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) será usado para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o texto da página. O UTF-8 contém todos os caracteres dos padrões Unicode e ASCII, sendo, portanto, o mais utilizado em páginas web. </a:t>
            </a:r>
          </a:p>
          <a:p>
            <a:pPr algn="just"/>
            <a:r>
              <a:rPr lang="pt-BR" b="1" dirty="0"/>
              <a:t>Linha 5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title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define o título da página, aquele que aparece na janela/aba do navegador;</a:t>
            </a:r>
          </a:p>
          <a:p>
            <a:pPr algn="just"/>
            <a:r>
              <a:rPr lang="pt-BR" b="1" dirty="0"/>
              <a:t>Linhas 7</a:t>
            </a:r>
            <a:r>
              <a:rPr lang="pt-BR" dirty="0"/>
              <a:t> e </a:t>
            </a:r>
            <a:r>
              <a:rPr lang="pt-BR" b="1" dirty="0"/>
              <a:t>9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body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marcando o espaço no qual deve estar contido o conteúdo visual da página.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que representam algo visual devem ser adicionadas nesse intervalo;</a:t>
            </a:r>
          </a:p>
          <a:p>
            <a:pPr algn="just"/>
            <a:r>
              <a:rPr lang="pt-BR" b="1" dirty="0"/>
              <a:t>Linha 8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nessa linha podemos observar a sintaxe para adição de comentários em HTML. Esse trecho não é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renderizado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pelo browser.</a:t>
            </a:r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13587" y="983455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 documento </a:t>
            </a:r>
            <a:r>
              <a:rPr lang="pt-BR" dirty="0">
                <a:solidFill>
                  <a:srgbClr val="FF0000"/>
                </a:solidFill>
              </a:rPr>
              <a:t>HTML</a:t>
            </a:r>
            <a:r>
              <a:rPr lang="pt-BR" dirty="0"/>
              <a:t> é composto por </a:t>
            </a:r>
            <a:r>
              <a:rPr lang="pt-BR" dirty="0" err="1">
                <a:solidFill>
                  <a:srgbClr val="FF0000"/>
                </a:solidFill>
              </a:rPr>
              <a:t>tags</a:t>
            </a:r>
            <a:r>
              <a:rPr lang="pt-BR" dirty="0"/>
              <a:t>, as quais possuem um nome e aparecem entre os sinais 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/>
              <a:t> e 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, como vimos , por exemplo, em &lt;</a:t>
            </a:r>
            <a:r>
              <a:rPr lang="pt-BR" dirty="0" err="1"/>
              <a:t>html</a:t>
            </a:r>
            <a:r>
              <a:rPr lang="pt-BR" dirty="0"/>
              <a:t>&gt; e &lt;</a:t>
            </a:r>
            <a:r>
              <a:rPr lang="pt-BR" dirty="0" err="1"/>
              <a:t>head</a:t>
            </a:r>
            <a:r>
              <a:rPr lang="pt-BR" dirty="0"/>
              <a:t>&gt;. No exemplo também vimos que algumas </a:t>
            </a:r>
            <a:r>
              <a:rPr lang="pt-BR" dirty="0" err="1"/>
              <a:t>tags</a:t>
            </a:r>
            <a:r>
              <a:rPr lang="pt-BR" dirty="0"/>
              <a:t> precisam ser abertas e fechadas, como em &lt;</a:t>
            </a:r>
            <a:r>
              <a:rPr lang="pt-BR" dirty="0" err="1"/>
              <a:t>body</a:t>
            </a:r>
            <a:r>
              <a:rPr lang="pt-BR" dirty="0"/>
              <a:t>&gt; &lt;/</a:t>
            </a:r>
            <a:r>
              <a:rPr lang="pt-BR" dirty="0" err="1"/>
              <a:t>body</a:t>
            </a:r>
            <a:r>
              <a:rPr lang="pt-BR" dirty="0"/>
              <a:t>&gt;. Nesse caso, a </a:t>
            </a:r>
            <a:r>
              <a:rPr lang="pt-BR" dirty="0" err="1"/>
              <a:t>tag</a:t>
            </a:r>
            <a:r>
              <a:rPr lang="pt-BR" dirty="0"/>
              <a:t> de fechamento deve conter a barra / antes do nome. Outras, porém, não precisam ser fechadas, como a </a:t>
            </a:r>
            <a:r>
              <a:rPr lang="pt-BR" dirty="0" err="1"/>
              <a:t>tag</a:t>
            </a:r>
            <a:r>
              <a:rPr lang="pt-BR" dirty="0"/>
              <a:t> &lt;meta&gt;. Nesses casos, a adição da barra / no final da própria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Outro aspecto importante da linguagem é que ela é case </a:t>
            </a:r>
            <a:r>
              <a:rPr lang="pt-BR" dirty="0" err="1">
                <a:solidFill>
                  <a:srgbClr val="FF0000"/>
                </a:solidFill>
              </a:rPr>
              <a:t>insensitive</a:t>
            </a:r>
            <a:r>
              <a:rPr lang="pt-BR" dirty="0"/>
              <a:t>, ou seja, não leva em consideração a diferença entre letras maiúsculas e minúsculas. No entanto, o uso apenas de letras </a:t>
            </a:r>
            <a:r>
              <a:rPr lang="pt-BR" dirty="0">
                <a:solidFill>
                  <a:srgbClr val="FF0000"/>
                </a:solidFill>
              </a:rPr>
              <a:t>minúsculas</a:t>
            </a:r>
            <a:r>
              <a:rPr lang="pt-BR" dirty="0"/>
              <a:t> tem sido utilizado como padrão pelos desenvolvedores.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13587" y="973233"/>
            <a:ext cx="4551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Além dessas características, as </a:t>
            </a:r>
            <a:r>
              <a:rPr lang="pt-BR" dirty="0" err="1"/>
              <a:t>tags</a:t>
            </a:r>
            <a:r>
              <a:rPr lang="pt-BR" dirty="0"/>
              <a:t> também possuem atributos, como vemos na </a:t>
            </a:r>
            <a:r>
              <a:rPr lang="pt-BR" b="1" dirty="0"/>
              <a:t>Linha 4</a:t>
            </a:r>
            <a:r>
              <a:rPr lang="pt-BR" dirty="0"/>
              <a:t> da </a:t>
            </a:r>
            <a:r>
              <a:rPr lang="pt-BR" b="1" dirty="0"/>
              <a:t>Listagem 1</a:t>
            </a:r>
            <a:r>
              <a:rPr lang="pt-BR" dirty="0"/>
              <a:t>, na qual a </a:t>
            </a:r>
            <a:r>
              <a:rPr lang="pt-BR" dirty="0" err="1"/>
              <a:t>tag</a:t>
            </a:r>
            <a:r>
              <a:rPr lang="pt-BR" dirty="0"/>
              <a:t> meta possui o atributo </a:t>
            </a:r>
            <a:r>
              <a:rPr lang="pt-BR" dirty="0" err="1"/>
              <a:t>charset</a:t>
            </a:r>
            <a:r>
              <a:rPr lang="pt-BR" dirty="0"/>
              <a:t>=”UTF-8”. Essas propriedades definem algumas características adicionais de cada </a:t>
            </a:r>
            <a:r>
              <a:rPr lang="pt-BR" dirty="0" err="1"/>
              <a:t>tag</a:t>
            </a:r>
            <a:r>
              <a:rPr lang="pt-BR" dirty="0"/>
              <a:t> e em alguns casos são obrigatórias. Seus valores devem aparecer entre aspas duplas, como no exemplo acima, ou em aspas simples, caso o próprio valor contenha aspas duplas.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2" y="257884"/>
            <a:ext cx="12110977" cy="2103351"/>
          </a:xfrm>
        </p:spPr>
        <p:txBody>
          <a:bodyPr>
            <a:normAutofit/>
          </a:bodyPr>
          <a:lstStyle/>
          <a:p>
            <a:r>
              <a:rPr lang="pt-BR" dirty="0"/>
              <a:t>Para </a:t>
            </a:r>
            <a:r>
              <a:rPr lang="pt-BR" b="1" dirty="0"/>
              <a:t>desenvolver páginas com HTML</a:t>
            </a:r>
            <a:r>
              <a:rPr lang="pt-BR" dirty="0"/>
              <a:t> basicamente precisamos de um editor de texto, como o Bloco de Notas do Windows, Nano e </a:t>
            </a:r>
            <a:r>
              <a:rPr lang="pt-BR" dirty="0" err="1"/>
              <a:t>Emacs</a:t>
            </a:r>
            <a:r>
              <a:rPr lang="pt-BR" dirty="0"/>
              <a:t> no Linux, entre vários outros. Há, ainda, editores com opções avançadas, como recursos de 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hilghligt</a:t>
            </a:r>
            <a:r>
              <a:rPr lang="pt-BR" dirty="0"/>
              <a:t> e </a:t>
            </a:r>
            <a:r>
              <a:rPr lang="pt-BR" dirty="0" err="1"/>
              <a:t>autocomplete</a:t>
            </a:r>
            <a:r>
              <a:rPr lang="pt-BR" dirty="0"/>
              <a:t>, como Sublime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Atom</a:t>
            </a:r>
            <a:r>
              <a:rPr lang="pt-BR" dirty="0"/>
              <a:t>, Visual Studio </a:t>
            </a:r>
            <a:r>
              <a:rPr lang="pt-BR" dirty="0" err="1"/>
              <a:t>Code</a:t>
            </a:r>
            <a:r>
              <a:rPr lang="pt-BR" dirty="0"/>
              <a:t>, que podem ser usados para </a:t>
            </a:r>
            <a:r>
              <a:rPr lang="pt-BR" b="1" dirty="0"/>
              <a:t>editar documentos HTML</a:t>
            </a:r>
            <a:r>
              <a:rPr lang="pt-BR" dirty="0"/>
              <a:t>.</a:t>
            </a:r>
          </a:p>
          <a:p>
            <a:r>
              <a:rPr lang="pt-BR" dirty="0"/>
              <a:t>Independentemente do editor utilizado, podemos simplesmente escrever um código para um deles e salvar o arquivo com extensão .</a:t>
            </a:r>
            <a:r>
              <a:rPr lang="pt-BR" dirty="0" err="1"/>
              <a:t>html</a:t>
            </a:r>
            <a:r>
              <a:rPr lang="pt-BR" dirty="0"/>
              <a:t>. Em seguida, podemos abrir esse arquivo em um browser.</a:t>
            </a:r>
          </a:p>
          <a:p>
            <a:endParaRPr lang="en-US" dirty="0"/>
          </a:p>
        </p:txBody>
      </p:sp>
      <p:pic>
        <p:nvPicPr>
          <p:cNvPr id="3076" name="Picture 4" descr="Resultado de imagem para Bloco de No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" y="24982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Nano linux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8" y="2077063"/>
            <a:ext cx="3349026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Emacs  linux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88" y="2047491"/>
            <a:ext cx="3996156" cy="2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Notepad+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2" y="464140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27" y="46414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086" y="4783276"/>
            <a:ext cx="1973385" cy="2041433"/>
          </a:xfrm>
          <a:prstGeom prst="rect">
            <a:avLst/>
          </a:prstGeom>
        </p:spPr>
      </p:pic>
      <p:pic>
        <p:nvPicPr>
          <p:cNvPr id="3098" name="Picture 26" descr="Resultado de imagem para Visual Studio C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0" y="4862832"/>
            <a:ext cx="1882319" cy="18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492669" y="6488668"/>
            <a:ext cx="227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https://jsfiddle.net/</a:t>
            </a:r>
            <a:endParaRPr lang="en-US" dirty="0"/>
          </a:p>
        </p:txBody>
      </p:sp>
      <p:sp>
        <p:nvSpPr>
          <p:cNvPr id="14" name="AutoShape 28" descr="Resultado de imagem para jsfidd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02" name="Picture 30" descr="Resultado de imagem para jsfiddle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35" y="4956731"/>
            <a:ext cx="1531937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9352"/>
            <a:ext cx="10058400" cy="1609344"/>
          </a:xfrm>
        </p:spPr>
        <p:txBody>
          <a:bodyPr/>
          <a:lstStyle/>
          <a:p>
            <a:r>
              <a:rPr lang="en-US" b="1" dirty="0" err="1"/>
              <a:t>Cabeçalhos</a:t>
            </a:r>
            <a:r>
              <a:rPr lang="en-US" b="1" dirty="0"/>
              <a:t> do 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00328"/>
            <a:ext cx="5760720" cy="4050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Cabeçalhos são normalmente utilizados para identificar páginas e seções e possuem aparência diferenciada do restante do texto. No HTML há seis níveis de cabeçalhos/títulos que podem ser utilizados por meio das </a:t>
            </a:r>
            <a:r>
              <a:rPr lang="pt-BR" dirty="0" err="1"/>
              <a:t>tags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h1, h2, h3, h4, h5 e h6</a:t>
            </a:r>
            <a:r>
              <a:rPr lang="pt-BR" dirty="0"/>
              <a:t>, sendo </a:t>
            </a:r>
            <a:r>
              <a:rPr lang="pt-BR" dirty="0">
                <a:solidFill>
                  <a:srgbClr val="FF0000"/>
                </a:solidFill>
              </a:rPr>
              <a:t>h1</a:t>
            </a:r>
            <a:r>
              <a:rPr lang="pt-BR" dirty="0"/>
              <a:t> o maior/mais relevante e h6 o menor/menos relevante.</a:t>
            </a:r>
          </a:p>
          <a:p>
            <a:pPr marL="0" indent="0" algn="just">
              <a:buNone/>
            </a:pPr>
            <a:r>
              <a:rPr lang="pt-BR" dirty="0"/>
              <a:t>De acordo com as regras de SEO </a:t>
            </a:r>
            <a:r>
              <a:rPr lang="en-US" dirty="0"/>
              <a:t> (Search Engine Optimization)</a:t>
            </a:r>
            <a:r>
              <a:rPr lang="pt-BR" dirty="0"/>
              <a:t>, é recomendado que uma página possua apenas uma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&lt;h1&gt;</a:t>
            </a:r>
            <a:r>
              <a:rPr lang="pt-BR" dirty="0"/>
              <a:t> que indique seu assunto, pois essa </a:t>
            </a:r>
            <a:r>
              <a:rPr lang="pt-BR" dirty="0" err="1"/>
              <a:t>tag</a:t>
            </a:r>
            <a:r>
              <a:rPr lang="pt-BR" dirty="0"/>
              <a:t> informa aos motores de busca qual sua principal palavra-chave.</a:t>
            </a:r>
            <a:endParaRPr lang="en-US" dirty="0"/>
          </a:p>
        </p:txBody>
      </p:sp>
      <p:pic>
        <p:nvPicPr>
          <p:cNvPr id="5122" name="Picture 2" descr="Diferentes níveis de cabeç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954024"/>
            <a:ext cx="5992495" cy="46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1841</Words>
  <Application>Microsoft Office PowerPoint</Application>
  <PresentationFormat>Widescreen</PresentationFormat>
  <Paragraphs>69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Consolas</vt:lpstr>
      <vt:lpstr>Roboto mono</vt:lpstr>
      <vt:lpstr>Rockwell</vt:lpstr>
      <vt:lpstr>Rockwell Condensed</vt:lpstr>
      <vt:lpstr>Source Serif Pro</vt:lpstr>
      <vt:lpstr>Wingdings</vt:lpstr>
      <vt:lpstr>Tipo de Madeira</vt:lpstr>
      <vt:lpstr>Programação web – Front end</vt:lpstr>
      <vt:lpstr>O que é HTML?</vt:lpstr>
      <vt:lpstr>Função do html</vt:lpstr>
      <vt:lpstr>Apresentação do PowerPoint</vt:lpstr>
      <vt:lpstr>Apresentação do PowerPoint</vt:lpstr>
      <vt:lpstr>Estrutura básica de uma página HTML </vt:lpstr>
      <vt:lpstr>Apresentação do PowerPoint</vt:lpstr>
      <vt:lpstr>Apresentação do PowerPoint</vt:lpstr>
      <vt:lpstr>Cabeçalhos do HTML </vt:lpstr>
      <vt:lpstr>Apresentação do PowerPoint</vt:lpstr>
      <vt:lpstr>Parágrafos no HTML</vt:lpstr>
      <vt:lpstr>Imagens no HTML</vt:lpstr>
      <vt:lpstr>Apresentação do PowerPoint</vt:lpstr>
      <vt:lpstr>Links no HTML</vt:lpstr>
      <vt:lpstr>Exemplo</vt:lpstr>
      <vt:lpstr>Exemplo</vt:lpstr>
      <vt:lpstr>Tabelas no HTML</vt:lpstr>
      <vt:lpstr>Tabelas no HTML</vt:lpstr>
      <vt:lpstr>Listas no HTML</vt:lpstr>
      <vt:lpstr>Listas no HTML</vt:lpstr>
      <vt:lpstr>Áudio no HTML </vt:lpstr>
      <vt:lpstr>Vídeo no HTML </vt:lpstr>
      <vt:lpstr>Tag DIV</vt:lpstr>
      <vt:lpstr>Apresentação do PowerPoint</vt:lpstr>
      <vt:lpstr>Formulários no HTML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– Front end</dc:title>
  <dc:creator>Rafael Batista Duarte</dc:creator>
  <cp:lastModifiedBy>rafael duarte</cp:lastModifiedBy>
  <cp:revision>29</cp:revision>
  <dcterms:created xsi:type="dcterms:W3CDTF">2020-01-23T14:28:17Z</dcterms:created>
  <dcterms:modified xsi:type="dcterms:W3CDTF">2020-01-25T23:10:44Z</dcterms:modified>
</cp:coreProperties>
</file>