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2" r:id="rId4"/>
    <p:sldId id="278" r:id="rId5"/>
    <p:sldId id="283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6" r:id="rId24"/>
    <p:sldId id="288" r:id="rId25"/>
    <p:sldId id="290" r:id="rId26"/>
    <p:sldId id="291" r:id="rId27"/>
    <p:sldId id="292" r:id="rId28"/>
    <p:sldId id="289" r:id="rId29"/>
    <p:sldId id="293" r:id="rId30"/>
    <p:sldId id="294" r:id="rId31"/>
    <p:sldId id="295" r:id="rId32"/>
    <p:sldId id="287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2B96B-2F3B-4835-B048-A99C115C6642}" v="17" dt="2019-12-19T01:53:08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2725-6070-42EA-8EFE-66106394D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B46910-86AC-4F25-B137-AD58C8DEE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BC0D0-58A4-4C14-A1A9-7DF349D8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43D10A-C783-410D-9095-26BE9E02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3D4D3-A32A-457F-AD78-6B51E212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45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3F265-D4F2-4F42-953F-1A8D994A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881188-7045-4035-AE32-5E7C2D76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53364-D67B-4E30-9E7E-7CC1192C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80372-CBB6-4A0F-8727-06CE13A0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2EAC3-78F8-4544-8AE5-C17EF812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59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192E97-B9A1-461E-AF7C-AFF741EEC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639F6-ECC7-4C53-B30A-B16887B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DF8A7-D15C-4073-B836-D292C11C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39F33-582B-464F-8DA2-A57E4F23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CE396-BF98-472C-9C87-8CE9F43A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9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F42DB-A5DF-4E22-883B-06FFA46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67EC0-FDEF-444F-B0C4-E36A7177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78594-933E-4FF7-883C-BF923007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69DC2-9030-4C9B-A36D-390808A6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E38F4-BDBD-47A5-902E-4BF891A7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0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4B477-E880-4524-9C16-CDCD802D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5177E-2327-494A-AAF1-804288FC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12CFCC-110A-4775-987C-17A6DD2B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244F4B-61EA-4AFF-8989-8FD476B4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C7C4B-E98C-44E5-BC91-4A83B7BA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8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53220-C2AE-4288-BD20-C864CA9D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9736E-DAD3-4B11-96F2-98DFEAEA6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56B41-9F9A-4A70-8F87-457A7B9C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7470C-9E47-4F6B-85D1-619E7627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9B85F7-A7EE-43D1-B8BF-4899CBC9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14FDE-4A6D-487D-AB09-B29A76A1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19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792E8-BD43-4D9C-876C-5D9616C1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779F4F-BB29-4AEF-B916-6872D49F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5DAC7B-BD56-4736-B919-ABE20B9A7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9C2769-79FE-405C-83C2-C70CFC71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5332C7-79A2-4AF2-82D6-26395A8B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0612A5-905D-45BB-83A4-11931EBB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C6EA53-593D-4F09-BBA4-51F903A2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160B1E-7074-48CD-9B83-E6027936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5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C3803-E1D0-40F2-95A8-10CE6F6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F64BBB-138E-450C-8745-CBEE90D9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98FF0E-E475-4666-8C7B-ED03512C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F85E18-EA79-4FE1-B4F2-C5B7923A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A8191B-89FC-4853-BCBC-1053876A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3FB7B1-5158-49F0-8081-D531FDA7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3C04FD-379F-4F57-93FB-53A2E73E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1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F9926-54E8-435D-8AD1-2AD9AFB6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68ADE-11FB-4915-8F54-3C5E2F80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B6EB2F-248C-4824-BBA1-E26C3EC4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280DF7-2303-4590-91A8-4A31990C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9F2FD9-9C54-46E2-98C9-7163DA94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923600-A014-4DA7-931A-1DBDDEC9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28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EBF3E-FC9D-4DA4-9BE2-2225B9D1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A9F30F-4265-4B8E-9488-840E17367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F511BC-8629-47FB-A39A-D31BD761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F0CC36-6EC9-4EA3-9DA2-019354D8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0371D9-7D30-4F93-B426-38C4A17A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B0ED7D-33E5-4810-BFDB-5E894C10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8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B1373E-993E-4073-8456-2B18569C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CE38A8-3477-4654-9A3C-3FEF8023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43F385-CAD4-47C0-8CBF-047A410C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736987-D6AA-411F-90DE-108E050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720C26-8210-4891-B6D7-A7CC29393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8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33DE4C-F9C7-41FE-8670-7B8793F6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783282"/>
            <a:ext cx="6105194" cy="20310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Programação WEB</a:t>
            </a:r>
            <a:br>
              <a:rPr lang="pt-BR" dirty="0">
                <a:solidFill>
                  <a:srgbClr val="FFFFFF"/>
                </a:solidFill>
              </a:rPr>
            </a:b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9AEC8-8D90-4141-B856-581B5340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Por: Rafael Duarte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0F460FD-7263-4B8B-A81E-F7F086B027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478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ABA578-35A9-4AA6-8F1A-9A89E76D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196"/>
            <a:ext cx="10515600" cy="4351338"/>
          </a:xfrm>
        </p:spPr>
        <p:txBody>
          <a:bodyPr/>
          <a:lstStyle/>
          <a:p>
            <a:r>
              <a:rPr lang="pt-BR" dirty="0" err="1"/>
              <a:t>Dizipe</a:t>
            </a:r>
            <a:r>
              <a:rPr lang="pt-BR" dirty="0"/>
              <a:t> e pegue o conteúdo e jogue na pasta do seu repositório.</a:t>
            </a:r>
          </a:p>
        </p:txBody>
      </p:sp>
    </p:spTree>
    <p:extLst>
      <p:ext uri="{BB962C8B-B14F-4D97-AF65-F5344CB8AC3E}">
        <p14:creationId xmlns:p14="http://schemas.microsoft.com/office/powerpoint/2010/main" val="33035080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BDC9C-0910-43E6-A4B9-6E6CE542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A4935-888F-4EEE-A5B1-15A7964F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26113F-54BF-491C-90CA-6D66F07B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C3560B6-02D2-47C6-B13D-629AA5776CAE}"/>
              </a:ext>
            </a:extLst>
          </p:cNvPr>
          <p:cNvSpPr/>
          <p:nvPr/>
        </p:nvSpPr>
        <p:spPr>
          <a:xfrm>
            <a:off x="48986" y="428619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808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AF08E-F42E-469E-B54F-39E7E1E4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F3DD6-4EEB-4B75-B85C-8D6F899C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E57A3E-3FAE-4F04-8571-E1176174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68FEA2B-9AEC-444D-A31E-330A5FBB0ADD}"/>
              </a:ext>
            </a:extLst>
          </p:cNvPr>
          <p:cNvSpPr/>
          <p:nvPr/>
        </p:nvSpPr>
        <p:spPr>
          <a:xfrm>
            <a:off x="3546929" y="254447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88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F54EC-0318-405F-9A38-29FF734B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3D605-7990-4E93-BBAD-7ACAF455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19A2B5-FC51-43DC-A216-A096F9EC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8D71D4F-9028-4290-B3DF-99CCF6523949}"/>
              </a:ext>
            </a:extLst>
          </p:cNvPr>
          <p:cNvSpPr/>
          <p:nvPr/>
        </p:nvSpPr>
        <p:spPr>
          <a:xfrm>
            <a:off x="4770818" y="296650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360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4458-CB4D-4342-B874-A8FD783A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6F034-8839-4602-B30D-B869FD00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C1C020-BF3A-40F0-9FBF-367DA9CC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E867C3D-4C6D-4644-BAF7-4487A9F0F695}"/>
              </a:ext>
            </a:extLst>
          </p:cNvPr>
          <p:cNvSpPr/>
          <p:nvPr/>
        </p:nvSpPr>
        <p:spPr>
          <a:xfrm>
            <a:off x="2998289" y="114626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833EAAD-DACC-452D-B48D-56A104925508}"/>
              </a:ext>
            </a:extLst>
          </p:cNvPr>
          <p:cNvSpPr/>
          <p:nvPr/>
        </p:nvSpPr>
        <p:spPr>
          <a:xfrm>
            <a:off x="3124898" y="151810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ABE0606-241A-4AD1-9470-8A44A1F5998C}"/>
              </a:ext>
            </a:extLst>
          </p:cNvPr>
          <p:cNvSpPr/>
          <p:nvPr/>
        </p:nvSpPr>
        <p:spPr>
          <a:xfrm rot="5400000">
            <a:off x="7696898" y="4851581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294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7185D-8C14-4570-A14D-8F27B53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C185F3-27B2-4C45-83DE-9ABF77B0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E521C5-73B0-4981-97DC-824A79A7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8E6186D-D151-4F71-9A15-AFAD4ABFCADF}"/>
              </a:ext>
            </a:extLst>
          </p:cNvPr>
          <p:cNvSpPr/>
          <p:nvPr/>
        </p:nvSpPr>
        <p:spPr>
          <a:xfrm>
            <a:off x="3054559" y="230532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58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BA3FF-0F1E-4271-AF56-23EE65E0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ED144-2D11-46AF-BF02-84C2B8A0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C79CEC-55E1-4AEE-980B-4AB45EED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10E4CB0-040E-4425-9F91-3903FEFF70FB}"/>
              </a:ext>
            </a:extLst>
          </p:cNvPr>
          <p:cNvSpPr/>
          <p:nvPr/>
        </p:nvSpPr>
        <p:spPr>
          <a:xfrm rot="5634303">
            <a:off x="270695" y="30771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A4C5631-6EBC-4207-85A4-118B67B52ACD}"/>
              </a:ext>
            </a:extLst>
          </p:cNvPr>
          <p:cNvSpPr/>
          <p:nvPr/>
        </p:nvSpPr>
        <p:spPr>
          <a:xfrm rot="10800000">
            <a:off x="2126092" y="124040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914B605-7B31-44D3-BB2D-D74FAF56A980}"/>
              </a:ext>
            </a:extLst>
          </p:cNvPr>
          <p:cNvSpPr/>
          <p:nvPr/>
        </p:nvSpPr>
        <p:spPr>
          <a:xfrm>
            <a:off x="2866321" y="188155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02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E7899-4BCF-41BC-9A12-1E1F510A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ED85D-9B9B-47D6-A00B-4F4C6BCF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2DBBC3-4974-4002-B321-679836A3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165382"/>
            <a:ext cx="6120493" cy="652723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A15B76B-E45C-4A9F-AA9D-44BE682B4638}"/>
              </a:ext>
            </a:extLst>
          </p:cNvPr>
          <p:cNvSpPr/>
          <p:nvPr/>
        </p:nvSpPr>
        <p:spPr>
          <a:xfrm rot="10800000">
            <a:off x="5444426" y="50845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6697087A-978D-453C-B9CF-0AC2855B4F34}"/>
              </a:ext>
            </a:extLst>
          </p:cNvPr>
          <p:cNvSpPr/>
          <p:nvPr/>
        </p:nvSpPr>
        <p:spPr>
          <a:xfrm rot="10800000">
            <a:off x="6966159" y="113738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E970936-6E66-4E64-8318-9652D968C145}"/>
              </a:ext>
            </a:extLst>
          </p:cNvPr>
          <p:cNvSpPr/>
          <p:nvPr/>
        </p:nvSpPr>
        <p:spPr>
          <a:xfrm rot="10800000">
            <a:off x="5986444" y="154526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747AC3F-B594-496E-BD78-193772575E17}"/>
              </a:ext>
            </a:extLst>
          </p:cNvPr>
          <p:cNvSpPr/>
          <p:nvPr/>
        </p:nvSpPr>
        <p:spPr>
          <a:xfrm rot="10800000">
            <a:off x="6356558" y="254691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39DFCA3-A043-41BB-BB44-8377B41C8D8A}"/>
              </a:ext>
            </a:extLst>
          </p:cNvPr>
          <p:cNvSpPr/>
          <p:nvPr/>
        </p:nvSpPr>
        <p:spPr>
          <a:xfrm rot="10800000">
            <a:off x="5355771" y="287082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D8C9CB0-DBAD-463F-A3C9-9711FFA0FF29}"/>
              </a:ext>
            </a:extLst>
          </p:cNvPr>
          <p:cNvSpPr/>
          <p:nvPr/>
        </p:nvSpPr>
        <p:spPr>
          <a:xfrm rot="10800000">
            <a:off x="7336273" y="365612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6D981EF-1397-40D4-AD4B-F6360C48A61B}"/>
              </a:ext>
            </a:extLst>
          </p:cNvPr>
          <p:cNvSpPr/>
          <p:nvPr/>
        </p:nvSpPr>
        <p:spPr>
          <a:xfrm rot="10800000">
            <a:off x="6834832" y="396364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C890243-D69E-43FF-8079-CA866E936215}"/>
              </a:ext>
            </a:extLst>
          </p:cNvPr>
          <p:cNvSpPr/>
          <p:nvPr/>
        </p:nvSpPr>
        <p:spPr>
          <a:xfrm rot="10800000">
            <a:off x="6014075" y="426119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48440A08-9427-4529-B9DC-F44988795712}"/>
              </a:ext>
            </a:extLst>
          </p:cNvPr>
          <p:cNvSpPr/>
          <p:nvPr/>
        </p:nvSpPr>
        <p:spPr>
          <a:xfrm rot="10800000">
            <a:off x="4433416" y="471515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59065E0-2529-40D3-A92C-616AF49A42F6}"/>
              </a:ext>
            </a:extLst>
          </p:cNvPr>
          <p:cNvSpPr/>
          <p:nvPr/>
        </p:nvSpPr>
        <p:spPr>
          <a:xfrm rot="10800000">
            <a:off x="4704197" y="635439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909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62062-4DB6-4AF6-89C3-F0C92DB2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D4672-6045-448B-AFDB-D5571D7F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6937A2-8B47-432B-9851-C3AE599F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6FC758B-9B11-4F63-84DB-3B1D2A263983}"/>
              </a:ext>
            </a:extLst>
          </p:cNvPr>
          <p:cNvSpPr/>
          <p:nvPr/>
        </p:nvSpPr>
        <p:spPr>
          <a:xfrm rot="10800000">
            <a:off x="1971570" y="124040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F9D65CC-356F-45B2-908D-99209A8E8A1B}"/>
              </a:ext>
            </a:extLst>
          </p:cNvPr>
          <p:cNvSpPr/>
          <p:nvPr/>
        </p:nvSpPr>
        <p:spPr>
          <a:xfrm rot="10800000">
            <a:off x="8203558" y="2054140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E0A2AF9-578C-4D37-93F0-ABB614C5574F}"/>
              </a:ext>
            </a:extLst>
          </p:cNvPr>
          <p:cNvSpPr/>
          <p:nvPr/>
        </p:nvSpPr>
        <p:spPr>
          <a:xfrm>
            <a:off x="3800369" y="481363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3D760C2-5F14-4FC4-8CF9-65D244596182}"/>
              </a:ext>
            </a:extLst>
          </p:cNvPr>
          <p:cNvSpPr/>
          <p:nvPr/>
        </p:nvSpPr>
        <p:spPr>
          <a:xfrm rot="10800000">
            <a:off x="9539989" y="481363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75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8EDCC-9FC3-4C2A-96FD-1E4D7B5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7A5C5-680A-45E2-A790-2059237E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07744C-820C-4DA5-80EB-76741F74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AF85AFC-AED7-4BED-98F9-C58337A85B1B}"/>
              </a:ext>
            </a:extLst>
          </p:cNvPr>
          <p:cNvSpPr/>
          <p:nvPr/>
        </p:nvSpPr>
        <p:spPr>
          <a:xfrm rot="10800000">
            <a:off x="10369983" y="432126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7EE7B0-1A3F-4DC5-B7C3-A55C04069261}"/>
              </a:ext>
            </a:extLst>
          </p:cNvPr>
          <p:cNvSpPr/>
          <p:nvPr/>
        </p:nvSpPr>
        <p:spPr>
          <a:xfrm>
            <a:off x="7392321" y="1148827"/>
            <a:ext cx="4565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Failed to configure 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attribute is not specified and no embedded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could be configured.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Reason: Failed to determine a suitable driver 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126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21C39-FBE1-4F06-8930-C59344F4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1047D-3E22-449A-936F-083B3F16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6F5A337-F377-49B0-ABE1-38F5E158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52700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EFCF0-DA4E-4CA4-A019-D5DA06AF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2E547-FE57-45F8-BD79-76686280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C7D90A-552B-416E-A771-1D0EA9A9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1593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10E19-C467-426A-9E59-8689F715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164DA-6634-40DE-8BB6-A05E0D827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1BDDF8-6C76-4AD3-B71F-5EDED445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8BFE252-DC39-414B-BED8-34E810F0155B}"/>
              </a:ext>
            </a:extLst>
          </p:cNvPr>
          <p:cNvSpPr/>
          <p:nvPr/>
        </p:nvSpPr>
        <p:spPr>
          <a:xfrm rot="10800000">
            <a:off x="1855455" y="188155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F25FAA4-7602-4269-949E-B43A1813E894}"/>
              </a:ext>
            </a:extLst>
          </p:cNvPr>
          <p:cNvSpPr/>
          <p:nvPr/>
        </p:nvSpPr>
        <p:spPr>
          <a:xfrm rot="10800000">
            <a:off x="10625712" y="97367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2E01E82-5846-40C6-90D4-8B1D336F0418}"/>
              </a:ext>
            </a:extLst>
          </p:cNvPr>
          <p:cNvSpPr/>
          <p:nvPr/>
        </p:nvSpPr>
        <p:spPr>
          <a:xfrm rot="15491291">
            <a:off x="10995826" y="592268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349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99CC8-5CB3-42C9-B5AC-0D7EA84C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930742" cy="1325563"/>
          </a:xfrm>
        </p:spPr>
        <p:txBody>
          <a:bodyPr>
            <a:normAutofit fontScale="90000"/>
          </a:bodyPr>
          <a:lstStyle/>
          <a:p>
            <a:r>
              <a:rPr lang="pt-BR" sz="5400" b="1" dirty="0">
                <a:solidFill>
                  <a:schemeClr val="accent1"/>
                </a:solidFill>
              </a:rPr>
              <a:t>O primeiro </a:t>
            </a:r>
            <a:r>
              <a:rPr lang="pt-BR" sz="5400" b="1" dirty="0" err="1">
                <a:solidFill>
                  <a:schemeClr val="accent1"/>
                </a:solidFill>
              </a:rPr>
              <a:t>backend</a:t>
            </a:r>
            <a:r>
              <a:rPr lang="pt-BR" sz="5400" b="1" dirty="0">
                <a:solidFill>
                  <a:schemeClr val="accent1"/>
                </a:solidFill>
              </a:rPr>
              <a:t> agente nunca esquece...</a:t>
            </a:r>
          </a:p>
        </p:txBody>
      </p:sp>
      <p:pic>
        <p:nvPicPr>
          <p:cNvPr id="1026" name="Picture 2" descr="Resultado de imagem para Meme Feliz">
            <a:extLst>
              <a:ext uri="{FF2B5EF4-FFF2-40B4-BE49-F238E27FC236}">
                <a16:creationId xmlns:a16="http://schemas.microsoft.com/office/drawing/2014/main" id="{B599AE50-A56A-4D92-AFC8-9C3E3EE93E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26" y="2157412"/>
            <a:ext cx="3749902" cy="3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6019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0354A-B223-4096-903E-3759EF86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152" y="214472"/>
            <a:ext cx="5500990" cy="816904"/>
          </a:xfrm>
        </p:spPr>
        <p:txBody>
          <a:bodyPr>
            <a:noAutofit/>
          </a:bodyPr>
          <a:lstStyle/>
          <a:p>
            <a:pPr algn="ctr"/>
            <a:r>
              <a:rPr lang="pt-BR" sz="3200" dirty="0"/>
              <a:t>Uma aplicação Spring MVC deve </a:t>
            </a:r>
            <a:br>
              <a:rPr lang="pt-BR" sz="3200" dirty="0"/>
            </a:br>
            <a:r>
              <a:rPr lang="pt-BR" sz="3200" dirty="0"/>
              <a:t>seguir as seguintes camadas: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4A1622A-CC96-4F15-89DB-6EED4270ECB0}"/>
              </a:ext>
            </a:extLst>
          </p:cNvPr>
          <p:cNvSpPr/>
          <p:nvPr/>
        </p:nvSpPr>
        <p:spPr>
          <a:xfrm>
            <a:off x="763425" y="1031376"/>
            <a:ext cx="5092390" cy="1193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CONTROLLER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83DDEC-EC37-4A6E-9BFA-520B038AE650}"/>
              </a:ext>
            </a:extLst>
          </p:cNvPr>
          <p:cNvSpPr/>
          <p:nvPr/>
        </p:nvSpPr>
        <p:spPr>
          <a:xfrm>
            <a:off x="763425" y="2224557"/>
            <a:ext cx="5092390" cy="1193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SERVICE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00C0023-42BD-434E-AA67-D21FE6B19897}"/>
              </a:ext>
            </a:extLst>
          </p:cNvPr>
          <p:cNvSpPr/>
          <p:nvPr/>
        </p:nvSpPr>
        <p:spPr>
          <a:xfrm>
            <a:off x="763425" y="3417738"/>
            <a:ext cx="5092390" cy="1193181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REPOSITORY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E16D59-3278-40B5-8085-F18F47E02FB2}"/>
              </a:ext>
            </a:extLst>
          </p:cNvPr>
          <p:cNvSpPr/>
          <p:nvPr/>
        </p:nvSpPr>
        <p:spPr>
          <a:xfrm>
            <a:off x="763425" y="4610918"/>
            <a:ext cx="5092390" cy="119318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MODEL</a:t>
            </a:r>
            <a:endParaRPr lang="pt-BR" dirty="0"/>
          </a:p>
        </p:txBody>
      </p:sp>
      <p:sp>
        <p:nvSpPr>
          <p:cNvPr id="11" name="Fluxograma: Disco Magnético 10">
            <a:extLst>
              <a:ext uri="{FF2B5EF4-FFF2-40B4-BE49-F238E27FC236}">
                <a16:creationId xmlns:a16="http://schemas.microsoft.com/office/drawing/2014/main" id="{16818330-B717-44CB-A746-EA6DFE174E38}"/>
              </a:ext>
            </a:extLst>
          </p:cNvPr>
          <p:cNvSpPr/>
          <p:nvPr/>
        </p:nvSpPr>
        <p:spPr>
          <a:xfrm>
            <a:off x="1845093" y="6250259"/>
            <a:ext cx="2408663" cy="6579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8774FB8A-E310-4E07-A312-C7C426CA5AC9}"/>
              </a:ext>
            </a:extLst>
          </p:cNvPr>
          <p:cNvSpPr/>
          <p:nvPr/>
        </p:nvSpPr>
        <p:spPr>
          <a:xfrm>
            <a:off x="763425" y="17672"/>
            <a:ext cx="5207620" cy="39029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FRONT END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2AABDF1-5E4E-4C4B-A449-7E388047D432}"/>
              </a:ext>
            </a:extLst>
          </p:cNvPr>
          <p:cNvSpPr/>
          <p:nvPr/>
        </p:nvSpPr>
        <p:spPr>
          <a:xfrm>
            <a:off x="640762" y="947854"/>
            <a:ext cx="5330283" cy="499574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A06A76B-F925-4320-BD35-82FA75996687}"/>
              </a:ext>
            </a:extLst>
          </p:cNvPr>
          <p:cNvSpPr txBox="1"/>
          <p:nvPr/>
        </p:nvSpPr>
        <p:spPr>
          <a:xfrm>
            <a:off x="23471" y="1401801"/>
            <a:ext cx="50206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</a:rPr>
              <a:t>B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A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C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K </a:t>
            </a:r>
          </a:p>
          <a:p>
            <a:endParaRPr lang="pt-BR" sz="3200" b="1" dirty="0">
              <a:solidFill>
                <a:schemeClr val="tx2"/>
              </a:solidFill>
            </a:endParaRPr>
          </a:p>
          <a:p>
            <a:r>
              <a:rPr lang="pt-BR" sz="3200" b="1" dirty="0">
                <a:solidFill>
                  <a:schemeClr val="tx2"/>
                </a:solidFill>
              </a:rPr>
              <a:t>E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N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8DBB5A8B-BDB4-4909-90C2-2ECD6E823540}"/>
              </a:ext>
            </a:extLst>
          </p:cNvPr>
          <p:cNvSpPr/>
          <p:nvPr/>
        </p:nvSpPr>
        <p:spPr>
          <a:xfrm>
            <a:off x="2388755" y="391655"/>
            <a:ext cx="379142" cy="64593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E2CCC72-9E08-443A-B3BD-AF4A6C6F3D42}"/>
              </a:ext>
            </a:extLst>
          </p:cNvPr>
          <p:cNvSpPr/>
          <p:nvPr/>
        </p:nvSpPr>
        <p:spPr>
          <a:xfrm rot="10800000">
            <a:off x="3756009" y="343679"/>
            <a:ext cx="379142" cy="64593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1260F8CC-8369-4965-BCE9-31BC03F525F8}"/>
              </a:ext>
            </a:extLst>
          </p:cNvPr>
          <p:cNvSpPr/>
          <p:nvPr/>
        </p:nvSpPr>
        <p:spPr>
          <a:xfrm>
            <a:off x="2246538" y="5775323"/>
            <a:ext cx="379142" cy="64593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8DEEDB25-CDF7-44A4-98D2-7C88B4D4B279}"/>
              </a:ext>
            </a:extLst>
          </p:cNvPr>
          <p:cNvSpPr/>
          <p:nvPr/>
        </p:nvSpPr>
        <p:spPr>
          <a:xfrm rot="10800000">
            <a:off x="3480607" y="5775323"/>
            <a:ext cx="379142" cy="64593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Balão de Fala: Retângulo 20">
            <a:extLst>
              <a:ext uri="{FF2B5EF4-FFF2-40B4-BE49-F238E27FC236}">
                <a16:creationId xmlns:a16="http://schemas.microsoft.com/office/drawing/2014/main" id="{9880AD30-FB96-431B-B207-D51E29C55882}"/>
              </a:ext>
            </a:extLst>
          </p:cNvPr>
          <p:cNvSpPr/>
          <p:nvPr/>
        </p:nvSpPr>
        <p:spPr>
          <a:xfrm>
            <a:off x="7016179" y="1892104"/>
            <a:ext cx="4979963" cy="3756074"/>
          </a:xfrm>
          <a:prstGeom prst="wedgeRectCallout">
            <a:avLst>
              <a:gd name="adj1" fmla="val -73658"/>
              <a:gd name="adj2" fmla="val -58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</a:t>
            </a:r>
            <a:r>
              <a:rPr lang="pt-BR" sz="2800" dirty="0" err="1"/>
              <a:t>contole</a:t>
            </a:r>
            <a:r>
              <a:rPr lang="pt-BR" sz="2800" dirty="0"/>
              <a:t> (</a:t>
            </a:r>
            <a:r>
              <a:rPr lang="pt-BR" sz="2800" i="1" dirty="0" err="1"/>
              <a:t>Controller</a:t>
            </a:r>
            <a:r>
              <a:rPr lang="pt-BR" sz="2800" dirty="0"/>
              <a:t>) é  responsável por expor cada URL que estará disponível na API. É por meio do controle que o front </a:t>
            </a:r>
            <a:r>
              <a:rPr lang="pt-BR" sz="2800" dirty="0" err="1"/>
              <a:t>end</a:t>
            </a:r>
            <a:r>
              <a:rPr lang="pt-BR" sz="2800" dirty="0"/>
              <a:t> se comunica com o </a:t>
            </a:r>
            <a:r>
              <a:rPr lang="pt-BR" sz="2800" dirty="0" err="1"/>
              <a:t>back</a:t>
            </a:r>
            <a:r>
              <a:rPr lang="pt-BR" sz="2800" dirty="0"/>
              <a:t> end.</a:t>
            </a:r>
          </a:p>
        </p:txBody>
      </p:sp>
      <p:sp>
        <p:nvSpPr>
          <p:cNvPr id="22" name="Balão de Fala: Retângulo 21">
            <a:extLst>
              <a:ext uri="{FF2B5EF4-FFF2-40B4-BE49-F238E27FC236}">
                <a16:creationId xmlns:a16="http://schemas.microsoft.com/office/drawing/2014/main" id="{E25769C4-4FAF-47E8-96BB-4D92FBDAD118}"/>
              </a:ext>
            </a:extLst>
          </p:cNvPr>
          <p:cNvSpPr/>
          <p:nvPr/>
        </p:nvSpPr>
        <p:spPr>
          <a:xfrm>
            <a:off x="7016179" y="1892104"/>
            <a:ext cx="4979963" cy="3756074"/>
          </a:xfrm>
          <a:prstGeom prst="wedgeRectCallout">
            <a:avLst>
              <a:gd name="adj1" fmla="val -73093"/>
              <a:gd name="adj2" fmla="val -20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serviço (</a:t>
            </a:r>
            <a:r>
              <a:rPr lang="pt-BR" sz="2800" i="1" dirty="0"/>
              <a:t>Service</a:t>
            </a:r>
            <a:r>
              <a:rPr lang="pt-BR" sz="2800" dirty="0"/>
              <a:t>) contém toda a lógica de negócio do projeto para deixar o código da classe </a:t>
            </a:r>
            <a:r>
              <a:rPr lang="pt-BR" sz="2800" dirty="0" err="1"/>
              <a:t>controller</a:t>
            </a:r>
            <a:r>
              <a:rPr lang="pt-BR" sz="2800" dirty="0"/>
              <a:t> enxuto e mais limpo. Essa cama interage com a camada de repositório.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AEEDD1-6C45-43DC-892B-B709DBCE69F9}"/>
              </a:ext>
            </a:extLst>
          </p:cNvPr>
          <p:cNvSpPr txBox="1"/>
          <p:nvPr/>
        </p:nvSpPr>
        <p:spPr>
          <a:xfrm>
            <a:off x="720874" y="355943"/>
            <a:ext cx="169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/>
              <a:t>Requests</a:t>
            </a:r>
            <a:endParaRPr lang="pt-BR" sz="32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307C553-65F5-4864-8ABE-1E3C7DD07F61}"/>
              </a:ext>
            </a:extLst>
          </p:cNvPr>
          <p:cNvSpPr txBox="1"/>
          <p:nvPr/>
        </p:nvSpPr>
        <p:spPr>
          <a:xfrm>
            <a:off x="4040257" y="355942"/>
            <a:ext cx="1937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Responses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1ED1C41-C92F-4F20-AE04-EADCCB3D29D9}"/>
              </a:ext>
            </a:extLst>
          </p:cNvPr>
          <p:cNvSpPr txBox="1"/>
          <p:nvPr/>
        </p:nvSpPr>
        <p:spPr>
          <a:xfrm>
            <a:off x="1484541" y="580590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SQL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0C553E3-9F16-4351-9007-7F55C9D63AA9}"/>
              </a:ext>
            </a:extLst>
          </p:cNvPr>
          <p:cNvSpPr txBox="1"/>
          <p:nvPr/>
        </p:nvSpPr>
        <p:spPr>
          <a:xfrm>
            <a:off x="3955579" y="5787675"/>
            <a:ext cx="1698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Registros</a:t>
            </a:r>
          </a:p>
        </p:txBody>
      </p:sp>
      <p:sp>
        <p:nvSpPr>
          <p:cNvPr id="27" name="Balão de Fala: Retângulo 26">
            <a:extLst>
              <a:ext uri="{FF2B5EF4-FFF2-40B4-BE49-F238E27FC236}">
                <a16:creationId xmlns:a16="http://schemas.microsoft.com/office/drawing/2014/main" id="{3C94D76D-FC8E-4D1E-A20E-36BD44F507BE}"/>
              </a:ext>
            </a:extLst>
          </p:cNvPr>
          <p:cNvSpPr/>
          <p:nvPr/>
        </p:nvSpPr>
        <p:spPr>
          <a:xfrm>
            <a:off x="7016178" y="1892104"/>
            <a:ext cx="4979963" cy="3756074"/>
          </a:xfrm>
          <a:prstGeom prst="wedgeRectCallout">
            <a:avLst>
              <a:gd name="adj1" fmla="val -72471"/>
              <a:gd name="adj2" fmla="val -2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repositório (</a:t>
            </a:r>
            <a:r>
              <a:rPr lang="pt-BR" sz="2800" i="1" dirty="0" err="1"/>
              <a:t>Repository</a:t>
            </a:r>
            <a:r>
              <a:rPr lang="pt-BR" sz="2800" dirty="0"/>
              <a:t>) é responsável por realizar operação no banco de dados por meio da camada de modelo. Geralmente fornecendo os método para operações de CRUD.</a:t>
            </a:r>
          </a:p>
        </p:txBody>
      </p:sp>
      <p:sp>
        <p:nvSpPr>
          <p:cNvPr id="28" name="Balão de Fala: Retângulo 27">
            <a:extLst>
              <a:ext uri="{FF2B5EF4-FFF2-40B4-BE49-F238E27FC236}">
                <a16:creationId xmlns:a16="http://schemas.microsoft.com/office/drawing/2014/main" id="{639D1315-598B-4BA3-B011-45A64FB88A08}"/>
              </a:ext>
            </a:extLst>
          </p:cNvPr>
          <p:cNvSpPr/>
          <p:nvPr/>
        </p:nvSpPr>
        <p:spPr>
          <a:xfrm>
            <a:off x="7016177" y="1892104"/>
            <a:ext cx="4979963" cy="3756074"/>
          </a:xfrm>
          <a:prstGeom prst="wedgeRectCallout">
            <a:avLst>
              <a:gd name="adj1" fmla="val -73883"/>
              <a:gd name="adj2" fmla="val 39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modelo (</a:t>
            </a:r>
            <a:r>
              <a:rPr lang="pt-BR" sz="2800" i="1" dirty="0" err="1"/>
              <a:t>model</a:t>
            </a:r>
            <a:r>
              <a:rPr lang="pt-BR" sz="2800" dirty="0"/>
              <a:t>) é </a:t>
            </a:r>
          </a:p>
          <a:p>
            <a:pPr algn="ctr"/>
            <a:r>
              <a:rPr lang="pt-BR" sz="2800" dirty="0"/>
              <a:t>responsável mapeamento objeto relacional (ORM), em outras palavras um modelo é uma representação de uma tabela em formato de objeto.</a:t>
            </a:r>
          </a:p>
        </p:txBody>
      </p:sp>
    </p:spTree>
    <p:extLst>
      <p:ext uri="{BB962C8B-B14F-4D97-AF65-F5344CB8AC3E}">
        <p14:creationId xmlns:p14="http://schemas.microsoft.com/office/powerpoint/2010/main" val="255307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/>
      <p:bldP spid="24" grpId="0"/>
      <p:bldP spid="25" grpId="0"/>
      <p:bldP spid="26" grpId="0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6CCCA-38BC-45FC-807B-F35F9A5C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</a:t>
            </a:r>
            <a:r>
              <a:rPr lang="pt-BR" dirty="0" err="1"/>
              <a:t>model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1CE5A5-2F38-4FBF-B086-A0ECAE05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7585"/>
            <a:ext cx="9716048" cy="41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3118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3DD96-EA56-414D-8B8C-4F9226B9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2E84B-1C3D-45BE-ACBB-DA3D6C4C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2268FE-8015-43FB-82B6-01BFA484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81371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25385A52-8842-4EFC-9AFF-9EC2F8BDE585}"/>
              </a:ext>
            </a:extLst>
          </p:cNvPr>
          <p:cNvSpPr/>
          <p:nvPr/>
        </p:nvSpPr>
        <p:spPr>
          <a:xfrm>
            <a:off x="2125786" y="1846148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CD08DBEF-5E96-4E51-9A4B-6BB3F10BCA6F}"/>
              </a:ext>
            </a:extLst>
          </p:cNvPr>
          <p:cNvSpPr/>
          <p:nvPr/>
        </p:nvSpPr>
        <p:spPr>
          <a:xfrm>
            <a:off x="1771749" y="2092891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8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2D04B8-7416-431E-9AF4-20B55D9F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5" y="265837"/>
            <a:ext cx="6776108" cy="6592163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52C95A02-59BC-4041-81F7-E2288B0F2194}"/>
              </a:ext>
            </a:extLst>
          </p:cNvPr>
          <p:cNvSpPr/>
          <p:nvPr/>
        </p:nvSpPr>
        <p:spPr>
          <a:xfrm>
            <a:off x="1138815" y="255903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0EB9AC-9A5E-4B70-B99A-6B2B0E01FDBE}"/>
              </a:ext>
            </a:extLst>
          </p:cNvPr>
          <p:cNvSpPr txBox="1"/>
          <p:nvPr/>
        </p:nvSpPr>
        <p:spPr>
          <a:xfrm>
            <a:off x="6801002" y="807318"/>
            <a:ext cx="548478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A anotação @</a:t>
            </a:r>
            <a:r>
              <a:rPr lang="pt-BR" sz="4400" dirty="0" err="1"/>
              <a:t>Entity</a:t>
            </a:r>
            <a:r>
              <a:rPr lang="pt-BR" sz="4400" dirty="0"/>
              <a:t> pertence ao JPA e </a:t>
            </a:r>
          </a:p>
          <a:p>
            <a:pPr algn="ctr"/>
            <a:r>
              <a:rPr lang="pt-BR" sz="4400" dirty="0"/>
              <a:t>isso significa que a classe será automaticamente mapeada</a:t>
            </a:r>
          </a:p>
          <a:p>
            <a:pPr algn="ctr"/>
            <a:r>
              <a:rPr lang="pt-BR" sz="4400" dirty="0"/>
              <a:t> à tabela com o mesmo nome 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36EBB9EB-16C5-4FD3-8825-BF103237A1C0}"/>
              </a:ext>
            </a:extLst>
          </p:cNvPr>
          <p:cNvSpPr/>
          <p:nvPr/>
        </p:nvSpPr>
        <p:spPr>
          <a:xfrm>
            <a:off x="3120015" y="1801396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611194BB-4187-4851-A1D5-65594030E7A0}"/>
              </a:ext>
            </a:extLst>
          </p:cNvPr>
          <p:cNvSpPr/>
          <p:nvPr/>
        </p:nvSpPr>
        <p:spPr>
          <a:xfrm>
            <a:off x="3012746" y="2546592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5B4161-55B7-49CF-9A91-407D574A8DD6}"/>
              </a:ext>
            </a:extLst>
          </p:cNvPr>
          <p:cNvSpPr txBox="1"/>
          <p:nvPr/>
        </p:nvSpPr>
        <p:spPr>
          <a:xfrm>
            <a:off x="6876673" y="-75125"/>
            <a:ext cx="548478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 </a:t>
            </a:r>
            <a:r>
              <a:rPr lang="pt-BR" sz="3600" dirty="0"/>
              <a:t>Todos os atributos dessa classe também serão mapeados com as respectivas colunas. Podemos omitir a anotação @</a:t>
            </a:r>
            <a:r>
              <a:rPr lang="pt-BR" sz="3600" dirty="0" err="1"/>
              <a:t>Column</a:t>
            </a:r>
            <a:r>
              <a:rPr lang="pt-BR" sz="3600" dirty="0"/>
              <a:t> para cada atributo da classe desde que o nome do atributo seja o mesmo nome da coluna. </a:t>
            </a:r>
          </a:p>
          <a:p>
            <a:pPr algn="ctr"/>
            <a:r>
              <a:rPr lang="pt-BR" sz="3600" dirty="0"/>
              <a:t> Caso a coluna tenha o nome diferente do atributo precisamos especificar</a:t>
            </a:r>
            <a:r>
              <a:rPr lang="pt-BR" sz="4400" dirty="0"/>
              <a:t>.</a:t>
            </a:r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C3482955-C6F9-4647-AABD-9BDCD27DA543}"/>
              </a:ext>
            </a:extLst>
          </p:cNvPr>
          <p:cNvSpPr/>
          <p:nvPr/>
        </p:nvSpPr>
        <p:spPr>
          <a:xfrm>
            <a:off x="2745473" y="1402033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FE15A6-73EC-4F85-9CBF-CB48D9D69449}"/>
              </a:ext>
            </a:extLst>
          </p:cNvPr>
          <p:cNvSpPr txBox="1"/>
          <p:nvPr/>
        </p:nvSpPr>
        <p:spPr>
          <a:xfrm>
            <a:off x="6725331" y="-154806"/>
            <a:ext cx="54847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dirty="0"/>
              <a:t>A anotação @Id indica a coluna que será a chave primaria (PK) da tabela.</a:t>
            </a:r>
          </a:p>
          <a:p>
            <a:pPr algn="ctr"/>
            <a:r>
              <a:rPr lang="pt-BR" sz="4200" dirty="0"/>
              <a:t>A anotação </a:t>
            </a:r>
            <a:r>
              <a:rPr lang="pt-BR" sz="4200" dirty="0" err="1"/>
              <a:t>GeneratedValue</a:t>
            </a:r>
            <a:r>
              <a:rPr lang="pt-BR" sz="4200" dirty="0"/>
              <a:t> define a </a:t>
            </a:r>
            <a:r>
              <a:rPr lang="pt-BR" sz="4200" dirty="0" err="1"/>
              <a:t>estategia</a:t>
            </a:r>
            <a:r>
              <a:rPr lang="pt-BR" sz="4200" dirty="0"/>
              <a:t> de geração de valor para essa coluna. Em nosso caso será um auto incremento.</a:t>
            </a:r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7919D8BA-178F-4E56-B21E-80D675EE52B5}"/>
              </a:ext>
            </a:extLst>
          </p:cNvPr>
          <p:cNvSpPr/>
          <p:nvPr/>
        </p:nvSpPr>
        <p:spPr>
          <a:xfrm>
            <a:off x="3017725" y="4301540"/>
            <a:ext cx="1103086" cy="431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D10A3980-4AA7-40B3-AD04-D473D3BF498B}"/>
              </a:ext>
            </a:extLst>
          </p:cNvPr>
          <p:cNvSpPr/>
          <p:nvPr/>
        </p:nvSpPr>
        <p:spPr>
          <a:xfrm>
            <a:off x="3380530" y="4932761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BBBB73D4-7DBC-4EDA-A0AA-E0C32A7AA050}"/>
              </a:ext>
            </a:extLst>
          </p:cNvPr>
          <p:cNvSpPr/>
          <p:nvPr/>
        </p:nvSpPr>
        <p:spPr>
          <a:xfrm>
            <a:off x="3997225" y="5823032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08B5FB5-AE9C-489E-938A-18448D25F36E}"/>
              </a:ext>
            </a:extLst>
          </p:cNvPr>
          <p:cNvSpPr txBox="1"/>
          <p:nvPr/>
        </p:nvSpPr>
        <p:spPr>
          <a:xfrm>
            <a:off x="6469370" y="-154806"/>
            <a:ext cx="54847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dirty="0"/>
              <a:t>Além disso para que o mapeamento ORM seja realizado corretamente é necessário definir construtor vazio e os </a:t>
            </a:r>
            <a:r>
              <a:rPr lang="pt-BR" sz="4200" dirty="0" err="1"/>
              <a:t>gets</a:t>
            </a:r>
            <a:r>
              <a:rPr lang="pt-BR" sz="4200" dirty="0"/>
              <a:t> e set para os atributos.</a:t>
            </a:r>
          </a:p>
        </p:txBody>
      </p:sp>
      <p:sp>
        <p:nvSpPr>
          <p:cNvPr id="23" name="Seta: para a Esquerda 22">
            <a:extLst>
              <a:ext uri="{FF2B5EF4-FFF2-40B4-BE49-F238E27FC236}">
                <a16:creationId xmlns:a16="http://schemas.microsoft.com/office/drawing/2014/main" id="{06364050-B79A-4BCB-B55D-5FFDFE446074}"/>
              </a:ext>
            </a:extLst>
          </p:cNvPr>
          <p:cNvSpPr/>
          <p:nvPr/>
        </p:nvSpPr>
        <p:spPr>
          <a:xfrm>
            <a:off x="4395182" y="3554754"/>
            <a:ext cx="1103086" cy="431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9F922E8-636E-4BD1-A37A-00263603946A}"/>
              </a:ext>
            </a:extLst>
          </p:cNvPr>
          <p:cNvSpPr txBox="1"/>
          <p:nvPr/>
        </p:nvSpPr>
        <p:spPr>
          <a:xfrm>
            <a:off x="6507205" y="-109685"/>
            <a:ext cx="5484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 </a:t>
            </a:r>
            <a:r>
              <a:rPr lang="pt-BR" sz="3600" dirty="0"/>
              <a:t>A anotação @</a:t>
            </a:r>
            <a:r>
              <a:rPr lang="pt-BR" sz="3600" dirty="0" err="1"/>
              <a:t>OneToMany</a:t>
            </a:r>
            <a:r>
              <a:rPr lang="pt-BR" sz="3600" dirty="0"/>
              <a:t> indica uma relação de um cliente possui muitas conta. </a:t>
            </a:r>
          </a:p>
        </p:txBody>
      </p:sp>
    </p:spTree>
    <p:extLst>
      <p:ext uri="{BB962C8B-B14F-4D97-AF65-F5344CB8AC3E}">
        <p14:creationId xmlns:p14="http://schemas.microsoft.com/office/powerpoint/2010/main" val="260732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23" grpId="0" animBg="1"/>
      <p:bldP spid="23" grpId="1" animBg="1"/>
      <p:bldP spid="24" grpId="0"/>
      <p:bldP spid="2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22CA625-0833-492C-A399-EC0624C3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2"/>
            <a:ext cx="6927742" cy="6761477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58082BFD-32C2-4C1B-871E-14EC1E61DEA3}"/>
              </a:ext>
            </a:extLst>
          </p:cNvPr>
          <p:cNvSpPr/>
          <p:nvPr/>
        </p:nvSpPr>
        <p:spPr>
          <a:xfrm>
            <a:off x="4933241" y="318225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85C220-AD13-439D-88BE-DABF1E28D5F9}"/>
              </a:ext>
            </a:extLst>
          </p:cNvPr>
          <p:cNvSpPr txBox="1"/>
          <p:nvPr/>
        </p:nvSpPr>
        <p:spPr>
          <a:xfrm>
            <a:off x="6707217" y="2144684"/>
            <a:ext cx="5484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 </a:t>
            </a:r>
            <a:r>
              <a:rPr lang="pt-BR" sz="3600" dirty="0"/>
              <a:t>A anotação @</a:t>
            </a:r>
            <a:r>
              <a:rPr lang="pt-BR" sz="3600" dirty="0" err="1"/>
              <a:t>ManyToOne</a:t>
            </a:r>
            <a:r>
              <a:rPr lang="pt-BR" sz="3600" dirty="0"/>
              <a:t> indica uma relação de um muitas conta pertencerem para um mesmo cliente. </a:t>
            </a:r>
          </a:p>
        </p:txBody>
      </p:sp>
    </p:spTree>
    <p:extLst>
      <p:ext uri="{BB962C8B-B14F-4D97-AF65-F5344CB8AC3E}">
        <p14:creationId xmlns:p14="http://schemas.microsoft.com/office/powerpoint/2010/main" val="3891740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E63EE-0301-4683-90DA-8197D170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9C115-6DB9-4D9E-91DA-3024F7E0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FF70EA-4488-4A89-AFE8-DB00A02F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D912C6CD-B138-4669-920F-854AFD0F8615}"/>
              </a:ext>
            </a:extLst>
          </p:cNvPr>
          <p:cNvSpPr/>
          <p:nvPr/>
        </p:nvSpPr>
        <p:spPr>
          <a:xfrm>
            <a:off x="2053103" y="1197202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9707C5-9DB8-447A-ADAB-E5C9763A0D1F}"/>
              </a:ext>
            </a:extLst>
          </p:cNvPr>
          <p:cNvSpPr txBox="1"/>
          <p:nvPr/>
        </p:nvSpPr>
        <p:spPr>
          <a:xfrm>
            <a:off x="4417255" y="2950697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Botão direito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425744EE-2A93-4565-BDCE-D7475D6A720A}"/>
              </a:ext>
            </a:extLst>
          </p:cNvPr>
          <p:cNvSpPr/>
          <p:nvPr/>
        </p:nvSpPr>
        <p:spPr>
          <a:xfrm>
            <a:off x="10118271" y="473991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F7459369-070C-4A88-A624-55BDF6C314BB}"/>
              </a:ext>
            </a:extLst>
          </p:cNvPr>
          <p:cNvSpPr/>
          <p:nvPr/>
        </p:nvSpPr>
        <p:spPr>
          <a:xfrm>
            <a:off x="7734106" y="473991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C0D48-6E54-4EF6-877B-725E33B8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46846BF8-D700-42C0-9CB6-A44D2F81AA42}"/>
              </a:ext>
            </a:extLst>
          </p:cNvPr>
          <p:cNvSpPr/>
          <p:nvPr/>
        </p:nvSpPr>
        <p:spPr>
          <a:xfrm>
            <a:off x="7182563" y="407875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162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40D18-7134-406B-8C5D-17B86DC1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D9573-90A9-4C1A-85BF-D7850030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42834A-E462-4142-A4BD-521B05B8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DAA023B1-ED84-402A-86F7-59EC9B51A81D}"/>
              </a:ext>
            </a:extLst>
          </p:cNvPr>
          <p:cNvSpPr/>
          <p:nvPr/>
        </p:nvSpPr>
        <p:spPr>
          <a:xfrm>
            <a:off x="8365758" y="133213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AF6EB7BA-D937-41CC-A9CC-117959843BC5}"/>
              </a:ext>
            </a:extLst>
          </p:cNvPr>
          <p:cNvSpPr/>
          <p:nvPr/>
        </p:nvSpPr>
        <p:spPr>
          <a:xfrm>
            <a:off x="6480802" y="1690688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4876252E-6959-45DA-8D28-EDF9B178F073}"/>
              </a:ext>
            </a:extLst>
          </p:cNvPr>
          <p:cNvSpPr/>
          <p:nvPr/>
        </p:nvSpPr>
        <p:spPr>
          <a:xfrm>
            <a:off x="1430386" y="1536883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FE0E78-C637-4F66-A617-0D2266432A5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5D7354F-86F0-4079-A9DC-4F23E6DA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6DD9752-0EBC-4553-B90C-6CE4F2AD9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138" y="1986812"/>
              <a:ext cx="2257425" cy="504825"/>
            </a:xfrm>
            <a:prstGeom prst="rect">
              <a:avLst/>
            </a:prstGeom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5AC71A76-82C2-44EE-8D92-91E1BAC94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37" y="3292588"/>
            <a:ext cx="1148783" cy="1148783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18F5BFA-DEB5-4AE8-BB6F-EACF176AB31A}"/>
              </a:ext>
            </a:extLst>
          </p:cNvPr>
          <p:cNvGrpSpPr/>
          <p:nvPr/>
        </p:nvGrpSpPr>
        <p:grpSpPr>
          <a:xfrm>
            <a:off x="149444" y="1025515"/>
            <a:ext cx="1389978" cy="1238243"/>
            <a:chOff x="-1956035" y="1127586"/>
            <a:chExt cx="1819275" cy="1743075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27E4F611-C41E-4DAE-B9F4-8269ED5B5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956035" y="1127586"/>
              <a:ext cx="1819275" cy="1743075"/>
            </a:xfrm>
            <a:prstGeom prst="rect">
              <a:avLst/>
            </a:prstGeom>
          </p:spPr>
        </p:pic>
        <p:pic>
          <p:nvPicPr>
            <p:cNvPr id="12" name="Imagem 11" descr="Teclado de computador&#10;&#10;Descrição gerada automaticamente">
              <a:extLst>
                <a:ext uri="{FF2B5EF4-FFF2-40B4-BE49-F238E27FC236}">
                  <a16:creationId xmlns:a16="http://schemas.microsoft.com/office/drawing/2014/main" id="{263571EA-FD80-4B12-82AD-CA5D6B194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76026" y="1211405"/>
              <a:ext cx="1659256" cy="16592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04F6187D-24F7-4441-BAD6-855CCC157B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0" t="15678" r="31159" b="16597"/>
          <a:stretch/>
        </p:blipFill>
        <p:spPr>
          <a:xfrm>
            <a:off x="1661686" y="1145855"/>
            <a:ext cx="570837" cy="1057106"/>
          </a:xfrm>
          <a:prstGeom prst="rect">
            <a:avLst/>
          </a:prstGeom>
        </p:spPr>
      </p:pic>
      <p:pic>
        <p:nvPicPr>
          <p:cNvPr id="9220" name="Picture 4" descr="Resultado de imagem para notebook icon png">
            <a:extLst>
              <a:ext uri="{FF2B5EF4-FFF2-40B4-BE49-F238E27FC236}">
                <a16:creationId xmlns:a16="http://schemas.microsoft.com/office/drawing/2014/main" id="{A0CFD67A-C857-40C9-B77E-5E92FB5E4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87" y="1079652"/>
            <a:ext cx="1930900" cy="11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A0310A-3FBB-4745-B021-5AB7336E246F}"/>
              </a:ext>
            </a:extLst>
          </p:cNvPr>
          <p:cNvSpPr txBox="1"/>
          <p:nvPr/>
        </p:nvSpPr>
        <p:spPr>
          <a:xfrm>
            <a:off x="569888" y="4366364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4E718C4-0B3D-4A79-A231-9215A9219945}"/>
              </a:ext>
            </a:extLst>
          </p:cNvPr>
          <p:cNvSpPr txBox="1"/>
          <p:nvPr/>
        </p:nvSpPr>
        <p:spPr>
          <a:xfrm>
            <a:off x="1115786" y="337394"/>
            <a:ext cx="13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Clientes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3000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E63EE-0301-4683-90DA-8197D170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9C115-6DB9-4D9E-91DA-3024F7E0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FF70EA-4488-4A89-AFE8-DB00A02F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D912C6CD-B138-4669-920F-854AFD0F8615}"/>
              </a:ext>
            </a:extLst>
          </p:cNvPr>
          <p:cNvSpPr/>
          <p:nvPr/>
        </p:nvSpPr>
        <p:spPr>
          <a:xfrm>
            <a:off x="2053103" y="1197202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9707C5-9DB8-447A-ADAB-E5C9763A0D1F}"/>
              </a:ext>
            </a:extLst>
          </p:cNvPr>
          <p:cNvSpPr txBox="1"/>
          <p:nvPr/>
        </p:nvSpPr>
        <p:spPr>
          <a:xfrm>
            <a:off x="4417255" y="2950697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Botão direito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425744EE-2A93-4565-BDCE-D7475D6A720A}"/>
              </a:ext>
            </a:extLst>
          </p:cNvPr>
          <p:cNvSpPr/>
          <p:nvPr/>
        </p:nvSpPr>
        <p:spPr>
          <a:xfrm>
            <a:off x="10118271" y="473991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F7459369-070C-4A88-A624-55BDF6C314BB}"/>
              </a:ext>
            </a:extLst>
          </p:cNvPr>
          <p:cNvSpPr/>
          <p:nvPr/>
        </p:nvSpPr>
        <p:spPr>
          <a:xfrm>
            <a:off x="7734106" y="473991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9BBFD2-CC2F-47E1-A0AB-7FD64D33E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AEC50CBC-5A1D-4D4C-8C2C-32A2640077F9}"/>
              </a:ext>
            </a:extLst>
          </p:cNvPr>
          <p:cNvSpPr/>
          <p:nvPr/>
        </p:nvSpPr>
        <p:spPr>
          <a:xfrm>
            <a:off x="8926188" y="4493172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A688859-AFFF-4762-9C0E-F92D144E9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673"/>
            <a:ext cx="12192000" cy="6854653"/>
          </a:xfrm>
          <a:prstGeom prst="rect">
            <a:avLst/>
          </a:prstGeom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04D5F5B4-AFFB-4328-ABD1-9C97F6464962}"/>
              </a:ext>
            </a:extLst>
          </p:cNvPr>
          <p:cNvSpPr/>
          <p:nvPr/>
        </p:nvSpPr>
        <p:spPr>
          <a:xfrm>
            <a:off x="2891303" y="98011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65DF3644-0BFF-407E-9A40-D9E10CFBC2B7}"/>
              </a:ext>
            </a:extLst>
          </p:cNvPr>
          <p:cNvSpPr/>
          <p:nvPr/>
        </p:nvSpPr>
        <p:spPr>
          <a:xfrm>
            <a:off x="1501560" y="128846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E2635018-B2D1-46A9-92F7-32F749FAC72D}"/>
              </a:ext>
            </a:extLst>
          </p:cNvPr>
          <p:cNvSpPr/>
          <p:nvPr/>
        </p:nvSpPr>
        <p:spPr>
          <a:xfrm>
            <a:off x="1424520" y="1661028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Esquerda 16">
            <a:extLst>
              <a:ext uri="{FF2B5EF4-FFF2-40B4-BE49-F238E27FC236}">
                <a16:creationId xmlns:a16="http://schemas.microsoft.com/office/drawing/2014/main" id="{55B1BEA4-AA67-4AD7-B0E0-E3B1C811FA16}"/>
              </a:ext>
            </a:extLst>
          </p:cNvPr>
          <p:cNvSpPr/>
          <p:nvPr/>
        </p:nvSpPr>
        <p:spPr>
          <a:xfrm>
            <a:off x="1976063" y="214031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Esquerda 17">
            <a:extLst>
              <a:ext uri="{FF2B5EF4-FFF2-40B4-BE49-F238E27FC236}">
                <a16:creationId xmlns:a16="http://schemas.microsoft.com/office/drawing/2014/main" id="{C57280BA-07EC-4D67-9908-A811571F3E5A}"/>
              </a:ext>
            </a:extLst>
          </p:cNvPr>
          <p:cNvSpPr/>
          <p:nvPr/>
        </p:nvSpPr>
        <p:spPr>
          <a:xfrm>
            <a:off x="2651593" y="293216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Esquerda 18">
            <a:extLst>
              <a:ext uri="{FF2B5EF4-FFF2-40B4-BE49-F238E27FC236}">
                <a16:creationId xmlns:a16="http://schemas.microsoft.com/office/drawing/2014/main" id="{A2FDDB11-519E-4D4D-B058-B9F466E69A3F}"/>
              </a:ext>
            </a:extLst>
          </p:cNvPr>
          <p:cNvSpPr/>
          <p:nvPr/>
        </p:nvSpPr>
        <p:spPr>
          <a:xfrm>
            <a:off x="1795710" y="376271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336B2A77-F5F0-4EF7-9AFE-2A7D248B9895}"/>
              </a:ext>
            </a:extLst>
          </p:cNvPr>
          <p:cNvSpPr/>
          <p:nvPr/>
        </p:nvSpPr>
        <p:spPr>
          <a:xfrm>
            <a:off x="1747088" y="535424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080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8A35C-B12D-4283-99CE-3C65E59E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FB250-2CCA-434F-86AA-679C9B71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20588C-630C-4604-A26D-32C60783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C1E390D4-71DB-41D1-A298-D8B7E641E76E}"/>
              </a:ext>
            </a:extLst>
          </p:cNvPr>
          <p:cNvSpPr/>
          <p:nvPr/>
        </p:nvSpPr>
        <p:spPr>
          <a:xfrm>
            <a:off x="6955963" y="2054140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120D9DAD-3EB5-4789-8606-6459207ED0A4}"/>
              </a:ext>
            </a:extLst>
          </p:cNvPr>
          <p:cNvSpPr/>
          <p:nvPr/>
        </p:nvSpPr>
        <p:spPr>
          <a:xfrm>
            <a:off x="4591905" y="342899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65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28E4C-653F-4811-A33E-9AD63BC0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79A70-E248-468F-B28E-B2163590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A imagem pode conter: uma ou mais pessoas e atividades ao ar livre">
            <a:extLst>
              <a:ext uri="{FF2B5EF4-FFF2-40B4-BE49-F238E27FC236}">
                <a16:creationId xmlns:a16="http://schemas.microsoft.com/office/drawing/2014/main" id="{504CE98A-66E7-4C34-940D-61F2BB63B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2" y="365125"/>
            <a:ext cx="10642147" cy="599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508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B5B7C-2C5E-40D0-9FD7-4809D18B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93" y="279373"/>
            <a:ext cx="10515600" cy="1325563"/>
          </a:xfrm>
        </p:spPr>
        <p:txBody>
          <a:bodyPr/>
          <a:lstStyle/>
          <a:p>
            <a:r>
              <a:rPr lang="pt-BR" sz="6600" dirty="0">
                <a:solidFill>
                  <a:schemeClr val="accent1"/>
                </a:solidFill>
              </a:rPr>
              <a:t>Tecnologias</a:t>
            </a: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Resultado de imagem para Java">
            <a:extLst>
              <a:ext uri="{FF2B5EF4-FFF2-40B4-BE49-F238E27FC236}">
                <a16:creationId xmlns:a16="http://schemas.microsoft.com/office/drawing/2014/main" id="{81902789-E73F-4D24-9393-27133990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2" y="1376734"/>
            <a:ext cx="15811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>
            <a:extLst>
              <a:ext uri="{FF2B5EF4-FFF2-40B4-BE49-F238E27FC236}">
                <a16:creationId xmlns:a16="http://schemas.microsoft.com/office/drawing/2014/main" id="{F537877C-A1A5-4DBD-B4A3-B0A88EB2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65" y="4230798"/>
            <a:ext cx="4544185" cy="23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Postman">
            <a:extLst>
              <a:ext uri="{FF2B5EF4-FFF2-40B4-BE49-F238E27FC236}">
                <a16:creationId xmlns:a16="http://schemas.microsoft.com/office/drawing/2014/main" id="{88C3FDD5-6E74-42FD-B039-33548321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4272334"/>
            <a:ext cx="4789606" cy="251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m para Maven">
            <a:extLst>
              <a:ext uri="{FF2B5EF4-FFF2-40B4-BE49-F238E27FC236}">
                <a16:creationId xmlns:a16="http://schemas.microsoft.com/office/drawing/2014/main" id="{D2D29C8A-0AE8-4B59-AD65-705AF20F0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99" y="1858474"/>
            <a:ext cx="3561202" cy="20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Spring boot">
            <a:extLst>
              <a:ext uri="{FF2B5EF4-FFF2-40B4-BE49-F238E27FC236}">
                <a16:creationId xmlns:a16="http://schemas.microsoft.com/office/drawing/2014/main" id="{E0DF0C5F-82BE-443E-AF7E-38CC324C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7429601" y="2028020"/>
            <a:ext cx="3389892" cy="177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m relacionada">
            <a:extLst>
              <a:ext uri="{FF2B5EF4-FFF2-40B4-BE49-F238E27FC236}">
                <a16:creationId xmlns:a16="http://schemas.microsoft.com/office/drawing/2014/main" id="{66829927-4863-4CDF-AF41-D2903E518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1177"/>
            <a:ext cx="3389891" cy="24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240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2" descr="Resultado de imagem para Spring boot">
            <a:extLst>
              <a:ext uri="{FF2B5EF4-FFF2-40B4-BE49-F238E27FC236}">
                <a16:creationId xmlns:a16="http://schemas.microsoft.com/office/drawing/2014/main" id="{F9DA5B95-7BDB-45FF-8F7E-C9DFBB5CE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" r="1" b="6778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487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447FF27-CEB2-4E3B-9391-4C802DEC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D12A641-5491-4479-8F71-100FD75C9E81}"/>
              </a:ext>
            </a:extLst>
          </p:cNvPr>
          <p:cNvSpPr/>
          <p:nvPr/>
        </p:nvSpPr>
        <p:spPr>
          <a:xfrm>
            <a:off x="986971" y="148045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06D42A-B1DC-497F-A90A-68494123A807}"/>
              </a:ext>
            </a:extLst>
          </p:cNvPr>
          <p:cNvSpPr/>
          <p:nvPr/>
        </p:nvSpPr>
        <p:spPr>
          <a:xfrm>
            <a:off x="2869886" y="306243"/>
            <a:ext cx="4385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hlinkClick r:id="rId3"/>
              </a:rPr>
              <a:t>https://start.spring.io/</a:t>
            </a:r>
            <a:endParaRPr lang="pt-BR" sz="3600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801EFEC-D748-4F93-8D8B-5459A3447521}"/>
              </a:ext>
            </a:extLst>
          </p:cNvPr>
          <p:cNvSpPr/>
          <p:nvPr/>
        </p:nvSpPr>
        <p:spPr>
          <a:xfrm>
            <a:off x="986970" y="202675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E5B3C83-2D9E-4F03-96DA-B14954218DD1}"/>
              </a:ext>
            </a:extLst>
          </p:cNvPr>
          <p:cNvSpPr/>
          <p:nvPr/>
        </p:nvSpPr>
        <p:spPr>
          <a:xfrm>
            <a:off x="731408" y="267386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33E3BEF-3142-46E9-A0F5-FBD30CCA2D73}"/>
              </a:ext>
            </a:extLst>
          </p:cNvPr>
          <p:cNvSpPr/>
          <p:nvPr/>
        </p:nvSpPr>
        <p:spPr>
          <a:xfrm>
            <a:off x="400369" y="322651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7214421C-626B-42F0-B71F-D54F3B4A3514}"/>
              </a:ext>
            </a:extLst>
          </p:cNvPr>
          <p:cNvSpPr/>
          <p:nvPr/>
        </p:nvSpPr>
        <p:spPr>
          <a:xfrm rot="10800000">
            <a:off x="3995113" y="513571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03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2C5E5-A7B5-4D76-9F63-5C9F82A3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C4505-95C3-4D50-9964-B836B506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A01628-EDC6-456B-B6E5-3CEA0A1B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E89954E7-487F-45C5-B4DE-F8A2CC53EABD}"/>
              </a:ext>
            </a:extLst>
          </p:cNvPr>
          <p:cNvSpPr/>
          <p:nvPr/>
        </p:nvSpPr>
        <p:spPr>
          <a:xfrm>
            <a:off x="2112386" y="85532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3FAFA0D-9454-4707-952F-2E1372933ED6}"/>
              </a:ext>
            </a:extLst>
          </p:cNvPr>
          <p:cNvSpPr/>
          <p:nvPr/>
        </p:nvSpPr>
        <p:spPr>
          <a:xfrm>
            <a:off x="2112386" y="205887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BFA1DFF-5362-4F29-832A-A9A60ABD42B8}"/>
              </a:ext>
            </a:extLst>
          </p:cNvPr>
          <p:cNvSpPr/>
          <p:nvPr/>
        </p:nvSpPr>
        <p:spPr>
          <a:xfrm>
            <a:off x="2112386" y="263729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780D4B3-F93E-4A3C-A840-9E6DC34913DB}"/>
              </a:ext>
            </a:extLst>
          </p:cNvPr>
          <p:cNvSpPr/>
          <p:nvPr/>
        </p:nvSpPr>
        <p:spPr>
          <a:xfrm>
            <a:off x="1941229" y="325641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DFF9E8F-E027-42B5-B6E6-01324DEAFFDB}"/>
              </a:ext>
            </a:extLst>
          </p:cNvPr>
          <p:cNvSpPr/>
          <p:nvPr/>
        </p:nvSpPr>
        <p:spPr>
          <a:xfrm>
            <a:off x="1941228" y="392498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471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E7654-A0D2-4C9A-8968-6366DF9D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55DF-A38D-4AB1-8C53-8BCE8C62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EB7796-5F29-41E2-83B4-AB35265D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C042096-AEE2-47D3-B201-1374AF31670E}"/>
              </a:ext>
            </a:extLst>
          </p:cNvPr>
          <p:cNvSpPr/>
          <p:nvPr/>
        </p:nvSpPr>
        <p:spPr>
          <a:xfrm>
            <a:off x="719684" y="68273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3C4F980-37C1-4D79-9657-8506A03BD76D}"/>
              </a:ext>
            </a:extLst>
          </p:cNvPr>
          <p:cNvSpPr/>
          <p:nvPr/>
        </p:nvSpPr>
        <p:spPr>
          <a:xfrm rot="5400000">
            <a:off x="2905398" y="20964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3539853-6AFD-49F7-BEEF-439C78AC7769}"/>
              </a:ext>
            </a:extLst>
          </p:cNvPr>
          <p:cNvSpPr/>
          <p:nvPr/>
        </p:nvSpPr>
        <p:spPr>
          <a:xfrm rot="5400000">
            <a:off x="3309825" y="197531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2ACF507-68A0-49BB-9603-64D2BCF724E7}"/>
              </a:ext>
            </a:extLst>
          </p:cNvPr>
          <p:cNvSpPr/>
          <p:nvPr/>
        </p:nvSpPr>
        <p:spPr>
          <a:xfrm>
            <a:off x="2208514" y="158653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F57CEAF-ED69-45FE-A027-95EA14DAE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986" y="2066642"/>
            <a:ext cx="9577814" cy="22804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FB6B7C-33C4-481F-BC99-EFC6BA55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985" y="2012593"/>
            <a:ext cx="9577813" cy="23344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13C6A12-50EE-472A-AB33-B8CCF8728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11" y="2006932"/>
            <a:ext cx="9506287" cy="233448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D0B3F77-3A1C-4C4C-BD5E-CF955EBD1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09" y="2001271"/>
            <a:ext cx="9506287" cy="22804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6FDC9BD-B7FF-4620-A833-7DDF69C5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7504" y="1961641"/>
            <a:ext cx="9506287" cy="23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CDDF5-0898-4273-A962-71AA6A4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A707B-690D-4E3F-80C5-3D9BCBC9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140896-9F06-4B22-B017-8854F6ED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40F46920-2F41-40E0-AC45-9F200F259D66}"/>
              </a:ext>
            </a:extLst>
          </p:cNvPr>
          <p:cNvSpPr/>
          <p:nvPr/>
        </p:nvSpPr>
        <p:spPr>
          <a:xfrm rot="5400000">
            <a:off x="3520840" y="486800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31C231F-7A1B-4772-B0B9-EFDE9443210B}"/>
              </a:ext>
            </a:extLst>
          </p:cNvPr>
          <p:cNvSpPr/>
          <p:nvPr/>
        </p:nvSpPr>
        <p:spPr>
          <a:xfrm rot="5400000">
            <a:off x="468085" y="543071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34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408</Words>
  <Application>Microsoft Office PowerPoint</Application>
  <PresentationFormat>Widescreen</PresentationFormat>
  <Paragraphs>48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Impact</vt:lpstr>
      <vt:lpstr>Tema do Office</vt:lpstr>
      <vt:lpstr>Programação WEB </vt:lpstr>
      <vt:lpstr>Apresentação do PowerPoint</vt:lpstr>
      <vt:lpstr>Apresentação do PowerPoint</vt:lpstr>
      <vt:lpstr>Tecnologias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primeiro backend agente nunca esquece...</vt:lpstr>
      <vt:lpstr>Uma aplicação Spring MVC deve  seguir as seguintes camadas:</vt:lpstr>
      <vt:lpstr>Camada de model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Backend</dc:title>
  <dc:creator>rafael duarte</dc:creator>
  <cp:lastModifiedBy>rafael duarte</cp:lastModifiedBy>
  <cp:revision>23</cp:revision>
  <dcterms:created xsi:type="dcterms:W3CDTF">2019-12-27T15:34:01Z</dcterms:created>
  <dcterms:modified xsi:type="dcterms:W3CDTF">2020-01-09T02:33:24Z</dcterms:modified>
</cp:coreProperties>
</file>