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4" r:id="rId3"/>
    <p:sldId id="295" r:id="rId4"/>
    <p:sldId id="286" r:id="rId5"/>
    <p:sldId id="274" r:id="rId6"/>
    <p:sldId id="275" r:id="rId7"/>
    <p:sldId id="278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2B96B-2F3B-4835-B048-A99C115C6642}" v="17" dt="2019-12-19T01:53:0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84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7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59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93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2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2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6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420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71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EFC03A7-E79E-49F7-9979-6589F9D767B2}" type="datetimeFigureOut">
              <a:rPr lang="pt-BR" smtClean="0"/>
              <a:t>08/01/2020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F5E8E26-7301-48A9-AA05-EE6C91A9B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DE4C-F9C7-41FE-8670-7B8793F6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844" y="2783282"/>
            <a:ext cx="9277815" cy="20310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2"/>
                </a:solidFill>
              </a:rPr>
              <a:t>Programação WEB</a:t>
            </a:r>
            <a:br>
              <a:rPr lang="pt-BR" dirty="0">
                <a:solidFill>
                  <a:schemeClr val="tx2"/>
                </a:solidFill>
              </a:rPr>
            </a:b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9AEC8-8D90-4141-B856-581B5340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Por: Rafael Duarte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0F460FD-7263-4B8B-A81E-F7F086B027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44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63EE-0301-4683-90DA-8197D170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9C115-6DB9-4D9E-91DA-3024F7E0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FF70EA-4488-4A89-AFE8-DB00A02F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912C6CD-B138-4669-920F-854AFD0F8615}"/>
              </a:ext>
            </a:extLst>
          </p:cNvPr>
          <p:cNvSpPr/>
          <p:nvPr/>
        </p:nvSpPr>
        <p:spPr>
          <a:xfrm>
            <a:off x="2053103" y="119720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9707C5-9DB8-447A-ADAB-E5C9763A0D1F}"/>
              </a:ext>
            </a:extLst>
          </p:cNvPr>
          <p:cNvSpPr txBox="1"/>
          <p:nvPr/>
        </p:nvSpPr>
        <p:spPr>
          <a:xfrm>
            <a:off x="4417255" y="2950697"/>
            <a:ext cx="235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Botão direito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25744EE-2A93-4565-BDCE-D7475D6A720A}"/>
              </a:ext>
            </a:extLst>
          </p:cNvPr>
          <p:cNvSpPr/>
          <p:nvPr/>
        </p:nvSpPr>
        <p:spPr>
          <a:xfrm>
            <a:off x="10118271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F7459369-070C-4A88-A624-55BDF6C314BB}"/>
              </a:ext>
            </a:extLst>
          </p:cNvPr>
          <p:cNvSpPr/>
          <p:nvPr/>
        </p:nvSpPr>
        <p:spPr>
          <a:xfrm>
            <a:off x="7734106" y="4739915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9BBFD2-CC2F-47E1-A0AB-7FD64D33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AEC50CBC-5A1D-4D4C-8C2C-32A2640077F9}"/>
              </a:ext>
            </a:extLst>
          </p:cNvPr>
          <p:cNvSpPr/>
          <p:nvPr/>
        </p:nvSpPr>
        <p:spPr>
          <a:xfrm>
            <a:off x="8926188" y="4493172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A688859-AFFF-4762-9C0E-F92D144E9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673"/>
            <a:ext cx="12192000" cy="6854653"/>
          </a:xfrm>
          <a:prstGeom prst="rect">
            <a:avLst/>
          </a:prstGeom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04D5F5B4-AFFB-4328-ABD1-9C97F6464962}"/>
              </a:ext>
            </a:extLst>
          </p:cNvPr>
          <p:cNvSpPr/>
          <p:nvPr/>
        </p:nvSpPr>
        <p:spPr>
          <a:xfrm>
            <a:off x="2891303" y="98011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65DF3644-0BFF-407E-9A40-D9E10CFBC2B7}"/>
              </a:ext>
            </a:extLst>
          </p:cNvPr>
          <p:cNvSpPr/>
          <p:nvPr/>
        </p:nvSpPr>
        <p:spPr>
          <a:xfrm>
            <a:off x="1501560" y="128846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E2635018-B2D1-46A9-92F7-32F749FAC72D}"/>
              </a:ext>
            </a:extLst>
          </p:cNvPr>
          <p:cNvSpPr/>
          <p:nvPr/>
        </p:nvSpPr>
        <p:spPr>
          <a:xfrm>
            <a:off x="1424520" y="1661028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55B1BEA4-AA67-4AD7-B0E0-E3B1C811FA16}"/>
              </a:ext>
            </a:extLst>
          </p:cNvPr>
          <p:cNvSpPr/>
          <p:nvPr/>
        </p:nvSpPr>
        <p:spPr>
          <a:xfrm>
            <a:off x="1976063" y="214031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Esquerda 17">
            <a:extLst>
              <a:ext uri="{FF2B5EF4-FFF2-40B4-BE49-F238E27FC236}">
                <a16:creationId xmlns:a16="http://schemas.microsoft.com/office/drawing/2014/main" id="{C57280BA-07EC-4D67-9908-A811571F3E5A}"/>
              </a:ext>
            </a:extLst>
          </p:cNvPr>
          <p:cNvSpPr/>
          <p:nvPr/>
        </p:nvSpPr>
        <p:spPr>
          <a:xfrm>
            <a:off x="2651593" y="293216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A2FDDB11-519E-4D4D-B058-B9F466E69A3F}"/>
              </a:ext>
            </a:extLst>
          </p:cNvPr>
          <p:cNvSpPr/>
          <p:nvPr/>
        </p:nvSpPr>
        <p:spPr>
          <a:xfrm>
            <a:off x="1795710" y="3762717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336B2A77-F5F0-4EF7-9AFE-2A7D248B9895}"/>
              </a:ext>
            </a:extLst>
          </p:cNvPr>
          <p:cNvSpPr/>
          <p:nvPr/>
        </p:nvSpPr>
        <p:spPr>
          <a:xfrm>
            <a:off x="1747088" y="535424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80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8A35C-B12D-4283-99CE-3C65E59E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FB250-2CCA-434F-86AA-679C9B71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20588C-630C-4604-A26D-32C60783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C1E390D4-71DB-41D1-A298-D8B7E641E76E}"/>
              </a:ext>
            </a:extLst>
          </p:cNvPr>
          <p:cNvSpPr/>
          <p:nvPr/>
        </p:nvSpPr>
        <p:spPr>
          <a:xfrm>
            <a:off x="6955963" y="2054140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120D9DAD-3EB5-4789-8606-6459207ED0A4}"/>
              </a:ext>
            </a:extLst>
          </p:cNvPr>
          <p:cNvSpPr/>
          <p:nvPr/>
        </p:nvSpPr>
        <p:spPr>
          <a:xfrm>
            <a:off x="4591905" y="3428999"/>
            <a:ext cx="1103086" cy="493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5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0354A-B223-4096-903E-3759EF86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023" y="578488"/>
            <a:ext cx="5500990" cy="816904"/>
          </a:xfrm>
        </p:spPr>
        <p:txBody>
          <a:bodyPr>
            <a:noAutofit/>
          </a:bodyPr>
          <a:lstStyle/>
          <a:p>
            <a:pPr algn="ctr"/>
            <a:r>
              <a:rPr lang="pt-BR" sz="3200" dirty="0"/>
              <a:t>Uma aplicação Spring MVC deve </a:t>
            </a:r>
            <a:br>
              <a:rPr lang="pt-BR" sz="3200" dirty="0"/>
            </a:br>
            <a:r>
              <a:rPr lang="pt-BR" sz="3200" dirty="0"/>
              <a:t>seguir as seguintes camadas: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4A1622A-CC96-4F15-89DB-6EED4270ECB0}"/>
              </a:ext>
            </a:extLst>
          </p:cNvPr>
          <p:cNvSpPr/>
          <p:nvPr/>
        </p:nvSpPr>
        <p:spPr>
          <a:xfrm>
            <a:off x="763425" y="1031376"/>
            <a:ext cx="5092390" cy="11931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CONTROLLER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83DDEC-EC37-4A6E-9BFA-520B038AE650}"/>
              </a:ext>
            </a:extLst>
          </p:cNvPr>
          <p:cNvSpPr/>
          <p:nvPr/>
        </p:nvSpPr>
        <p:spPr>
          <a:xfrm>
            <a:off x="763425" y="2224557"/>
            <a:ext cx="5092390" cy="1193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SERVICE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00C0023-42BD-434E-AA67-D21FE6B19897}"/>
              </a:ext>
            </a:extLst>
          </p:cNvPr>
          <p:cNvSpPr/>
          <p:nvPr/>
        </p:nvSpPr>
        <p:spPr>
          <a:xfrm>
            <a:off x="763425" y="3417738"/>
            <a:ext cx="5092390" cy="1193181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REPOSITORY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E16D59-3278-40B5-8085-F18F47E02FB2}"/>
              </a:ext>
            </a:extLst>
          </p:cNvPr>
          <p:cNvSpPr/>
          <p:nvPr/>
        </p:nvSpPr>
        <p:spPr>
          <a:xfrm>
            <a:off x="763425" y="4610918"/>
            <a:ext cx="5092390" cy="119318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/>
              <a:t>MODEL</a:t>
            </a:r>
            <a:endParaRPr lang="pt-BR" dirty="0"/>
          </a:p>
        </p:txBody>
      </p:sp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id="{16818330-B717-44CB-A746-EA6DFE174E38}"/>
              </a:ext>
            </a:extLst>
          </p:cNvPr>
          <p:cNvSpPr/>
          <p:nvPr/>
        </p:nvSpPr>
        <p:spPr>
          <a:xfrm>
            <a:off x="1845093" y="6250259"/>
            <a:ext cx="2408663" cy="6579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8774FB8A-E310-4E07-A312-C7C426CA5AC9}"/>
              </a:ext>
            </a:extLst>
          </p:cNvPr>
          <p:cNvSpPr/>
          <p:nvPr/>
        </p:nvSpPr>
        <p:spPr>
          <a:xfrm>
            <a:off x="763425" y="17672"/>
            <a:ext cx="5207620" cy="39029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FRONT END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2AABDF1-5E4E-4C4B-A449-7E388047D432}"/>
              </a:ext>
            </a:extLst>
          </p:cNvPr>
          <p:cNvSpPr/>
          <p:nvPr/>
        </p:nvSpPr>
        <p:spPr>
          <a:xfrm>
            <a:off x="640762" y="947854"/>
            <a:ext cx="5330283" cy="499574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06A76B-F925-4320-BD35-82FA75996687}"/>
              </a:ext>
            </a:extLst>
          </p:cNvPr>
          <p:cNvSpPr txBox="1"/>
          <p:nvPr/>
        </p:nvSpPr>
        <p:spPr>
          <a:xfrm>
            <a:off x="23471" y="1401801"/>
            <a:ext cx="50206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</a:rPr>
              <a:t>B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A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C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K </a:t>
            </a:r>
          </a:p>
          <a:p>
            <a:endParaRPr lang="pt-BR" sz="3200" b="1" dirty="0">
              <a:solidFill>
                <a:schemeClr val="tx2"/>
              </a:solidFill>
            </a:endParaRPr>
          </a:p>
          <a:p>
            <a:r>
              <a:rPr lang="pt-BR" sz="3200" b="1" dirty="0">
                <a:solidFill>
                  <a:schemeClr val="tx2"/>
                </a:solidFill>
              </a:rPr>
              <a:t>E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N</a:t>
            </a:r>
          </a:p>
          <a:p>
            <a:r>
              <a:rPr lang="pt-BR" sz="3200" b="1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8DBB5A8B-BDB4-4909-90C2-2ECD6E823540}"/>
              </a:ext>
            </a:extLst>
          </p:cNvPr>
          <p:cNvSpPr/>
          <p:nvPr/>
        </p:nvSpPr>
        <p:spPr>
          <a:xfrm>
            <a:off x="2388755" y="391655"/>
            <a:ext cx="379142" cy="6459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E2CCC72-9E08-443A-B3BD-AF4A6C6F3D42}"/>
              </a:ext>
            </a:extLst>
          </p:cNvPr>
          <p:cNvSpPr/>
          <p:nvPr/>
        </p:nvSpPr>
        <p:spPr>
          <a:xfrm rot="10800000">
            <a:off x="3756009" y="343679"/>
            <a:ext cx="379142" cy="64593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1260F8CC-8369-4965-BCE9-31BC03F525F8}"/>
              </a:ext>
            </a:extLst>
          </p:cNvPr>
          <p:cNvSpPr/>
          <p:nvPr/>
        </p:nvSpPr>
        <p:spPr>
          <a:xfrm>
            <a:off x="2246538" y="5775323"/>
            <a:ext cx="379142" cy="64593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8DEEDB25-CDF7-44A4-98D2-7C88B4D4B279}"/>
              </a:ext>
            </a:extLst>
          </p:cNvPr>
          <p:cNvSpPr/>
          <p:nvPr/>
        </p:nvSpPr>
        <p:spPr>
          <a:xfrm rot="10800000">
            <a:off x="3480607" y="5775323"/>
            <a:ext cx="379142" cy="64593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id="{9880AD30-FB96-431B-B207-D51E29C55882}"/>
              </a:ext>
            </a:extLst>
          </p:cNvPr>
          <p:cNvSpPr/>
          <p:nvPr/>
        </p:nvSpPr>
        <p:spPr>
          <a:xfrm>
            <a:off x="7016179" y="1892104"/>
            <a:ext cx="4979963" cy="3756074"/>
          </a:xfrm>
          <a:prstGeom prst="wedgeRectCallout">
            <a:avLst>
              <a:gd name="adj1" fmla="val -73658"/>
              <a:gd name="adj2" fmla="val -58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</a:t>
            </a:r>
            <a:r>
              <a:rPr lang="pt-BR" sz="2800" dirty="0" err="1"/>
              <a:t>contole</a:t>
            </a:r>
            <a:r>
              <a:rPr lang="pt-BR" sz="2800" dirty="0"/>
              <a:t> (</a:t>
            </a:r>
            <a:r>
              <a:rPr lang="pt-BR" sz="2800" i="1" dirty="0" err="1"/>
              <a:t>Controller</a:t>
            </a:r>
            <a:r>
              <a:rPr lang="pt-BR" sz="2800" dirty="0"/>
              <a:t>) é  responsável por expor cada URL que estará disponível na API. É por meio do controle que o front </a:t>
            </a:r>
            <a:r>
              <a:rPr lang="pt-BR" sz="2800" dirty="0" err="1"/>
              <a:t>end</a:t>
            </a:r>
            <a:r>
              <a:rPr lang="pt-BR" sz="2800" dirty="0"/>
              <a:t> se comunica com o </a:t>
            </a:r>
            <a:r>
              <a:rPr lang="pt-BR" sz="2800" dirty="0" err="1"/>
              <a:t>back</a:t>
            </a:r>
            <a:r>
              <a:rPr lang="pt-BR" sz="2800" dirty="0"/>
              <a:t> end.</a:t>
            </a:r>
          </a:p>
        </p:txBody>
      </p:sp>
      <p:sp>
        <p:nvSpPr>
          <p:cNvPr id="22" name="Balão de Fala: Retângulo 21">
            <a:extLst>
              <a:ext uri="{FF2B5EF4-FFF2-40B4-BE49-F238E27FC236}">
                <a16:creationId xmlns:a16="http://schemas.microsoft.com/office/drawing/2014/main" id="{E25769C4-4FAF-47E8-96BB-4D92FBDAD118}"/>
              </a:ext>
            </a:extLst>
          </p:cNvPr>
          <p:cNvSpPr/>
          <p:nvPr/>
        </p:nvSpPr>
        <p:spPr>
          <a:xfrm>
            <a:off x="7016179" y="1892104"/>
            <a:ext cx="4979963" cy="3756074"/>
          </a:xfrm>
          <a:prstGeom prst="wedgeRectCallout">
            <a:avLst>
              <a:gd name="adj1" fmla="val -73093"/>
              <a:gd name="adj2" fmla="val -20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serviço (</a:t>
            </a:r>
            <a:r>
              <a:rPr lang="pt-BR" sz="2800" i="1" dirty="0"/>
              <a:t>Service</a:t>
            </a:r>
            <a:r>
              <a:rPr lang="pt-BR" sz="2800" dirty="0"/>
              <a:t>) contém toda a lógica de negócio do projeto para deixar o código da classe </a:t>
            </a:r>
            <a:r>
              <a:rPr lang="pt-BR" sz="2800" dirty="0" err="1"/>
              <a:t>controller</a:t>
            </a:r>
            <a:r>
              <a:rPr lang="pt-BR" sz="2800" dirty="0"/>
              <a:t> enxuto e mais limpo. Essa cama interage com a camada de repositório.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AEEDD1-6C45-43DC-892B-B709DBCE69F9}"/>
              </a:ext>
            </a:extLst>
          </p:cNvPr>
          <p:cNvSpPr txBox="1"/>
          <p:nvPr/>
        </p:nvSpPr>
        <p:spPr>
          <a:xfrm>
            <a:off x="261884" y="355943"/>
            <a:ext cx="2153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Requests</a:t>
            </a:r>
            <a:endParaRPr lang="pt-BR" sz="32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07C553-65F5-4864-8ABE-1E3C7DD07F61}"/>
              </a:ext>
            </a:extLst>
          </p:cNvPr>
          <p:cNvSpPr txBox="1"/>
          <p:nvPr/>
        </p:nvSpPr>
        <p:spPr>
          <a:xfrm>
            <a:off x="4040257" y="355942"/>
            <a:ext cx="1937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Responses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1ED1C41-C92F-4F20-AE04-EADCCB3D29D9}"/>
              </a:ext>
            </a:extLst>
          </p:cNvPr>
          <p:cNvSpPr txBox="1"/>
          <p:nvPr/>
        </p:nvSpPr>
        <p:spPr>
          <a:xfrm>
            <a:off x="1484541" y="580590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SQL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0C553E3-9F16-4351-9007-7F55C9D63AA9}"/>
              </a:ext>
            </a:extLst>
          </p:cNvPr>
          <p:cNvSpPr txBox="1"/>
          <p:nvPr/>
        </p:nvSpPr>
        <p:spPr>
          <a:xfrm>
            <a:off x="3955579" y="5787675"/>
            <a:ext cx="1698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Registros</a:t>
            </a:r>
          </a:p>
        </p:txBody>
      </p:sp>
      <p:sp>
        <p:nvSpPr>
          <p:cNvPr id="27" name="Balão de Fala: Retângulo 26">
            <a:extLst>
              <a:ext uri="{FF2B5EF4-FFF2-40B4-BE49-F238E27FC236}">
                <a16:creationId xmlns:a16="http://schemas.microsoft.com/office/drawing/2014/main" id="{3C94D76D-FC8E-4D1E-A20E-36BD44F507BE}"/>
              </a:ext>
            </a:extLst>
          </p:cNvPr>
          <p:cNvSpPr/>
          <p:nvPr/>
        </p:nvSpPr>
        <p:spPr>
          <a:xfrm>
            <a:off x="7016178" y="1892104"/>
            <a:ext cx="4979963" cy="3756074"/>
          </a:xfrm>
          <a:prstGeom prst="wedgeRectCallout">
            <a:avLst>
              <a:gd name="adj1" fmla="val -72471"/>
              <a:gd name="adj2" fmla="val -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repositório (</a:t>
            </a:r>
            <a:r>
              <a:rPr lang="pt-BR" sz="2800" i="1" dirty="0" err="1"/>
              <a:t>Repository</a:t>
            </a:r>
            <a:r>
              <a:rPr lang="pt-BR" sz="2800" dirty="0"/>
              <a:t>) é responsável por realizar operação no banco de dados por meio da camada de modelo. Geralmente fornecendo os método para operações de CRUD.</a:t>
            </a:r>
          </a:p>
        </p:txBody>
      </p:sp>
      <p:sp>
        <p:nvSpPr>
          <p:cNvPr id="28" name="Balão de Fala: Retângulo 27">
            <a:extLst>
              <a:ext uri="{FF2B5EF4-FFF2-40B4-BE49-F238E27FC236}">
                <a16:creationId xmlns:a16="http://schemas.microsoft.com/office/drawing/2014/main" id="{639D1315-598B-4BA3-B011-45A64FB88A08}"/>
              </a:ext>
            </a:extLst>
          </p:cNvPr>
          <p:cNvSpPr/>
          <p:nvPr/>
        </p:nvSpPr>
        <p:spPr>
          <a:xfrm>
            <a:off x="7016177" y="1892104"/>
            <a:ext cx="4979963" cy="3756074"/>
          </a:xfrm>
          <a:prstGeom prst="wedgeRectCallout">
            <a:avLst>
              <a:gd name="adj1" fmla="val -73883"/>
              <a:gd name="adj2" fmla="val 39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 camada de modelo (</a:t>
            </a:r>
            <a:r>
              <a:rPr lang="pt-BR" sz="2800" i="1" dirty="0" err="1"/>
              <a:t>model</a:t>
            </a:r>
            <a:r>
              <a:rPr lang="pt-BR" sz="2800" dirty="0"/>
              <a:t>) é </a:t>
            </a:r>
          </a:p>
          <a:p>
            <a:pPr algn="ctr"/>
            <a:r>
              <a:rPr lang="pt-BR" sz="2800" dirty="0"/>
              <a:t>responsável mapeamento objeto relacional (ORM), em outras palavras um modelo é uma representação de uma tabela em formato de objeto.</a:t>
            </a:r>
          </a:p>
        </p:txBody>
      </p:sp>
    </p:spTree>
    <p:extLst>
      <p:ext uri="{BB962C8B-B14F-4D97-AF65-F5344CB8AC3E}">
        <p14:creationId xmlns:p14="http://schemas.microsoft.com/office/powerpoint/2010/main" val="255307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/>
      <p:bldP spid="24" grpId="0"/>
      <p:bldP spid="25" grpId="0"/>
      <p:bldP spid="26" grpId="0"/>
      <p:bldP spid="27" grpId="0" animBg="1"/>
      <p:bldP spid="27" grpId="1" animBg="1"/>
      <p:bldP spid="28" grpId="0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DFA7A-67D6-4C35-AB55-915C74C4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HTTP = </a:t>
            </a:r>
            <a:r>
              <a:rPr lang="pt-BR" i="1" dirty="0"/>
              <a:t>Hypertext </a:t>
            </a:r>
            <a:r>
              <a:rPr lang="pt-BR" i="1" dirty="0" err="1"/>
              <a:t>Transfer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FD3A1-A9BB-4A25-AE9C-D5D4025D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de comunicação que faz a internet funcionar.</a:t>
            </a:r>
          </a:p>
          <a:p>
            <a:r>
              <a:rPr lang="pt-BR" dirty="0"/>
              <a:t>É por meio desse protocolo que ocorre as transferência de dados entre clientes e servidores</a:t>
            </a:r>
          </a:p>
          <a:p>
            <a:r>
              <a:rPr lang="pt-BR" dirty="0"/>
              <a:t>É implementado sobre o TCP/IP:</a:t>
            </a:r>
          </a:p>
          <a:p>
            <a:pPr lvl="1"/>
            <a:r>
              <a:rPr lang="pt-BR" dirty="0"/>
              <a:t>TCP (</a:t>
            </a:r>
            <a:r>
              <a:rPr lang="pt-BR" i="1" dirty="0" err="1"/>
              <a:t>Transmission</a:t>
            </a:r>
            <a:r>
              <a:rPr lang="pt-BR" i="1" dirty="0"/>
              <a:t> </a:t>
            </a:r>
            <a:r>
              <a:rPr lang="pt-BR" i="1" dirty="0" err="1"/>
              <a:t>Control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dirty="0"/>
              <a:t>): Quem garante a integra dos pacotes.</a:t>
            </a:r>
          </a:p>
          <a:p>
            <a:pPr lvl="1"/>
            <a:r>
              <a:rPr lang="pt-BR" dirty="0"/>
              <a:t>IP (</a:t>
            </a:r>
            <a:r>
              <a:rPr lang="pt-BR" i="1" dirty="0"/>
              <a:t>Internet </a:t>
            </a:r>
            <a:r>
              <a:rPr lang="pt-BR" i="1" dirty="0" err="1"/>
              <a:t>Protocol</a:t>
            </a:r>
            <a:r>
              <a:rPr lang="pt-BR" dirty="0"/>
              <a:t>): Responsável pelo roteamento dos pacotes.</a:t>
            </a:r>
          </a:p>
          <a:p>
            <a:r>
              <a:rPr lang="pt-BR" dirty="0"/>
              <a:t>Protocolo “sem estado” (</a:t>
            </a:r>
            <a:r>
              <a:rPr lang="pt-BR" dirty="0" err="1"/>
              <a:t>stateless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Cada transação é tratada isoladamente.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66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2C28-A6D9-4073-91A6-AD2F6224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básica de uma transação HTTP</a:t>
            </a:r>
          </a:p>
        </p:txBody>
      </p:sp>
      <p:pic>
        <p:nvPicPr>
          <p:cNvPr id="1026" name="Picture 2" descr="Resultado de imagem para notebook icon png&quot;">
            <a:extLst>
              <a:ext uri="{FF2B5EF4-FFF2-40B4-BE49-F238E27FC236}">
                <a16:creationId xmlns:a16="http://schemas.microsoft.com/office/drawing/2014/main" id="{6C0E8019-B807-4D19-827F-D7DD812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1" y="2449185"/>
            <a:ext cx="3277441" cy="3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server icon png">
            <a:extLst>
              <a:ext uri="{FF2B5EF4-FFF2-40B4-BE49-F238E27FC236}">
                <a16:creationId xmlns:a16="http://schemas.microsoft.com/office/drawing/2014/main" id="{658D244B-1A01-4DB3-9479-ACEB50D3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23" y="2648438"/>
            <a:ext cx="5475271" cy="28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34578EF-AAEE-4BAC-BE5C-CF8A1B0513B3}"/>
              </a:ext>
            </a:extLst>
          </p:cNvPr>
          <p:cNvSpPr/>
          <p:nvPr/>
        </p:nvSpPr>
        <p:spPr>
          <a:xfrm>
            <a:off x="3617259" y="2756647"/>
            <a:ext cx="3617259" cy="80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REQUEST</a:t>
            </a: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2DA3269A-5019-487F-8557-2062F4676203}"/>
              </a:ext>
            </a:extLst>
          </p:cNvPr>
          <p:cNvSpPr/>
          <p:nvPr/>
        </p:nvSpPr>
        <p:spPr>
          <a:xfrm>
            <a:off x="3552525" y="4440395"/>
            <a:ext cx="3736285" cy="8068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RESPONSE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99F6BAE5-A5A9-497F-BAE0-18D97885F97F}"/>
              </a:ext>
            </a:extLst>
          </p:cNvPr>
          <p:cNvSpPr/>
          <p:nvPr/>
        </p:nvSpPr>
        <p:spPr>
          <a:xfrm>
            <a:off x="5292090" y="1328394"/>
            <a:ext cx="2926080" cy="1196828"/>
          </a:xfrm>
          <a:prstGeom prst="wedgeRectCallout">
            <a:avLst>
              <a:gd name="adj1" fmla="val -51155"/>
              <a:gd name="adj2" fmla="val 83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1-Método HTTP</a:t>
            </a:r>
          </a:p>
          <a:p>
            <a:r>
              <a:rPr lang="pt-BR" dirty="0"/>
              <a:t>2-URL a ser acessada</a:t>
            </a:r>
          </a:p>
          <a:p>
            <a:r>
              <a:rPr lang="pt-BR" dirty="0"/>
              <a:t>3-Parâmetros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E4459E49-0901-479E-B2C1-4A35B6F81B30}"/>
              </a:ext>
            </a:extLst>
          </p:cNvPr>
          <p:cNvSpPr/>
          <p:nvPr/>
        </p:nvSpPr>
        <p:spPr>
          <a:xfrm>
            <a:off x="2029972" y="5478644"/>
            <a:ext cx="6669018" cy="1196828"/>
          </a:xfrm>
          <a:prstGeom prst="wedgeRectCallout">
            <a:avLst>
              <a:gd name="adj1" fmla="val 38"/>
              <a:gd name="adj2" fmla="val -86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1-Código de status(Sucesso ou erro)</a:t>
            </a:r>
          </a:p>
          <a:p>
            <a:r>
              <a:rPr lang="pt-BR" dirty="0"/>
              <a:t>2-Tipo de conteúdo (Texto, imagem, HTML, XML, JSON)</a:t>
            </a:r>
          </a:p>
          <a:p>
            <a:r>
              <a:rPr lang="pt-BR" dirty="0"/>
              <a:t>3-Conteúdo</a:t>
            </a:r>
          </a:p>
        </p:txBody>
      </p:sp>
    </p:spTree>
    <p:extLst>
      <p:ext uri="{BB962C8B-B14F-4D97-AF65-F5344CB8AC3E}">
        <p14:creationId xmlns:p14="http://schemas.microsoft.com/office/powerpoint/2010/main" val="318176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2C28-A6D9-4073-91A6-AD2F6224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básica de uma transação HTTP</a:t>
            </a:r>
          </a:p>
        </p:txBody>
      </p:sp>
      <p:pic>
        <p:nvPicPr>
          <p:cNvPr id="1026" name="Picture 2" descr="Resultado de imagem para notebook icon png&quot;">
            <a:extLst>
              <a:ext uri="{FF2B5EF4-FFF2-40B4-BE49-F238E27FC236}">
                <a16:creationId xmlns:a16="http://schemas.microsoft.com/office/drawing/2014/main" id="{6C0E8019-B807-4D19-827F-D7DD812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1" y="2449185"/>
            <a:ext cx="3277441" cy="3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server icon png">
            <a:extLst>
              <a:ext uri="{FF2B5EF4-FFF2-40B4-BE49-F238E27FC236}">
                <a16:creationId xmlns:a16="http://schemas.microsoft.com/office/drawing/2014/main" id="{658D244B-1A01-4DB3-9479-ACEB50D3C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23" y="2648438"/>
            <a:ext cx="5475271" cy="28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C34578EF-AAEE-4BAC-BE5C-CF8A1B0513B3}"/>
              </a:ext>
            </a:extLst>
          </p:cNvPr>
          <p:cNvSpPr/>
          <p:nvPr/>
        </p:nvSpPr>
        <p:spPr>
          <a:xfrm>
            <a:off x="3617259" y="2756647"/>
            <a:ext cx="3617259" cy="80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REQUEST</a:t>
            </a:r>
          </a:p>
        </p:txBody>
      </p:sp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2DA3269A-5019-487F-8557-2062F4676203}"/>
              </a:ext>
            </a:extLst>
          </p:cNvPr>
          <p:cNvSpPr/>
          <p:nvPr/>
        </p:nvSpPr>
        <p:spPr>
          <a:xfrm>
            <a:off x="3552525" y="4440395"/>
            <a:ext cx="3736285" cy="8068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RESPONSE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99F6BAE5-A5A9-497F-BAE0-18D97885F97F}"/>
              </a:ext>
            </a:extLst>
          </p:cNvPr>
          <p:cNvSpPr/>
          <p:nvPr/>
        </p:nvSpPr>
        <p:spPr>
          <a:xfrm>
            <a:off x="5292089" y="1328394"/>
            <a:ext cx="3617259" cy="1196828"/>
          </a:xfrm>
          <a:prstGeom prst="wedgeRectCallout">
            <a:avLst>
              <a:gd name="adj1" fmla="val -51155"/>
              <a:gd name="adj2" fmla="val 83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1-GET</a:t>
            </a:r>
          </a:p>
          <a:p>
            <a:r>
              <a:rPr lang="pt-BR" dirty="0"/>
              <a:t>2-</a:t>
            </a:r>
            <a:r>
              <a:rPr lang="pt-BR" dirty="0">
                <a:hlinkClick r:id="rId4"/>
              </a:rPr>
              <a:t>https://www.google.com/</a:t>
            </a:r>
            <a:endParaRPr lang="pt-BR" dirty="0"/>
          </a:p>
          <a:p>
            <a:r>
              <a:rPr lang="pt-BR" dirty="0"/>
              <a:t>3-Parâmetros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E4459E49-0901-479E-B2C1-4A35B6F81B30}"/>
              </a:ext>
            </a:extLst>
          </p:cNvPr>
          <p:cNvSpPr/>
          <p:nvPr/>
        </p:nvSpPr>
        <p:spPr>
          <a:xfrm>
            <a:off x="2029972" y="5478644"/>
            <a:ext cx="6669018" cy="1196828"/>
          </a:xfrm>
          <a:prstGeom prst="wedgeRectCallout">
            <a:avLst>
              <a:gd name="adj1" fmla="val 38"/>
              <a:gd name="adj2" fmla="val -86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1-Status: 200 OK</a:t>
            </a:r>
          </a:p>
          <a:p>
            <a:pPr fontAlgn="t"/>
            <a:r>
              <a:rPr lang="pt-BR" dirty="0"/>
              <a:t>2- </a:t>
            </a:r>
            <a:r>
              <a:rPr lang="pt-BR" b="1" dirty="0" err="1"/>
              <a:t>content-type</a:t>
            </a:r>
            <a:r>
              <a:rPr lang="pt-BR" b="1" dirty="0"/>
              <a:t>: 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; </a:t>
            </a:r>
            <a:r>
              <a:rPr lang="pt-BR" dirty="0" err="1"/>
              <a:t>charset</a:t>
            </a:r>
            <a:r>
              <a:rPr lang="pt-BR" dirty="0"/>
              <a:t>=UTF-8</a:t>
            </a:r>
          </a:p>
          <a:p>
            <a:r>
              <a:rPr lang="pt-BR" dirty="0"/>
              <a:t>3- </a:t>
            </a:r>
            <a:r>
              <a:rPr lang="pt-BR" dirty="0" err="1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5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DC690-DD76-4ECE-89BE-A89A2F80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BDEBD-5A23-4631-AC68-B64061BF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16EF3E-2B3E-482D-9799-196E0F7F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19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74F124-346E-48D9-9364-60F833934602}"/>
              </a:ext>
            </a:extLst>
          </p:cNvPr>
          <p:cNvSpPr txBox="1"/>
          <p:nvPr/>
        </p:nvSpPr>
        <p:spPr>
          <a:xfrm>
            <a:off x="3334215" y="4457039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tx2"/>
                </a:solidFill>
              </a:rPr>
              <a:t>APERTE F12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6C4A21-AF93-401A-87FB-46800D58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1559C4D-5835-4117-9AA6-72108108BFAB}"/>
              </a:ext>
            </a:extLst>
          </p:cNvPr>
          <p:cNvSpPr/>
          <p:nvPr/>
        </p:nvSpPr>
        <p:spPr>
          <a:xfrm>
            <a:off x="1672683" y="122522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8482E0F-259F-4DA2-82FA-D84CD1DF35A4}"/>
              </a:ext>
            </a:extLst>
          </p:cNvPr>
          <p:cNvSpPr/>
          <p:nvPr/>
        </p:nvSpPr>
        <p:spPr>
          <a:xfrm>
            <a:off x="-340112" y="321297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52BDD5-04C8-420E-9FE5-09577B415EAD}"/>
              </a:ext>
            </a:extLst>
          </p:cNvPr>
          <p:cNvSpPr txBox="1"/>
          <p:nvPr/>
        </p:nvSpPr>
        <p:spPr>
          <a:xfrm>
            <a:off x="1852125" y="4322710"/>
            <a:ext cx="8082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tx2"/>
                </a:solidFill>
              </a:rPr>
              <a:t>APERTE F5 NO GOOGLE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52C689-3660-4712-92F4-08DBD655C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94944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C7F71C2-E651-40A5-B222-EFAED1D5A54A}"/>
              </a:ext>
            </a:extLst>
          </p:cNvPr>
          <p:cNvSpPr/>
          <p:nvPr/>
        </p:nvSpPr>
        <p:spPr>
          <a:xfrm rot="5400000">
            <a:off x="363343" y="1308088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A1179F5-8DBE-42A7-A9C4-83C3C7BB0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B48549CB-A6DC-4A30-8162-B2400B1D352F}"/>
              </a:ext>
            </a:extLst>
          </p:cNvPr>
          <p:cNvSpPr/>
          <p:nvPr/>
        </p:nvSpPr>
        <p:spPr>
          <a:xfrm>
            <a:off x="1197688" y="2136715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4431666-66AF-4A42-BDDC-46EE857E59A6}"/>
              </a:ext>
            </a:extLst>
          </p:cNvPr>
          <p:cNvSpPr/>
          <p:nvPr/>
        </p:nvSpPr>
        <p:spPr>
          <a:xfrm>
            <a:off x="1223801" y="2362128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8B40C803-D1F7-425F-ADFC-8A67F1DEA3C4}"/>
              </a:ext>
            </a:extLst>
          </p:cNvPr>
          <p:cNvSpPr/>
          <p:nvPr/>
        </p:nvSpPr>
        <p:spPr>
          <a:xfrm>
            <a:off x="1157613" y="3490279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C718025-7550-4646-A8D1-6730AAEA6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2544" y="-98915"/>
            <a:ext cx="12192000" cy="7178387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B7AB92D-7B43-410F-8391-BEDAF871C624}"/>
              </a:ext>
            </a:extLst>
          </p:cNvPr>
          <p:cNvSpPr/>
          <p:nvPr/>
        </p:nvSpPr>
        <p:spPr>
          <a:xfrm rot="5247559">
            <a:off x="2780446" y="1293578"/>
            <a:ext cx="680224" cy="397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9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7D471-E6D9-481F-8CDB-B1B20963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1D296-5300-495C-BD2E-2609BE3A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103120"/>
            <a:ext cx="11215688" cy="3931920"/>
          </a:xfrm>
        </p:spPr>
        <p:txBody>
          <a:bodyPr>
            <a:normAutofit/>
          </a:bodyPr>
          <a:lstStyle/>
          <a:p>
            <a:r>
              <a:rPr lang="pt-BR" sz="3200" dirty="0"/>
              <a:t>GET: Requisição de um recurso a partir de uma URL;</a:t>
            </a:r>
          </a:p>
          <a:p>
            <a:r>
              <a:rPr lang="pt-BR" sz="3200" dirty="0"/>
              <a:t>POST: Requisição para salvar um recurso no servidor;</a:t>
            </a:r>
          </a:p>
          <a:p>
            <a:r>
              <a:rPr lang="pt-BR" sz="3200" dirty="0"/>
              <a:t>PUT: Requisição para atualizar um recurso no servidor;</a:t>
            </a:r>
          </a:p>
          <a:p>
            <a:r>
              <a:rPr lang="pt-BR" sz="3200" dirty="0"/>
              <a:t>DELETE: Requisição para apagar um recurso no servidor;</a:t>
            </a:r>
          </a:p>
          <a:p>
            <a:r>
              <a:rPr lang="pt-BR" sz="3200" dirty="0"/>
              <a:t>HEAD, TRACE, OPTIONS</a:t>
            </a:r>
          </a:p>
        </p:txBody>
      </p:sp>
    </p:spTree>
    <p:extLst>
      <p:ext uri="{BB962C8B-B14F-4D97-AF65-F5344CB8AC3E}">
        <p14:creationId xmlns:p14="http://schemas.microsoft.com/office/powerpoint/2010/main" val="346917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668</TotalTime>
  <Words>374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Programação WEB </vt:lpstr>
      <vt:lpstr>Apresentação do PowerPoint</vt:lpstr>
      <vt:lpstr>Apresentação do PowerPoint</vt:lpstr>
      <vt:lpstr>Uma aplicação Spring MVC deve  seguir as seguintes camadas:</vt:lpstr>
      <vt:lpstr>HTTP = Hypertext Transfer Protocol</vt:lpstr>
      <vt:lpstr>Estrutura básica de uma transação HTTP</vt:lpstr>
      <vt:lpstr>Estrutura básica de uma transação HTTP</vt:lpstr>
      <vt:lpstr>Apresentação do PowerPoint</vt:lpstr>
      <vt:lpstr>Métodos HTTP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Backend</dc:title>
  <dc:creator>rafael duarte</dc:creator>
  <cp:lastModifiedBy>rafael duarte</cp:lastModifiedBy>
  <cp:revision>21</cp:revision>
  <dcterms:created xsi:type="dcterms:W3CDTF">2019-12-27T15:34:01Z</dcterms:created>
  <dcterms:modified xsi:type="dcterms:W3CDTF">2020-01-09T02:39:18Z</dcterms:modified>
</cp:coreProperties>
</file>