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_Image Layout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286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6291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2984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29840" y="1260872"/>
            <a:ext cx="3868200" cy="6179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629840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3" type="body"/>
          </p:nvPr>
        </p:nvSpPr>
        <p:spPr>
          <a:xfrm>
            <a:off x="4629150" y="1260872"/>
            <a:ext cx="3887400" cy="6179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29840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887390" y="740568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254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629840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629840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78" name="Shape 78"/>
          <p:cNvSpPr/>
          <p:nvPr>
            <p:ph idx="2" type="pic"/>
          </p:nvPr>
        </p:nvSpPr>
        <p:spPr>
          <a:xfrm>
            <a:off x="3887390" y="740568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238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29840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 rot="5400000">
            <a:off x="5350050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68575" lIns="68575" rIns="68575" tIns="6857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68575" lIns="68575" rIns="68575" tIns="6857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34275" lIns="68575" rIns="68575" tIns="34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1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2_team.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idx="2" type="pic"/>
          </p:nvPr>
        </p:nvSpPr>
        <p:spPr>
          <a:xfrm>
            <a:off x="887472" y="804936"/>
            <a:ext cx="1693200" cy="1693200"/>
          </a:xfrm>
          <a:prstGeom prst="ellipse">
            <a:avLst/>
          </a:prstGeom>
          <a:noFill/>
          <a:ln cap="flat" cmpd="sng" w="7620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b" bIns="68575" lIns="68575" rIns="68575" tIns="68575"/>
          <a:lstStyle>
            <a:lvl1pPr indent="-177800" lvl="0" marL="177800" marR="0" rtl="0" algn="ctr">
              <a:lnSpc>
                <a:spcPct val="90000"/>
              </a:lnSpc>
              <a:spcBef>
                <a:spcPts val="800"/>
              </a:spcBef>
              <a:buClr>
                <a:srgbClr val="7F7F7F"/>
              </a:buClr>
              <a:buSzPct val="110000"/>
              <a:buFont typeface="Arial"/>
              <a:buNone/>
              <a:defRPr b="1" i="1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/>
          <p:nvPr>
            <p:ph idx="3" type="pic"/>
          </p:nvPr>
        </p:nvSpPr>
        <p:spPr>
          <a:xfrm>
            <a:off x="3630672" y="804936"/>
            <a:ext cx="1693200" cy="1693200"/>
          </a:xfrm>
          <a:prstGeom prst="ellipse">
            <a:avLst/>
          </a:prstGeom>
          <a:noFill/>
          <a:ln cap="flat" cmpd="sng" w="7620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b" bIns="68575" lIns="68575" rIns="68575" tIns="68575"/>
          <a:lstStyle>
            <a:lvl1pPr indent="-177800" lvl="0" marL="177800" marR="0" rtl="0" algn="ctr">
              <a:lnSpc>
                <a:spcPct val="90000"/>
              </a:lnSpc>
              <a:spcBef>
                <a:spcPts val="800"/>
              </a:spcBef>
              <a:buClr>
                <a:srgbClr val="7F7F7F"/>
              </a:buClr>
              <a:buSzPct val="110000"/>
              <a:buFont typeface="Arial"/>
              <a:buNone/>
              <a:defRPr b="1" i="1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/>
          <p:nvPr>
            <p:ph idx="4" type="pic"/>
          </p:nvPr>
        </p:nvSpPr>
        <p:spPr>
          <a:xfrm>
            <a:off x="6373590" y="804936"/>
            <a:ext cx="1693200" cy="1693200"/>
          </a:xfrm>
          <a:prstGeom prst="ellipse">
            <a:avLst/>
          </a:prstGeom>
          <a:noFill/>
          <a:ln cap="flat" cmpd="sng" w="7620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b" bIns="68575" lIns="68575" rIns="68575" tIns="68575"/>
          <a:lstStyle>
            <a:lvl1pPr indent="-177800" lvl="0" marL="177800" marR="0" rtl="0" algn="ctr">
              <a:lnSpc>
                <a:spcPct val="90000"/>
              </a:lnSpc>
              <a:spcBef>
                <a:spcPts val="800"/>
              </a:spcBef>
              <a:buClr>
                <a:srgbClr val="7F7F7F"/>
              </a:buClr>
              <a:buSzPct val="110000"/>
              <a:buFont typeface="Arial"/>
              <a:buNone/>
              <a:defRPr b="1" i="1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0_empty_p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ow Left Right Pictur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pic"/>
          </p:nvPr>
        </p:nvSpPr>
        <p:spPr>
          <a:xfrm>
            <a:off x="137549" y="1181526"/>
            <a:ext cx="2698200" cy="2550000"/>
          </a:xfrm>
          <a:prstGeom prst="downArrowCallout">
            <a:avLst>
              <a:gd fmla="val 15820" name="adj1"/>
              <a:gd fmla="val 7910" name="adj2"/>
              <a:gd fmla="val 7060" name="adj3"/>
              <a:gd fmla="val 92940" name="adj4"/>
            </a:avLst>
          </a:prstGeom>
          <a:solidFill>
            <a:srgbClr val="F2F2F2"/>
          </a:solidFill>
          <a:ln>
            <a:noFill/>
          </a:ln>
        </p:spPr>
        <p:txBody>
          <a:bodyPr anchorCtr="0" anchor="b" bIns="68575" lIns="68575" rIns="68575" tIns="68575"/>
          <a:lstStyle>
            <a:lvl1pPr indent="-177800" lvl="0" marL="177800" marR="0" rtl="0" algn="ctr">
              <a:lnSpc>
                <a:spcPct val="90000"/>
              </a:lnSpc>
              <a:spcBef>
                <a:spcPts val="800"/>
              </a:spcBef>
              <a:buClr>
                <a:srgbClr val="3F3F3F"/>
              </a:buClr>
              <a:buSzPct val="91666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/>
          <p:nvPr>
            <p:ph idx="3" type="pic"/>
          </p:nvPr>
        </p:nvSpPr>
        <p:spPr>
          <a:xfrm>
            <a:off x="6308361" y="1181528"/>
            <a:ext cx="2698200" cy="2550000"/>
          </a:xfrm>
          <a:prstGeom prst="downArrowCallout">
            <a:avLst>
              <a:gd fmla="val 15820" name="adj1"/>
              <a:gd fmla="val 7910" name="adj2"/>
              <a:gd fmla="val 7060" name="adj3"/>
              <a:gd fmla="val 92940" name="adj4"/>
            </a:avLst>
          </a:prstGeom>
          <a:solidFill>
            <a:srgbClr val="F2F2F2"/>
          </a:solidFill>
          <a:ln>
            <a:noFill/>
          </a:ln>
        </p:spPr>
        <p:txBody>
          <a:bodyPr anchorCtr="0" anchor="b" bIns="68575" lIns="68575" rIns="68575" tIns="68575"/>
          <a:lstStyle>
            <a:lvl1pPr indent="-177800" lvl="0" marL="177800" marR="0" rtl="0" algn="ctr">
              <a:lnSpc>
                <a:spcPct val="90000"/>
              </a:lnSpc>
              <a:spcBef>
                <a:spcPts val="800"/>
              </a:spcBef>
              <a:buClr>
                <a:srgbClr val="3F3F3F"/>
              </a:buClr>
              <a:buSzPct val="91666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_Three Pictures 02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pic"/>
          </p:nvPr>
        </p:nvSpPr>
        <p:spPr>
          <a:xfrm>
            <a:off x="137549" y="1181527"/>
            <a:ext cx="2698200" cy="2657700"/>
          </a:xfrm>
          <a:prstGeom prst="downArrowCallout">
            <a:avLst>
              <a:gd fmla="val 15820" name="adj1"/>
              <a:gd fmla="val 7910" name="adj2"/>
              <a:gd fmla="val 7060" name="adj3"/>
              <a:gd fmla="val 92940" name="adj4"/>
            </a:avLst>
          </a:prstGeom>
          <a:solidFill>
            <a:srgbClr val="F2F2F2"/>
          </a:solidFill>
          <a:ln>
            <a:noFill/>
          </a:ln>
        </p:spPr>
        <p:txBody>
          <a:bodyPr anchorCtr="0" anchor="b" bIns="68575" lIns="68575" rIns="68575" tIns="68575"/>
          <a:lstStyle>
            <a:lvl1pPr indent="-177800" lvl="0" marL="177800" marR="0" rtl="0" algn="ctr">
              <a:lnSpc>
                <a:spcPct val="90000"/>
              </a:lnSpc>
              <a:spcBef>
                <a:spcPts val="800"/>
              </a:spcBef>
              <a:buClr>
                <a:srgbClr val="3F3F3F"/>
              </a:buClr>
              <a:buSzPct val="91666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/>
          <p:nvPr>
            <p:ph idx="3" type="pic"/>
          </p:nvPr>
        </p:nvSpPr>
        <p:spPr>
          <a:xfrm>
            <a:off x="3222955" y="1181527"/>
            <a:ext cx="2698200" cy="2657700"/>
          </a:xfrm>
          <a:prstGeom prst="downArrowCallout">
            <a:avLst>
              <a:gd fmla="val 15820" name="adj1"/>
              <a:gd fmla="val 7910" name="adj2"/>
              <a:gd fmla="val 7060" name="adj3"/>
              <a:gd fmla="val 92940" name="adj4"/>
            </a:avLst>
          </a:prstGeom>
          <a:solidFill>
            <a:srgbClr val="F2F2F2"/>
          </a:solidFill>
          <a:ln>
            <a:noFill/>
          </a:ln>
        </p:spPr>
        <p:txBody>
          <a:bodyPr anchorCtr="0" anchor="b" bIns="68575" lIns="68575" rIns="68575" tIns="68575"/>
          <a:lstStyle>
            <a:lvl1pPr indent="-177800" lvl="0" marL="177800" marR="0" rtl="0" algn="ctr">
              <a:lnSpc>
                <a:spcPct val="90000"/>
              </a:lnSpc>
              <a:spcBef>
                <a:spcPts val="800"/>
              </a:spcBef>
              <a:buClr>
                <a:srgbClr val="3F3F3F"/>
              </a:buClr>
              <a:buSzPct val="91666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/>
          <p:nvPr>
            <p:ph idx="4" type="pic"/>
          </p:nvPr>
        </p:nvSpPr>
        <p:spPr>
          <a:xfrm>
            <a:off x="6308361" y="1181527"/>
            <a:ext cx="2698200" cy="2657700"/>
          </a:xfrm>
          <a:prstGeom prst="downArrowCallout">
            <a:avLst>
              <a:gd fmla="val 15820" name="adj1"/>
              <a:gd fmla="val 7910" name="adj2"/>
              <a:gd fmla="val 7060" name="adj3"/>
              <a:gd fmla="val 92940" name="adj4"/>
            </a:avLst>
          </a:prstGeom>
          <a:solidFill>
            <a:srgbClr val="F2F2F2"/>
          </a:solidFill>
          <a:ln>
            <a:noFill/>
          </a:ln>
        </p:spPr>
        <p:txBody>
          <a:bodyPr anchorCtr="0" anchor="b" bIns="68575" lIns="68575" rIns="68575" tIns="68575"/>
          <a:lstStyle>
            <a:lvl1pPr indent="-177800" lvl="0" marL="177800" marR="0" rtl="0" algn="ctr">
              <a:lnSpc>
                <a:spcPct val="90000"/>
              </a:lnSpc>
              <a:spcBef>
                <a:spcPts val="800"/>
              </a:spcBef>
              <a:buClr>
                <a:srgbClr val="3F3F3F"/>
              </a:buClr>
              <a:buSzPct val="91666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623887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23887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7.xml"/><Relationship Id="rId21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jpg"/><Relationship Id="rId2" Type="http://schemas.openxmlformats.org/officeDocument/2006/relationships/hyperlink" Target="http://powerpoint.sage-fox.com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-7999" l="0" r="0" t="-7999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A3838">
              <a:alpha val="60000"/>
            </a:srgbClr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12" name="Shape 1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21920" y="5067482"/>
            <a:ext cx="304500" cy="82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  <p:sldLayoutId id="2147483665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subTitle"/>
          </p:nvPr>
        </p:nvSpPr>
        <p:spPr>
          <a:xfrm>
            <a:off x="311712" y="2175450"/>
            <a:ext cx="8520600" cy="7926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buClr>
                <a:srgbClr val="2A3990"/>
              </a:buClr>
              <a:buSzPct val="45833"/>
              <a:buFont typeface="Arial"/>
              <a:buNone/>
            </a:pPr>
            <a:r>
              <a:rPr b="1" i="1" lang="es" sz="24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Tarea 4: Software de Administración de Edificios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7450" y="124075"/>
            <a:ext cx="1609125" cy="16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311700" y="2704400"/>
            <a:ext cx="8520600" cy="12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Integrantes: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MANDUJANO NIMA RICARDO JESUS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MEGO FERNANDEZ DIEGO ALONSO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ZEVALLOS REYNA JESUS ERNESTO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D9D9D9"/>
                </a:solidFill>
              </a:rPr>
              <a:t>Login: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b.png" id="165" name="Shape 165"/>
          <p:cNvPicPr preferRelativeResize="0"/>
          <p:nvPr/>
        </p:nvPicPr>
        <p:blipFill rotWithShape="1">
          <a:blip r:embed="rId3">
            <a:alphaModFix/>
          </a:blip>
          <a:srcRect b="38440" l="22895" r="2136" t="7555"/>
          <a:stretch/>
        </p:blipFill>
        <p:spPr>
          <a:xfrm>
            <a:off x="836549" y="1286447"/>
            <a:ext cx="7470900" cy="3148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D9D9D9"/>
                </a:solidFill>
              </a:rPr>
              <a:t>Login: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.png" id="172" name="Shape 172"/>
          <p:cNvPicPr preferRelativeResize="0"/>
          <p:nvPr/>
        </p:nvPicPr>
        <p:blipFill rotWithShape="1">
          <a:blip r:embed="rId3">
            <a:alphaModFix/>
          </a:blip>
          <a:srcRect b="4575" l="23029" r="1538" t="7101"/>
          <a:stretch/>
        </p:blipFill>
        <p:spPr>
          <a:xfrm>
            <a:off x="1658925" y="1152475"/>
            <a:ext cx="5826151" cy="399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D9D9D9"/>
                </a:solidFill>
              </a:rPr>
              <a:t>Deudas</a:t>
            </a:r>
            <a:r>
              <a:rPr lang="es"/>
              <a:t> </a:t>
            </a:r>
            <a:r>
              <a:rPr lang="es">
                <a:solidFill>
                  <a:srgbClr val="D9D9D9"/>
                </a:solidFill>
              </a:rPr>
              <a:t>Edificio Detalle: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e.png" id="179" name="Shape 179"/>
          <p:cNvPicPr preferRelativeResize="0"/>
          <p:nvPr/>
        </p:nvPicPr>
        <p:blipFill rotWithShape="1">
          <a:blip r:embed="rId3">
            <a:alphaModFix/>
          </a:blip>
          <a:srcRect b="12567" l="30253" r="12209" t="10283"/>
          <a:stretch/>
        </p:blipFill>
        <p:spPr>
          <a:xfrm>
            <a:off x="1898212" y="1017725"/>
            <a:ext cx="5347575" cy="403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D9D9D9"/>
                </a:solidFill>
              </a:rPr>
              <a:t>Deudas</a:t>
            </a:r>
            <a:r>
              <a:rPr lang="es"/>
              <a:t> </a:t>
            </a:r>
            <a:r>
              <a:rPr lang="es">
                <a:solidFill>
                  <a:srgbClr val="D9D9D9"/>
                </a:solidFill>
              </a:rPr>
              <a:t>Edificio Detalle: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.png" id="186" name="Shape 186"/>
          <p:cNvPicPr preferRelativeResize="0"/>
          <p:nvPr/>
        </p:nvPicPr>
        <p:blipFill rotWithShape="1">
          <a:blip r:embed="rId3">
            <a:alphaModFix/>
          </a:blip>
          <a:srcRect b="25000" l="22899" r="2535" t="7322"/>
          <a:stretch/>
        </p:blipFill>
        <p:spPr>
          <a:xfrm>
            <a:off x="1152362" y="1044962"/>
            <a:ext cx="6839273" cy="363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1143000" y="841773"/>
            <a:ext cx="6858000" cy="788700"/>
          </a:xfrm>
          <a:prstGeom prst="rect">
            <a:avLst/>
          </a:prstGeom>
        </p:spPr>
        <p:txBody>
          <a:bodyPr anchorCtr="0" anchor="b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CCCCCC"/>
                </a:solidFill>
              </a:rPr>
              <a:t>Definición de roles</a:t>
            </a:r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265125" y="1842650"/>
            <a:ext cx="8630100" cy="21405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Char char="●"/>
            </a:pPr>
            <a:r>
              <a:rPr b="1" lang="e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MEGO FERNANDEZ DIEGO ALONSO - Product Owner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Char char="●"/>
            </a:pPr>
            <a:r>
              <a:rPr b="1" lang="e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MANDUJANO NIMA RICARDO JESUS - Scrum Master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Char char="●"/>
            </a:pPr>
            <a:r>
              <a:rPr b="1" lang="e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ZEVALLOS REYNA JESUS ERNESTO - Developer Team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D9D9D9"/>
                </a:solidFill>
              </a:rPr>
              <a:t>Historia de Usuario 1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b="29795" l="30991" r="31412" t="29859"/>
          <a:stretch/>
        </p:blipFill>
        <p:spPr>
          <a:xfrm>
            <a:off x="2003912" y="1255350"/>
            <a:ext cx="5136173" cy="321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D9D9D9"/>
                </a:solidFill>
              </a:rPr>
              <a:t>Historia de Usuario 2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20743" l="30997" r="31411" t="42658"/>
          <a:stretch/>
        </p:blipFill>
        <p:spPr>
          <a:xfrm>
            <a:off x="1991175" y="1396962"/>
            <a:ext cx="5161651" cy="2927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 b="0" l="0" r="9901" t="0"/>
          <a:stretch/>
        </p:blipFill>
        <p:spPr>
          <a:xfrm>
            <a:off x="2072075" y="182850"/>
            <a:ext cx="4999850" cy="47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b="7597" l="1742" r="65496" t="28398"/>
          <a:stretch/>
        </p:blipFill>
        <p:spPr>
          <a:xfrm>
            <a:off x="2186951" y="88499"/>
            <a:ext cx="4770075" cy="496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8245" l="1743" r="65421" t="28374"/>
          <a:stretch/>
        </p:blipFill>
        <p:spPr>
          <a:xfrm>
            <a:off x="2167637" y="98224"/>
            <a:ext cx="4808726" cy="494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227325"/>
            <a:ext cx="8520600" cy="25467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69850" lvl="0" mar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" sz="9600">
                <a:solidFill>
                  <a:srgbClr val="CCCCCC"/>
                </a:solidFill>
              </a:rPr>
              <a:t>Sprint Backlog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3375" y="1894977"/>
            <a:ext cx="3797225" cy="282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D9D9D9"/>
                </a:solidFill>
              </a:rPr>
              <a:t>Login: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910" y="1257287"/>
            <a:ext cx="3542174" cy="320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