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3702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svg"/><Relationship Id="rId7" Type="http://schemas.openxmlformats.org/officeDocument/2006/relationships/image" Target="../media/image2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2.svg"/><Relationship Id="rId7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4.svg"/><Relationship Id="rId10" Type="http://schemas.openxmlformats.org/officeDocument/2006/relationships/image" Target="../media/image48.svg"/><Relationship Id="rId4" Type="http://schemas.openxmlformats.org/officeDocument/2006/relationships/image" Target="../media/image33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4BF68-B749-475E-86E8-9C0FC8AE6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Classical</a:t>
            </a:r>
            <a:r>
              <a:rPr lang="de-CH" dirty="0"/>
              <a:t> Neurons in a Quantum Circuit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ACF40A-CBA7-4EC6-9223-AA5B7A714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Evaluating</a:t>
            </a:r>
            <a:r>
              <a:rPr lang="de-CH" dirty="0"/>
              <a:t> different </a:t>
            </a:r>
            <a:r>
              <a:rPr lang="de-CH" dirty="0" err="1"/>
              <a:t>approaches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recreate</a:t>
            </a:r>
            <a:r>
              <a:rPr lang="de-CH" dirty="0"/>
              <a:t> ML-Neurons in Quantum </a:t>
            </a:r>
            <a:r>
              <a:rPr lang="de-CH" dirty="0" err="1"/>
              <a:t>Circuits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570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</a:t>
            </a:r>
            <a:r>
              <a:rPr lang="de-CH" dirty="0" err="1"/>
              <a:t>Multiplication</a:t>
            </a:r>
            <a:endParaRPr lang="de-CH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6CA1B46-C969-45E1-9FB1-BCE13704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5873" y="2472115"/>
            <a:ext cx="5940254" cy="5795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7323D35-F827-4D13-A5A5-935CB8138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746" y="3428999"/>
            <a:ext cx="2743200" cy="25241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D864DCF-FE0C-4F8F-85CA-534158AA7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5864" y="3428998"/>
            <a:ext cx="2771775" cy="25241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0A94636-C978-420B-94A4-34BCDA08E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0558" y="3428998"/>
            <a:ext cx="4838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FA3D7B-0319-42B5-9634-A7E3A914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29"/>
            <a:ext cx="12192000" cy="64363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F72125-1AC2-42CE-BF8B-080D0AFE8BAA}"/>
              </a:ext>
            </a:extLst>
          </p:cNvPr>
          <p:cNvSpPr/>
          <p:nvPr/>
        </p:nvSpPr>
        <p:spPr>
          <a:xfrm>
            <a:off x="342899" y="434976"/>
            <a:ext cx="548433" cy="927099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8D74BC-C68A-4148-A51B-3AE6D397398A}"/>
              </a:ext>
            </a:extLst>
          </p:cNvPr>
          <p:cNvSpPr/>
          <p:nvPr/>
        </p:nvSpPr>
        <p:spPr>
          <a:xfrm>
            <a:off x="342898" y="1373189"/>
            <a:ext cx="548433" cy="927099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56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C9C450F-E66A-4B5A-9D37-DF358D29C44D}"/>
              </a:ext>
            </a:extLst>
          </p:cNvPr>
          <p:cNvGrpSpPr/>
          <p:nvPr/>
        </p:nvGrpSpPr>
        <p:grpSpPr>
          <a:xfrm>
            <a:off x="-130626" y="748223"/>
            <a:ext cx="12192992" cy="5112932"/>
            <a:chOff x="0" y="748223"/>
            <a:chExt cx="12192992" cy="511293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6DCDEAC-A206-4264-8F87-D7BBBA5D9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48223"/>
              <a:ext cx="11758130" cy="5112932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7052DF3-762A-4392-A199-67789A550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5233" y="1069180"/>
              <a:ext cx="637759" cy="4617245"/>
            </a:xfrm>
            <a:prstGeom prst="rect">
              <a:avLst/>
            </a:prstGeom>
          </p:spPr>
        </p:pic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DD45E3B8-D957-43E9-BD96-03395BC3C013}"/>
              </a:ext>
            </a:extLst>
          </p:cNvPr>
          <p:cNvSpPr/>
          <p:nvPr/>
        </p:nvSpPr>
        <p:spPr>
          <a:xfrm>
            <a:off x="91535" y="892176"/>
            <a:ext cx="548433" cy="927099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C086826-8FC6-4AE2-8582-C6FB601C3AE2}"/>
              </a:ext>
            </a:extLst>
          </p:cNvPr>
          <p:cNvSpPr/>
          <p:nvPr/>
        </p:nvSpPr>
        <p:spPr>
          <a:xfrm>
            <a:off x="91534" y="1830389"/>
            <a:ext cx="548433" cy="927099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23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4BF68-B749-475E-86E8-9C0FC8AE6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61508"/>
            <a:ext cx="8825658" cy="861420"/>
          </a:xfrm>
        </p:spPr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ACF40A-CBA7-4EC6-9223-AA5B7A714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19350"/>
            <a:ext cx="8825658" cy="3219450"/>
          </a:xfrm>
        </p:spPr>
        <p:txBody>
          <a:bodyPr>
            <a:normAutofit/>
          </a:bodyPr>
          <a:lstStyle/>
          <a:p>
            <a:r>
              <a:rPr lang="de-CH" dirty="0" err="1"/>
              <a:t>Whilst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fulfill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required</a:t>
            </a:r>
            <a:r>
              <a:rPr lang="de-CH" dirty="0"/>
              <a:t> </a:t>
            </a:r>
            <a:r>
              <a:rPr lang="de-CH" dirty="0" err="1"/>
              <a:t>rules,they</a:t>
            </a:r>
            <a:r>
              <a:rPr lang="de-CH" dirty="0"/>
              <a:t> lack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usage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quantum</a:t>
            </a:r>
            <a:r>
              <a:rPr lang="de-CH" dirty="0"/>
              <a:t> </a:t>
            </a:r>
            <a:r>
              <a:rPr lang="de-CH" dirty="0" err="1"/>
              <a:t>computing</a:t>
            </a:r>
            <a:r>
              <a:rPr lang="de-CH" dirty="0"/>
              <a:t> so </a:t>
            </a:r>
            <a:r>
              <a:rPr lang="de-CH" dirty="0" err="1"/>
              <a:t>interesting</a:t>
            </a:r>
            <a:r>
              <a:rPr lang="de-CH" dirty="0"/>
              <a:t> –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probabilities</a:t>
            </a:r>
            <a:r>
              <a:rPr lang="de-CH" dirty="0"/>
              <a:t> and </a:t>
            </a:r>
            <a:r>
              <a:rPr lang="de-CH" dirty="0" err="1"/>
              <a:t>entanglement</a:t>
            </a:r>
            <a:r>
              <a:rPr lang="de-CH" dirty="0"/>
              <a:t>.</a:t>
            </a:r>
          </a:p>
          <a:p>
            <a:r>
              <a:rPr lang="de-CH" dirty="0" err="1"/>
              <a:t>Whilst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effort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not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in </a:t>
            </a:r>
            <a:r>
              <a:rPr lang="de-CH" dirty="0" err="1"/>
              <a:t>vain</a:t>
            </a:r>
            <a:r>
              <a:rPr lang="de-CH" dirty="0"/>
              <a:t> (</a:t>
            </a:r>
            <a:r>
              <a:rPr lang="de-CH" dirty="0" err="1"/>
              <a:t>computers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qpuS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arithmetic</a:t>
            </a:r>
            <a:r>
              <a:rPr lang="de-CH" dirty="0"/>
              <a:t> </a:t>
            </a:r>
            <a:r>
              <a:rPr lang="de-CH" dirty="0" err="1"/>
              <a:t>calculations</a:t>
            </a:r>
            <a:r>
              <a:rPr lang="de-CH" dirty="0"/>
              <a:t>),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appears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terribly</a:t>
            </a:r>
            <a:r>
              <a:rPr lang="de-CH" dirty="0"/>
              <a:t> </a:t>
            </a:r>
            <a:r>
              <a:rPr lang="de-CH" dirty="0" err="1"/>
              <a:t>inefficient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recreating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classical</a:t>
            </a:r>
            <a:r>
              <a:rPr lang="de-CH" dirty="0"/>
              <a:t> </a:t>
            </a:r>
            <a:r>
              <a:rPr lang="de-CH" dirty="0" err="1"/>
              <a:t>neuron</a:t>
            </a:r>
            <a:r>
              <a:rPr lang="de-CH" dirty="0"/>
              <a:t> in a </a:t>
            </a:r>
            <a:r>
              <a:rPr lang="de-CH" dirty="0" err="1"/>
              <a:t>quantum</a:t>
            </a:r>
            <a:r>
              <a:rPr lang="de-CH" dirty="0"/>
              <a:t> </a:t>
            </a:r>
            <a:r>
              <a:rPr lang="de-CH" dirty="0" err="1"/>
              <a:t>envoirement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21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idea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F25ED2-C18E-4FF5-A589-28B4C71B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47407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Measuring</a:t>
            </a:r>
            <a:r>
              <a:rPr lang="de-CH" dirty="0"/>
              <a:t> a </a:t>
            </a:r>
            <a:r>
              <a:rPr lang="de-CH" dirty="0" err="1"/>
              <a:t>qubit</a:t>
            </a:r>
            <a:r>
              <a:rPr lang="de-CH" dirty="0"/>
              <a:t> </a:t>
            </a:r>
            <a:r>
              <a:rPr lang="de-CH" dirty="0" err="1"/>
              <a:t>collapses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</a:t>
            </a:r>
            <a:r>
              <a:rPr lang="de-CH" dirty="0" err="1"/>
              <a:t>onto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z </a:t>
            </a:r>
            <a:r>
              <a:rPr lang="de-CH" dirty="0" err="1"/>
              <a:t>pane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probability</a:t>
            </a:r>
            <a:endParaRPr lang="de-CH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5769D75-879A-48C4-BF7B-9AD20A298E3E}"/>
              </a:ext>
            </a:extLst>
          </p:cNvPr>
          <p:cNvCxnSpPr>
            <a:cxnSpLocks/>
          </p:cNvCxnSpPr>
          <p:nvPr/>
        </p:nvCxnSpPr>
        <p:spPr>
          <a:xfrm>
            <a:off x="3799587" y="5838530"/>
            <a:ext cx="44470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33B561D-F991-4672-9A98-215C42A389AA}"/>
              </a:ext>
            </a:extLst>
          </p:cNvPr>
          <p:cNvCxnSpPr>
            <a:cxnSpLocks/>
          </p:cNvCxnSpPr>
          <p:nvPr/>
        </p:nvCxnSpPr>
        <p:spPr>
          <a:xfrm flipV="1">
            <a:off x="6023112" y="4129946"/>
            <a:ext cx="0" cy="17085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9969A79-27F1-40B9-99AA-D9110AD4AAAA}"/>
              </a:ext>
            </a:extLst>
          </p:cNvPr>
          <p:cNvCxnSpPr>
            <a:cxnSpLocks/>
          </p:cNvCxnSpPr>
          <p:nvPr/>
        </p:nvCxnSpPr>
        <p:spPr>
          <a:xfrm flipV="1">
            <a:off x="6023112" y="5815013"/>
            <a:ext cx="0" cy="2351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D49BC00-D8C4-43C4-9176-A3DBAC24E882}"/>
              </a:ext>
            </a:extLst>
          </p:cNvPr>
          <p:cNvSpPr txBox="1"/>
          <p:nvPr/>
        </p:nvSpPr>
        <p:spPr>
          <a:xfrm>
            <a:off x="5857877" y="3725346"/>
            <a:ext cx="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56D563-B0BB-4DF4-B378-FAADBDD79B3A}"/>
              </a:ext>
            </a:extLst>
          </p:cNvPr>
          <p:cNvSpPr txBox="1"/>
          <p:nvPr/>
        </p:nvSpPr>
        <p:spPr>
          <a:xfrm>
            <a:off x="5857877" y="5862047"/>
            <a:ext cx="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Y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9444C17-E030-4EA3-8A53-56C0641A3541}"/>
              </a:ext>
            </a:extLst>
          </p:cNvPr>
          <p:cNvSpPr txBox="1"/>
          <p:nvPr/>
        </p:nvSpPr>
        <p:spPr>
          <a:xfrm>
            <a:off x="8279976" y="5642105"/>
            <a:ext cx="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6B7F05E-372B-46A6-9135-CF1B49FABE9E}"/>
              </a:ext>
            </a:extLst>
          </p:cNvPr>
          <p:cNvCxnSpPr>
            <a:cxnSpLocks/>
          </p:cNvCxnSpPr>
          <p:nvPr/>
        </p:nvCxnSpPr>
        <p:spPr>
          <a:xfrm flipH="1" flipV="1">
            <a:off x="4567238" y="4781550"/>
            <a:ext cx="1428304" cy="102171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32FD242D-8AD6-43D8-A756-AF8A403E0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787" y="5936103"/>
            <a:ext cx="304800" cy="2952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E0BC9EF-85BC-4BD0-9589-C84F10473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8099" y="5936104"/>
            <a:ext cx="304800" cy="295275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9E8C2F4-AC7C-4497-9194-966AE03E9DC8}"/>
              </a:ext>
            </a:extLst>
          </p:cNvPr>
          <p:cNvCxnSpPr>
            <a:cxnSpLocks/>
          </p:cNvCxnSpPr>
          <p:nvPr/>
        </p:nvCxnSpPr>
        <p:spPr>
          <a:xfrm>
            <a:off x="4567238" y="4781550"/>
            <a:ext cx="0" cy="12298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927C31-9366-4137-838D-2BDFD1A34F4B}"/>
              </a:ext>
            </a:extLst>
          </p:cNvPr>
          <p:cNvCxnSpPr>
            <a:cxnSpLocks/>
          </p:cNvCxnSpPr>
          <p:nvPr/>
        </p:nvCxnSpPr>
        <p:spPr>
          <a:xfrm flipH="1" flipV="1">
            <a:off x="4567238" y="5922978"/>
            <a:ext cx="3679400" cy="178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3EC9DD2-6A3D-4E22-95B4-EA491A1A431A}"/>
              </a:ext>
            </a:extLst>
          </p:cNvPr>
          <p:cNvCxnSpPr>
            <a:cxnSpLocks/>
          </p:cNvCxnSpPr>
          <p:nvPr/>
        </p:nvCxnSpPr>
        <p:spPr>
          <a:xfrm flipH="1" flipV="1">
            <a:off x="3799587" y="5922341"/>
            <a:ext cx="767650" cy="481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17B64438-A6DB-40D8-A6A9-6BB3DC844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1716" y="5980038"/>
            <a:ext cx="171450" cy="13335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503AB4B-0066-4C83-8CE1-B2C66F68C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2944" y="5950390"/>
            <a:ext cx="171450" cy="266700"/>
          </a:xfrm>
          <a:prstGeom prst="rect">
            <a:avLst/>
          </a:prstGeom>
        </p:spPr>
      </p:pic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45C9DF4-2070-407B-8A2C-F77D85520929}"/>
              </a:ext>
            </a:extLst>
          </p:cNvPr>
          <p:cNvGrpSpPr/>
          <p:nvPr/>
        </p:nvGrpSpPr>
        <p:grpSpPr>
          <a:xfrm>
            <a:off x="4993437" y="3251430"/>
            <a:ext cx="2059349" cy="295275"/>
            <a:chOff x="5386387" y="3131815"/>
            <a:chExt cx="2059349" cy="295275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35F8489F-8ED3-4FBE-9F8E-CDA90CCD9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6387" y="3131815"/>
              <a:ext cx="676275" cy="295275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090E2462-E677-4137-B047-B484A7C97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1251" y="3212777"/>
              <a:ext cx="171450" cy="133350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356540D9-B1EE-4CB7-B869-31FEB36CF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80339" y="3131815"/>
              <a:ext cx="304800" cy="295275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1119552-8DDA-40E9-B718-6B9CC2E3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936" y="3131815"/>
              <a:ext cx="304800" cy="295275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74D70FD0-3549-4094-A8D7-53E1DF8B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62865" y="3146102"/>
              <a:ext cx="171450" cy="266700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5642872D-66A7-4E22-B869-440B9F643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4263" y="3184202"/>
              <a:ext cx="200025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930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idea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F25ED2-C18E-4FF5-A589-28B4C71B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47407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Measuring</a:t>
            </a:r>
            <a:r>
              <a:rPr lang="de-CH" dirty="0"/>
              <a:t> a </a:t>
            </a:r>
            <a:r>
              <a:rPr lang="de-CH" dirty="0" err="1"/>
              <a:t>qubit</a:t>
            </a:r>
            <a:r>
              <a:rPr lang="de-CH" dirty="0"/>
              <a:t> </a:t>
            </a:r>
            <a:r>
              <a:rPr lang="de-CH" dirty="0" err="1"/>
              <a:t>collapses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</a:t>
            </a:r>
            <a:r>
              <a:rPr lang="de-CH" dirty="0" err="1"/>
              <a:t>onto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z </a:t>
            </a:r>
            <a:r>
              <a:rPr lang="de-CH" dirty="0" err="1"/>
              <a:t>axis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probability</a:t>
            </a:r>
            <a:endParaRPr lang="de-CH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5769D75-879A-48C4-BF7B-9AD20A298E3E}"/>
              </a:ext>
            </a:extLst>
          </p:cNvPr>
          <p:cNvCxnSpPr>
            <a:cxnSpLocks/>
          </p:cNvCxnSpPr>
          <p:nvPr/>
        </p:nvCxnSpPr>
        <p:spPr>
          <a:xfrm>
            <a:off x="3799587" y="5838530"/>
            <a:ext cx="44470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33B561D-F991-4672-9A98-215C42A389AA}"/>
              </a:ext>
            </a:extLst>
          </p:cNvPr>
          <p:cNvCxnSpPr>
            <a:cxnSpLocks/>
          </p:cNvCxnSpPr>
          <p:nvPr/>
        </p:nvCxnSpPr>
        <p:spPr>
          <a:xfrm flipV="1">
            <a:off x="6023112" y="4129946"/>
            <a:ext cx="0" cy="17085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9969A79-27F1-40B9-99AA-D9110AD4AAAA}"/>
              </a:ext>
            </a:extLst>
          </p:cNvPr>
          <p:cNvCxnSpPr>
            <a:cxnSpLocks/>
          </p:cNvCxnSpPr>
          <p:nvPr/>
        </p:nvCxnSpPr>
        <p:spPr>
          <a:xfrm flipV="1">
            <a:off x="6023112" y="5815013"/>
            <a:ext cx="0" cy="2351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D49BC00-D8C4-43C4-9176-A3DBAC24E882}"/>
              </a:ext>
            </a:extLst>
          </p:cNvPr>
          <p:cNvSpPr txBox="1"/>
          <p:nvPr/>
        </p:nvSpPr>
        <p:spPr>
          <a:xfrm>
            <a:off x="5857877" y="3725346"/>
            <a:ext cx="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56D563-B0BB-4DF4-B378-FAADBDD79B3A}"/>
              </a:ext>
            </a:extLst>
          </p:cNvPr>
          <p:cNvSpPr txBox="1"/>
          <p:nvPr/>
        </p:nvSpPr>
        <p:spPr>
          <a:xfrm>
            <a:off x="5857877" y="5862047"/>
            <a:ext cx="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Y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9444C17-E030-4EA3-8A53-56C0641A3541}"/>
              </a:ext>
            </a:extLst>
          </p:cNvPr>
          <p:cNvSpPr txBox="1"/>
          <p:nvPr/>
        </p:nvSpPr>
        <p:spPr>
          <a:xfrm>
            <a:off x="8279976" y="5642105"/>
            <a:ext cx="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6B7F05E-372B-46A6-9135-CF1B49FABE9E}"/>
              </a:ext>
            </a:extLst>
          </p:cNvPr>
          <p:cNvCxnSpPr>
            <a:cxnSpLocks/>
          </p:cNvCxnSpPr>
          <p:nvPr/>
        </p:nvCxnSpPr>
        <p:spPr>
          <a:xfrm flipV="1">
            <a:off x="6074049" y="4635841"/>
            <a:ext cx="1195833" cy="115030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32FD242D-8AD6-43D8-A756-AF8A403E0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787" y="5936103"/>
            <a:ext cx="304800" cy="2952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E0BC9EF-85BC-4BD0-9589-C84F10473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8099" y="5936104"/>
            <a:ext cx="304800" cy="295275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9E8C2F4-AC7C-4497-9194-966AE03E9DC8}"/>
              </a:ext>
            </a:extLst>
          </p:cNvPr>
          <p:cNvCxnSpPr>
            <a:cxnSpLocks/>
          </p:cNvCxnSpPr>
          <p:nvPr/>
        </p:nvCxnSpPr>
        <p:spPr>
          <a:xfrm>
            <a:off x="7269882" y="4635841"/>
            <a:ext cx="0" cy="137559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927C31-9366-4137-838D-2BDFD1A34F4B}"/>
              </a:ext>
            </a:extLst>
          </p:cNvPr>
          <p:cNvCxnSpPr>
            <a:cxnSpLocks/>
          </p:cNvCxnSpPr>
          <p:nvPr/>
        </p:nvCxnSpPr>
        <p:spPr>
          <a:xfrm flipH="1">
            <a:off x="7269882" y="5940866"/>
            <a:ext cx="976756" cy="952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3EC9DD2-6A3D-4E22-95B4-EA491A1A431A}"/>
              </a:ext>
            </a:extLst>
          </p:cNvPr>
          <p:cNvCxnSpPr>
            <a:cxnSpLocks/>
          </p:cNvCxnSpPr>
          <p:nvPr/>
        </p:nvCxnSpPr>
        <p:spPr>
          <a:xfrm flipH="1" flipV="1">
            <a:off x="3799587" y="5922341"/>
            <a:ext cx="3470295" cy="137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17B64438-A6DB-40D8-A6A9-6BB3DC844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9138" y="5980038"/>
            <a:ext cx="171450" cy="13335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503AB4B-0066-4C83-8CE1-B2C66F68C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0364" y="5994735"/>
            <a:ext cx="171450" cy="266700"/>
          </a:xfrm>
          <a:prstGeom prst="rect">
            <a:avLst/>
          </a:prstGeom>
        </p:spPr>
      </p:pic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45C9DF4-2070-407B-8A2C-F77D85520929}"/>
              </a:ext>
            </a:extLst>
          </p:cNvPr>
          <p:cNvGrpSpPr/>
          <p:nvPr/>
        </p:nvGrpSpPr>
        <p:grpSpPr>
          <a:xfrm>
            <a:off x="4993437" y="3251430"/>
            <a:ext cx="2059349" cy="295275"/>
            <a:chOff x="5386387" y="3131815"/>
            <a:chExt cx="2059349" cy="295275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35F8489F-8ED3-4FBE-9F8E-CDA90CCD9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6387" y="3131815"/>
              <a:ext cx="676275" cy="295275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090E2462-E677-4137-B047-B484A7C97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1251" y="3212777"/>
              <a:ext cx="171450" cy="133350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356540D9-B1EE-4CB7-B869-31FEB36CF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80339" y="3131815"/>
              <a:ext cx="304800" cy="295275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1119552-8DDA-40E9-B718-6B9CC2E3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936" y="3131815"/>
              <a:ext cx="304800" cy="295275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74D70FD0-3549-4094-A8D7-53E1DF8B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62865" y="3146102"/>
              <a:ext cx="171450" cy="266700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5642872D-66A7-4E22-B869-440B9F643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4263" y="3184202"/>
              <a:ext cx="200025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11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application</a:t>
            </a:r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D49BC00-D8C4-43C4-9176-A3DBAC24E882}"/>
              </a:ext>
            </a:extLst>
          </p:cNvPr>
          <p:cNvSpPr txBox="1"/>
          <p:nvPr/>
        </p:nvSpPr>
        <p:spPr>
          <a:xfrm>
            <a:off x="5857877" y="3725346"/>
            <a:ext cx="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2FD242D-8AD6-43D8-A756-AF8A403E0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7384" y="5809619"/>
            <a:ext cx="304800" cy="295275"/>
          </a:xfrm>
          <a:prstGeom prst="rect">
            <a:avLst/>
          </a:prstGeom>
        </p:spPr>
      </p:pic>
      <p:pic>
        <p:nvPicPr>
          <p:cNvPr id="7" name="Grafik 6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FB5AD84A-FAAC-4778-96C3-0C56C1B7A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416" y="2326348"/>
            <a:ext cx="1988521" cy="1348736"/>
          </a:xfrm>
          <a:prstGeom prst="rect">
            <a:avLst/>
          </a:prstGeom>
        </p:spPr>
      </p:pic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35465F0-14DD-4F17-8CA1-D773DC304472}"/>
              </a:ext>
            </a:extLst>
          </p:cNvPr>
          <p:cNvCxnSpPr>
            <a:cxnSpLocks/>
          </p:cNvCxnSpPr>
          <p:nvPr/>
        </p:nvCxnSpPr>
        <p:spPr>
          <a:xfrm flipV="1">
            <a:off x="5263839" y="4530160"/>
            <a:ext cx="1826749" cy="12794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543B67F-B6B8-4484-81B1-4D3C47A59C32}"/>
              </a:ext>
            </a:extLst>
          </p:cNvPr>
          <p:cNvCxnSpPr>
            <a:cxnSpLocks/>
          </p:cNvCxnSpPr>
          <p:nvPr/>
        </p:nvCxnSpPr>
        <p:spPr>
          <a:xfrm>
            <a:off x="5390496" y="4947920"/>
            <a:ext cx="1635576" cy="45591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BB2F4E7-1459-4B36-9F08-A4B9BC187374}"/>
              </a:ext>
            </a:extLst>
          </p:cNvPr>
          <p:cNvCxnSpPr>
            <a:cxnSpLocks/>
          </p:cNvCxnSpPr>
          <p:nvPr/>
        </p:nvCxnSpPr>
        <p:spPr>
          <a:xfrm flipH="1" flipV="1">
            <a:off x="5732039" y="4286921"/>
            <a:ext cx="825923" cy="162877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5018B08-E77F-474E-9B6D-A2210C13C05D}"/>
              </a:ext>
            </a:extLst>
          </p:cNvPr>
          <p:cNvCxnSpPr>
            <a:cxnSpLocks/>
          </p:cNvCxnSpPr>
          <p:nvPr/>
        </p:nvCxnSpPr>
        <p:spPr>
          <a:xfrm flipH="1">
            <a:off x="5237240" y="5175876"/>
            <a:ext cx="934543" cy="64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58618615-B533-4F68-BDE5-9BB2F616D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2243" y="4298154"/>
            <a:ext cx="304800" cy="295275"/>
          </a:xfrm>
          <a:prstGeom prst="rect">
            <a:avLst/>
          </a:prstGeom>
        </p:spPr>
      </p:pic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DC5846F-9C36-4126-B1B5-9313BA4B4A50}"/>
              </a:ext>
            </a:extLst>
          </p:cNvPr>
          <p:cNvCxnSpPr>
            <a:cxnSpLocks/>
          </p:cNvCxnSpPr>
          <p:nvPr/>
        </p:nvCxnSpPr>
        <p:spPr>
          <a:xfrm flipH="1" flipV="1">
            <a:off x="5704511" y="4206456"/>
            <a:ext cx="467272" cy="939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5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Input </a:t>
            </a:r>
            <a:r>
              <a:rPr lang="de-CH" dirty="0" err="1"/>
              <a:t>features</a:t>
            </a:r>
            <a:r>
              <a:rPr lang="de-CH" dirty="0"/>
              <a:t> + </a:t>
            </a:r>
            <a:r>
              <a:rPr lang="de-CH" dirty="0" err="1"/>
              <a:t>relevance</a:t>
            </a:r>
            <a:r>
              <a:rPr lang="de-CH" dirty="0"/>
              <a:t> </a:t>
            </a:r>
            <a:r>
              <a:rPr lang="de-CH" dirty="0" err="1"/>
              <a:t>weights</a:t>
            </a:r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D49BC00-D8C4-43C4-9176-A3DBAC24E882}"/>
              </a:ext>
            </a:extLst>
          </p:cNvPr>
          <p:cNvSpPr txBox="1"/>
          <p:nvPr/>
        </p:nvSpPr>
        <p:spPr>
          <a:xfrm>
            <a:off x="5857877" y="3725346"/>
            <a:ext cx="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2FD242D-8AD6-43D8-A756-AF8A403E0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7384" y="5809619"/>
            <a:ext cx="304800" cy="295275"/>
          </a:xfrm>
          <a:prstGeom prst="rect">
            <a:avLst/>
          </a:prstGeom>
        </p:spPr>
      </p:pic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35465F0-14DD-4F17-8CA1-D773DC304472}"/>
              </a:ext>
            </a:extLst>
          </p:cNvPr>
          <p:cNvCxnSpPr>
            <a:cxnSpLocks/>
          </p:cNvCxnSpPr>
          <p:nvPr/>
        </p:nvCxnSpPr>
        <p:spPr>
          <a:xfrm flipV="1">
            <a:off x="5263839" y="4530160"/>
            <a:ext cx="1826749" cy="12794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543B67F-B6B8-4484-81B1-4D3C47A59C32}"/>
              </a:ext>
            </a:extLst>
          </p:cNvPr>
          <p:cNvCxnSpPr>
            <a:cxnSpLocks/>
          </p:cNvCxnSpPr>
          <p:nvPr/>
        </p:nvCxnSpPr>
        <p:spPr>
          <a:xfrm>
            <a:off x="5390496" y="4947920"/>
            <a:ext cx="1635576" cy="45591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BB2F4E7-1459-4B36-9F08-A4B9BC187374}"/>
              </a:ext>
            </a:extLst>
          </p:cNvPr>
          <p:cNvCxnSpPr>
            <a:cxnSpLocks/>
          </p:cNvCxnSpPr>
          <p:nvPr/>
        </p:nvCxnSpPr>
        <p:spPr>
          <a:xfrm flipH="1" flipV="1">
            <a:off x="5732039" y="4286921"/>
            <a:ext cx="825923" cy="162877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5018B08-E77F-474E-9B6D-A2210C13C05D}"/>
              </a:ext>
            </a:extLst>
          </p:cNvPr>
          <p:cNvCxnSpPr>
            <a:cxnSpLocks/>
          </p:cNvCxnSpPr>
          <p:nvPr/>
        </p:nvCxnSpPr>
        <p:spPr>
          <a:xfrm flipH="1">
            <a:off x="5237240" y="5175876"/>
            <a:ext cx="934543" cy="64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58618615-B533-4F68-BDE5-9BB2F616D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2243" y="4298154"/>
            <a:ext cx="304800" cy="295275"/>
          </a:xfrm>
          <a:prstGeom prst="rect">
            <a:avLst/>
          </a:prstGeom>
        </p:spPr>
      </p:pic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DC5846F-9C36-4126-B1B5-9313BA4B4A50}"/>
              </a:ext>
            </a:extLst>
          </p:cNvPr>
          <p:cNvCxnSpPr>
            <a:cxnSpLocks/>
          </p:cNvCxnSpPr>
          <p:nvPr/>
        </p:nvCxnSpPr>
        <p:spPr>
          <a:xfrm flipH="1" flipV="1">
            <a:off x="5704511" y="4206456"/>
            <a:ext cx="467272" cy="939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2402B734-4C72-4B24-98C9-6F82E8DF9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004" y="2326348"/>
            <a:ext cx="2031746" cy="9904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CECFE90-FFBB-4DF8-B8B8-DE6AFFE46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7647" y="3144417"/>
            <a:ext cx="190500" cy="247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E8C391E-5F76-4729-AA4D-33DF4AC0ED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2687" y="3188887"/>
            <a:ext cx="295275" cy="180975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CB38AD-D82B-4F2B-8339-DEE436F604F4}"/>
              </a:ext>
            </a:extLst>
          </p:cNvPr>
          <p:cNvCxnSpPr>
            <a:cxnSpLocks/>
          </p:cNvCxnSpPr>
          <p:nvPr/>
        </p:nvCxnSpPr>
        <p:spPr>
          <a:xfrm flipH="1" flipV="1">
            <a:off x="5143096" y="4841843"/>
            <a:ext cx="1028687" cy="3084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5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Input </a:t>
            </a:r>
            <a:r>
              <a:rPr lang="de-CH" dirty="0" err="1"/>
              <a:t>features</a:t>
            </a:r>
            <a:r>
              <a:rPr lang="de-CH" dirty="0"/>
              <a:t> + </a:t>
            </a:r>
            <a:r>
              <a:rPr lang="de-CH" dirty="0" err="1"/>
              <a:t>relevance</a:t>
            </a:r>
            <a:r>
              <a:rPr lang="de-CH" dirty="0"/>
              <a:t> </a:t>
            </a:r>
            <a:r>
              <a:rPr lang="de-CH" dirty="0" err="1"/>
              <a:t>weights</a:t>
            </a:r>
            <a:endParaRPr lang="de-CH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BFB9747-440B-4856-8AB9-77F6559CC362}"/>
              </a:ext>
            </a:extLst>
          </p:cNvPr>
          <p:cNvGrpSpPr/>
          <p:nvPr/>
        </p:nvGrpSpPr>
        <p:grpSpPr>
          <a:xfrm>
            <a:off x="1192637" y="2299020"/>
            <a:ext cx="3891450" cy="3626020"/>
            <a:chOff x="759249" y="2299020"/>
            <a:chExt cx="3891450" cy="3626020"/>
          </a:xfrm>
        </p:grpSpPr>
        <p:pic>
          <p:nvPicPr>
            <p:cNvPr id="10" name="Grafik 9" descr="Ein Bild, das Text, Uhr enthält.&#10;&#10;Automatisch generierte Beschreibung">
              <a:extLst>
                <a:ext uri="{FF2B5EF4-FFF2-40B4-BE49-F238E27FC236}">
                  <a16:creationId xmlns:a16="http://schemas.microsoft.com/office/drawing/2014/main" id="{002C0686-1872-42BB-92AD-BAB2FD3EA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609" y="2299020"/>
              <a:ext cx="2158730" cy="1561905"/>
            </a:xfrm>
            <a:prstGeom prst="rect">
              <a:avLst/>
            </a:prstGeom>
          </p:spPr>
        </p:pic>
        <p:pic>
          <p:nvPicPr>
            <p:cNvPr id="13" name="Grafik 12" descr="Ein Bild, das Text, Gebäude, Kuppel enthält.&#10;&#10;Automatisch generierte Beschreibung">
              <a:extLst>
                <a:ext uri="{FF2B5EF4-FFF2-40B4-BE49-F238E27FC236}">
                  <a16:creationId xmlns:a16="http://schemas.microsoft.com/office/drawing/2014/main" id="{44EEDA44-D257-4F81-BF95-746BDFC9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49" y="3920097"/>
              <a:ext cx="3891450" cy="2004943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0C8CCBF-B37E-4FF8-8495-35FCCC2F5110}"/>
              </a:ext>
            </a:extLst>
          </p:cNvPr>
          <p:cNvGrpSpPr/>
          <p:nvPr/>
        </p:nvGrpSpPr>
        <p:grpSpPr>
          <a:xfrm>
            <a:off x="7107915" y="2358192"/>
            <a:ext cx="3891450" cy="3566848"/>
            <a:chOff x="6304112" y="2299020"/>
            <a:chExt cx="3891450" cy="3566848"/>
          </a:xfrm>
        </p:grpSpPr>
        <p:pic>
          <p:nvPicPr>
            <p:cNvPr id="15" name="Grafik 14" descr="Ein Bild, das Text, Uhr enthält.&#10;&#10;Automatisch generierte Beschreibung">
              <a:extLst>
                <a:ext uri="{FF2B5EF4-FFF2-40B4-BE49-F238E27FC236}">
                  <a16:creationId xmlns:a16="http://schemas.microsoft.com/office/drawing/2014/main" id="{37958E1A-0299-4183-A55B-E6D2595F0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8409" y="2299020"/>
              <a:ext cx="2742857" cy="1561905"/>
            </a:xfrm>
            <a:prstGeom prst="rect">
              <a:avLst/>
            </a:prstGeom>
          </p:spPr>
        </p:pic>
        <p:pic>
          <p:nvPicPr>
            <p:cNvPr id="50" name="Grafik 49" descr="Ein Bild, das Text, Gebäude, Kuppel enthält.&#10;&#10;Automatisch generierte Beschreibung">
              <a:extLst>
                <a:ext uri="{FF2B5EF4-FFF2-40B4-BE49-F238E27FC236}">
                  <a16:creationId xmlns:a16="http://schemas.microsoft.com/office/drawing/2014/main" id="{E374ED71-B38C-4CD1-BE9F-BD3130B7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112" y="3860925"/>
              <a:ext cx="3891450" cy="2004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94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Input </a:t>
            </a:r>
            <a:r>
              <a:rPr lang="de-CH" dirty="0" err="1"/>
              <a:t>features</a:t>
            </a:r>
            <a:r>
              <a:rPr lang="de-CH" dirty="0"/>
              <a:t> + </a:t>
            </a:r>
            <a:r>
              <a:rPr lang="de-CH" dirty="0" err="1"/>
              <a:t>relevancy</a:t>
            </a:r>
            <a:r>
              <a:rPr lang="de-CH" dirty="0"/>
              <a:t> </a:t>
            </a:r>
            <a:r>
              <a:rPr lang="de-CH" dirty="0" err="1"/>
              <a:t>weights</a:t>
            </a:r>
            <a:endParaRPr lang="de-CH" dirty="0"/>
          </a:p>
        </p:txBody>
      </p:sp>
      <p:pic>
        <p:nvPicPr>
          <p:cNvPr id="4" name="Grafik 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D0BF583B-6C28-4B7F-97E1-BB3C15A2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7" y="2491542"/>
            <a:ext cx="3314286" cy="1561905"/>
          </a:xfrm>
          <a:prstGeom prst="rect">
            <a:avLst/>
          </a:prstGeom>
        </p:spPr>
      </p:pic>
      <p:pic>
        <p:nvPicPr>
          <p:cNvPr id="6" name="Grafik 5" descr="Ein Bild, das Text, Gebäude, Kuppel enthält.&#10;&#10;Automatisch generierte Beschreibung">
            <a:extLst>
              <a:ext uri="{FF2B5EF4-FFF2-40B4-BE49-F238E27FC236}">
                <a16:creationId xmlns:a16="http://schemas.microsoft.com/office/drawing/2014/main" id="{2A891427-9009-471D-B305-8E47D5EB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55" y="4186426"/>
            <a:ext cx="3891450" cy="2004943"/>
          </a:xfrm>
          <a:prstGeom prst="rect">
            <a:avLst/>
          </a:prstGeom>
        </p:spPr>
      </p:pic>
      <p:pic>
        <p:nvPicPr>
          <p:cNvPr id="8" name="Grafik 7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250061CF-AD95-4947-B57F-93F9C08E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60" y="2487251"/>
            <a:ext cx="3885714" cy="1561905"/>
          </a:xfrm>
          <a:prstGeom prst="rect">
            <a:avLst/>
          </a:prstGeom>
        </p:spPr>
      </p:pic>
      <p:pic>
        <p:nvPicPr>
          <p:cNvPr id="11" name="Grafik 10" descr="Ein Bild, das Text, Gebäude, Kuppel enthält.&#10;&#10;Automatisch generierte Beschreibung">
            <a:extLst>
              <a:ext uri="{FF2B5EF4-FFF2-40B4-BE49-F238E27FC236}">
                <a16:creationId xmlns:a16="http://schemas.microsoft.com/office/drawing/2014/main" id="{B86A5713-BDEB-41FD-A338-F28F893AB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389" y="4189381"/>
            <a:ext cx="3885714" cy="20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9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D6314-DFE4-4177-B1C8-60A6AF3C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Classical</a:t>
            </a:r>
            <a:r>
              <a:rPr lang="de-CH" dirty="0"/>
              <a:t> Neuron</a:t>
            </a:r>
          </a:p>
        </p:txBody>
      </p:sp>
      <p:pic>
        <p:nvPicPr>
          <p:cNvPr id="1026" name="Picture 2" descr="Figure 1. Simplified model of an artificial neuron.">
            <a:extLst>
              <a:ext uri="{FF2B5EF4-FFF2-40B4-BE49-F238E27FC236}">
                <a16:creationId xmlns:a16="http://schemas.microsoft.com/office/drawing/2014/main" id="{7449B119-6255-40A6-B5F3-8F0D6A741B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26" y="2603500"/>
            <a:ext cx="719726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1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Input </a:t>
            </a:r>
            <a:r>
              <a:rPr lang="de-CH" dirty="0" err="1"/>
              <a:t>features</a:t>
            </a:r>
            <a:r>
              <a:rPr lang="de-CH" dirty="0"/>
              <a:t> + </a:t>
            </a:r>
            <a:r>
              <a:rPr lang="de-CH" dirty="0" err="1"/>
              <a:t>relevancy</a:t>
            </a:r>
            <a:r>
              <a:rPr lang="de-CH" dirty="0"/>
              <a:t> </a:t>
            </a:r>
            <a:r>
              <a:rPr lang="de-CH" dirty="0" err="1"/>
              <a:t>weights</a:t>
            </a:r>
            <a:endParaRPr lang="de-CH" dirty="0"/>
          </a:p>
        </p:txBody>
      </p:sp>
      <p:pic>
        <p:nvPicPr>
          <p:cNvPr id="4" name="Grafik 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D0BF583B-6C28-4B7F-97E1-BB3C15A2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7" y="2491542"/>
            <a:ext cx="3314286" cy="1561905"/>
          </a:xfrm>
          <a:prstGeom prst="rect">
            <a:avLst/>
          </a:prstGeom>
        </p:spPr>
      </p:pic>
      <p:pic>
        <p:nvPicPr>
          <p:cNvPr id="6" name="Grafik 5" descr="Ein Bild, das Text, Gebäude, Kuppel enthält.&#10;&#10;Automatisch generierte Beschreibung">
            <a:extLst>
              <a:ext uri="{FF2B5EF4-FFF2-40B4-BE49-F238E27FC236}">
                <a16:creationId xmlns:a16="http://schemas.microsoft.com/office/drawing/2014/main" id="{2A891427-9009-471D-B305-8E47D5EB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55" y="4186426"/>
            <a:ext cx="3891450" cy="2004943"/>
          </a:xfrm>
          <a:prstGeom prst="rect">
            <a:avLst/>
          </a:prstGeom>
        </p:spPr>
      </p:pic>
      <p:pic>
        <p:nvPicPr>
          <p:cNvPr id="8" name="Grafik 7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250061CF-AD95-4947-B57F-93F9C08E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60" y="2487251"/>
            <a:ext cx="3885714" cy="1561905"/>
          </a:xfrm>
          <a:prstGeom prst="rect">
            <a:avLst/>
          </a:prstGeom>
        </p:spPr>
      </p:pic>
      <p:pic>
        <p:nvPicPr>
          <p:cNvPr id="11" name="Grafik 10" descr="Ein Bild, das Text, Gebäude, Kuppel enthält.&#10;&#10;Automatisch generierte Beschreibung">
            <a:extLst>
              <a:ext uri="{FF2B5EF4-FFF2-40B4-BE49-F238E27FC236}">
                <a16:creationId xmlns:a16="http://schemas.microsoft.com/office/drawing/2014/main" id="{B86A5713-BDEB-41FD-A338-F28F893AB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389" y="4189381"/>
            <a:ext cx="3885714" cy="20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9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Evaluated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IRIS (4f, 3c)</a:t>
            </a:r>
          </a:p>
        </p:txBody>
      </p:sp>
      <p:pic>
        <p:nvPicPr>
          <p:cNvPr id="5" name="Grafik 4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B7DAF283-FA93-40B6-BB64-82FB1777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044" y="3724337"/>
            <a:ext cx="5498412" cy="9904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A9299DA-D91F-4E8E-A7AF-3090CE7B12DD}"/>
              </a:ext>
            </a:extLst>
          </p:cNvPr>
          <p:cNvSpPr txBox="1"/>
          <p:nvPr/>
        </p:nvSpPr>
        <p:spPr>
          <a:xfrm>
            <a:off x="3400425" y="4714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</a:t>
            </a:r>
            <a:r>
              <a:rPr lang="de-CH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0.5466666666666666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361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Evaluated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IRIS (4f, 3c)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9299DA-D91F-4E8E-A7AF-3090CE7B12DD}"/>
              </a:ext>
            </a:extLst>
          </p:cNvPr>
          <p:cNvSpPr txBox="1"/>
          <p:nvPr/>
        </p:nvSpPr>
        <p:spPr>
          <a:xfrm>
            <a:off x="3457575" y="4564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0.6933333333333334</a:t>
            </a:r>
            <a:endParaRPr lang="de-CH" dirty="0"/>
          </a:p>
        </p:txBody>
      </p:sp>
      <p:pic>
        <p:nvPicPr>
          <p:cNvPr id="4" name="Grafik 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F7C8BB3-51CB-4D6E-A960-FBE50B25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17" y="3002677"/>
            <a:ext cx="3314286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Evaluated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IRIS (4f, 3c)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9299DA-D91F-4E8E-A7AF-3090CE7B12DD}"/>
              </a:ext>
            </a:extLst>
          </p:cNvPr>
          <p:cNvSpPr txBox="1"/>
          <p:nvPr/>
        </p:nvSpPr>
        <p:spPr>
          <a:xfrm>
            <a:off x="3457575" y="4564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0.66</a:t>
            </a:r>
            <a:endParaRPr lang="de-CH" dirty="0"/>
          </a:p>
        </p:txBody>
      </p:sp>
      <p:pic>
        <p:nvPicPr>
          <p:cNvPr id="5" name="Grafik 4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D8780A5E-E6E9-4B5E-B59B-88FFE72D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25" y="3002677"/>
            <a:ext cx="5041270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68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Evaluated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IRIS (4f, 3c)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9299DA-D91F-4E8E-A7AF-3090CE7B12DD}"/>
              </a:ext>
            </a:extLst>
          </p:cNvPr>
          <p:cNvSpPr txBox="1"/>
          <p:nvPr/>
        </p:nvSpPr>
        <p:spPr>
          <a:xfrm>
            <a:off x="3324225" y="5515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0.7733333333333333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ED0E3E-C2E5-4CC8-98AA-42AA4149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35" y="2527470"/>
            <a:ext cx="215873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Evaluated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IRIS (4f, 3c)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9299DA-D91F-4E8E-A7AF-3090CE7B12DD}"/>
              </a:ext>
            </a:extLst>
          </p:cNvPr>
          <p:cNvSpPr txBox="1"/>
          <p:nvPr/>
        </p:nvSpPr>
        <p:spPr>
          <a:xfrm>
            <a:off x="3324225" y="5515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0.8466666666666667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B1638-E497-4B45-AABD-2D6BC206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87" y="2613195"/>
            <a:ext cx="6196825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9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Evaluated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IRIS (4f, 3c)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9299DA-D91F-4E8E-A7AF-3090CE7B12DD}"/>
              </a:ext>
            </a:extLst>
          </p:cNvPr>
          <p:cNvSpPr txBox="1"/>
          <p:nvPr/>
        </p:nvSpPr>
        <p:spPr>
          <a:xfrm>
            <a:off x="3324225" y="5515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0.8933333333333333</a:t>
            </a:r>
            <a:endParaRPr lang="de-CH" dirty="0"/>
          </a:p>
        </p:txBody>
      </p:sp>
      <p:pic>
        <p:nvPicPr>
          <p:cNvPr id="4" name="Grafik 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3BB445A1-005D-46C3-A3A9-A9C3474E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12" y="2575095"/>
            <a:ext cx="6196825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7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Evaluated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IRIS (4f, 3c)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9299DA-D91F-4E8E-A7AF-3090CE7B12DD}"/>
              </a:ext>
            </a:extLst>
          </p:cNvPr>
          <p:cNvSpPr txBox="1"/>
          <p:nvPr/>
        </p:nvSpPr>
        <p:spPr>
          <a:xfrm>
            <a:off x="3324225" y="5515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0.44666666666666666</a:t>
            </a: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5CAB1B-B5BC-48EC-8DD0-F0B4E154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25" y="2645140"/>
            <a:ext cx="5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5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Evaluated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IRIS (4f, 3c)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9299DA-D91F-4E8E-A7AF-3090CE7B12DD}"/>
              </a:ext>
            </a:extLst>
          </p:cNvPr>
          <p:cNvSpPr txBox="1"/>
          <p:nvPr/>
        </p:nvSpPr>
        <p:spPr>
          <a:xfrm>
            <a:off x="3324225" y="5515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0.96</a:t>
            </a:r>
            <a:endParaRPr lang="de-CH" dirty="0"/>
          </a:p>
        </p:txBody>
      </p:sp>
      <p:pic>
        <p:nvPicPr>
          <p:cNvPr id="4" name="Grafik 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56779ACC-EFF9-4023-9985-B01CE061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6" y="2517945"/>
            <a:ext cx="10819047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7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Statistics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52F66A-4BE7-4353-9DC3-F64D8845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55" y="2695784"/>
            <a:ext cx="472380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1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4BF68-B749-475E-86E8-9C0FC8AE6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Recreating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arithmetic</a:t>
            </a:r>
            <a:r>
              <a:rPr lang="de-CH" dirty="0"/>
              <a:t> </a:t>
            </a:r>
            <a:r>
              <a:rPr lang="de-CH" dirty="0" err="1"/>
              <a:t>operations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ACF40A-CBA7-4EC6-9223-AA5B7A714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Binary </a:t>
            </a:r>
            <a:r>
              <a:rPr lang="de-CH" dirty="0" err="1"/>
              <a:t>addition</a:t>
            </a:r>
            <a:r>
              <a:rPr lang="de-CH" dirty="0"/>
              <a:t> and </a:t>
            </a:r>
            <a:r>
              <a:rPr lang="de-CH" dirty="0" err="1"/>
              <a:t>binary</a:t>
            </a:r>
            <a:r>
              <a:rPr lang="de-CH" dirty="0"/>
              <a:t> </a:t>
            </a:r>
            <a:r>
              <a:rPr lang="de-CH" dirty="0" err="1"/>
              <a:t>multiplication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8602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Statistics</a:t>
            </a: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095A168-9824-492A-8C1C-A52DCE47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72" y="2657684"/>
            <a:ext cx="4749206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4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Also </a:t>
            </a:r>
            <a:r>
              <a:rPr lang="de-CH" dirty="0" err="1"/>
              <a:t>works</a:t>
            </a:r>
            <a:r>
              <a:rPr lang="de-CH" dirty="0"/>
              <a:t> </a:t>
            </a:r>
            <a:r>
              <a:rPr lang="de-CH" dirty="0" err="1"/>
              <a:t>separately</a:t>
            </a:r>
            <a:r>
              <a:rPr lang="de-CH" dirty="0"/>
              <a:t>!</a:t>
            </a:r>
          </a:p>
        </p:txBody>
      </p:sp>
      <p:pic>
        <p:nvPicPr>
          <p:cNvPr id="4" name="Grafik 3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B78FCFB1-FDD6-4157-908D-EC5629F3B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94" y="2613665"/>
            <a:ext cx="5498412" cy="9904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B66D3E9-BD2C-4E87-811D-2EECF9D60C66}"/>
              </a:ext>
            </a:extLst>
          </p:cNvPr>
          <p:cNvSpPr txBox="1"/>
          <p:nvPr/>
        </p:nvSpPr>
        <p:spPr>
          <a:xfrm>
            <a:off x="2927694" y="36041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0.8933333333333333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D6DBEEA-38BA-441A-AE96-AB4A58528659}"/>
              </a:ext>
            </a:extLst>
          </p:cNvPr>
          <p:cNvSpPr txBox="1"/>
          <p:nvPr/>
        </p:nvSpPr>
        <p:spPr>
          <a:xfrm>
            <a:off x="2927694" y="3973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0.7333333333333333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EEF80F-B953-4740-AA42-1540E66E392F}"/>
              </a:ext>
            </a:extLst>
          </p:cNvPr>
          <p:cNvSpPr txBox="1"/>
          <p:nvPr/>
        </p:nvSpPr>
        <p:spPr>
          <a:xfrm>
            <a:off x="2927694" y="44099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de-CH" b="0" i="0" dirty="0">
                <a:effectLst/>
                <a:latin typeface="Consolas" panose="020B0609020204030204" pitchFamily="49" charset="0"/>
              </a:rPr>
              <a:t>: 0.8733333333333333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766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Comparable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t/t </a:t>
            </a:r>
            <a:r>
              <a:rPr lang="de-CH" dirty="0" err="1"/>
              <a:t>split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696443-38CA-4182-9D8D-321917A990D9}"/>
              </a:ext>
            </a:extLst>
          </p:cNvPr>
          <p:cNvSpPr txBox="1"/>
          <p:nvPr/>
        </p:nvSpPr>
        <p:spPr>
          <a:xfrm>
            <a:off x="161925" y="3889142"/>
            <a:ext cx="5495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1. Training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training: 0.8482142857142857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testing: 0.9736842105263158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overall: 0.8866666666666667</a:t>
            </a:r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A8F3F6-79B5-49E6-A252-A0F071B2244A}"/>
              </a:ext>
            </a:extLst>
          </p:cNvPr>
          <p:cNvSpPr txBox="1"/>
          <p:nvPr/>
        </p:nvSpPr>
        <p:spPr>
          <a:xfrm>
            <a:off x="5934075" y="38891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2. Training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training: 0.9017857142857143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testing: 0.7631578947368421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overall: 0.8666666666666667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5119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004" y="764118"/>
            <a:ext cx="8761413" cy="1064682"/>
          </a:xfrm>
        </p:spPr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often</a:t>
            </a:r>
            <a:r>
              <a:rPr lang="de-CH" dirty="0"/>
              <a:t> not </a:t>
            </a:r>
            <a:r>
              <a:rPr lang="de-CH" dirty="0" err="1"/>
              <a:t>directly</a:t>
            </a:r>
            <a:r>
              <a:rPr lang="de-CH" dirty="0"/>
              <a:t> </a:t>
            </a:r>
            <a:r>
              <a:rPr lang="de-CH" dirty="0" err="1"/>
              <a:t>reproducable</a:t>
            </a:r>
            <a:r>
              <a:rPr lang="de-CH" dirty="0"/>
              <a:t>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696443-38CA-4182-9D8D-321917A990D9}"/>
              </a:ext>
            </a:extLst>
          </p:cNvPr>
          <p:cNvSpPr txBox="1"/>
          <p:nvPr/>
        </p:nvSpPr>
        <p:spPr>
          <a:xfrm>
            <a:off x="6448425" y="3828872"/>
            <a:ext cx="5495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1. Training on a Sunday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training: 0.8482142857142857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testing: 0.9736842105263158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overall: 0.8866666666666667</a:t>
            </a:r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A8F3F6-79B5-49E6-A252-A0F071B2244A}"/>
              </a:ext>
            </a:extLst>
          </p:cNvPr>
          <p:cNvSpPr txBox="1"/>
          <p:nvPr/>
        </p:nvSpPr>
        <p:spPr>
          <a:xfrm>
            <a:off x="561975" y="38288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1. Training on a Monday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training: 0.6696428571428571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testing: 0.6578947368421053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overall: 0.6666666666666666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829CCBB-AF22-4501-8C14-80EA0C831DDF}"/>
              </a:ext>
            </a:extLst>
          </p:cNvPr>
          <p:cNvSpPr txBox="1"/>
          <p:nvPr/>
        </p:nvSpPr>
        <p:spPr>
          <a:xfrm>
            <a:off x="1388269" y="2736740"/>
            <a:ext cx="9415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Consolas" panose="020B0609020204030204" pitchFamily="49" charset="0"/>
              </a:rPr>
              <a:t>Same train/test split, same random seed!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470616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B577-98C3-447C-BFE2-3998CC91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29" y="504826"/>
            <a:ext cx="8761413" cy="1600732"/>
          </a:xfrm>
        </p:spPr>
        <p:txBody>
          <a:bodyPr/>
          <a:lstStyle/>
          <a:p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ML </a:t>
            </a:r>
            <a:r>
              <a:rPr lang="de-CH" dirty="0" err="1"/>
              <a:t>Algos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Kaggle</a:t>
            </a:r>
            <a:r>
              <a:rPr lang="de-CH" dirty="0"/>
              <a:t> </a:t>
            </a:r>
            <a:r>
              <a:rPr lang="de-CH" dirty="0" err="1"/>
              <a:t>Hearth</a:t>
            </a:r>
            <a:r>
              <a:rPr lang="de-CH" dirty="0"/>
              <a:t> Disease </a:t>
            </a:r>
            <a:r>
              <a:rPr lang="de-CH" dirty="0" err="1"/>
              <a:t>dataset</a:t>
            </a:r>
            <a:r>
              <a:rPr lang="de-CH" dirty="0"/>
              <a:t>, 3/12 f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A8F3F6-79B5-49E6-A252-A0F071B2244A}"/>
              </a:ext>
            </a:extLst>
          </p:cNvPr>
          <p:cNvSpPr txBox="1"/>
          <p:nvPr/>
        </p:nvSpPr>
        <p:spPr>
          <a:xfrm>
            <a:off x="3048000" y="34595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Accuracy of Gradient Boosting is : 91.67%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829CCBB-AF22-4501-8C14-80EA0C831DDF}"/>
              </a:ext>
            </a:extLst>
          </p:cNvPr>
          <p:cNvSpPr txBox="1"/>
          <p:nvPr/>
        </p:nvSpPr>
        <p:spPr>
          <a:xfrm>
            <a:off x="1854994" y="2381843"/>
            <a:ext cx="94154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 err="1">
                <a:effectLst/>
                <a:latin typeface="Consolas" panose="020B0609020204030204" pitchFamily="49" charset="0"/>
              </a:rPr>
              <a:t>CatBoost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Classifier(</a:t>
            </a:r>
            <a:r>
              <a:rPr lang="en-US" sz="3200" b="0" i="0" dirty="0">
                <a:effectLst/>
                <a:latin typeface="YS Text"/>
              </a:rPr>
              <a:t>gradient boosting on decision trees)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, 1000 iterations, ~2s</a:t>
            </a:r>
            <a:endParaRPr lang="de-CH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DF1EE0-6E44-405C-B113-12D238EBFF32}"/>
              </a:ext>
            </a:extLst>
          </p:cNvPr>
          <p:cNvSpPr txBox="1"/>
          <p:nvPr/>
        </p:nvSpPr>
        <p:spPr>
          <a:xfrm>
            <a:off x="300037" y="4742038"/>
            <a:ext cx="5495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Non-normalized data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training: 0.5983263598326359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testing: 0.6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overall: 0.5852842809364549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44C4A2-EF6B-4AF2-B5B6-54D1F9A238F4}"/>
              </a:ext>
            </a:extLst>
          </p:cNvPr>
          <p:cNvSpPr txBox="1"/>
          <p:nvPr/>
        </p:nvSpPr>
        <p:spPr>
          <a:xfrm>
            <a:off x="4075509" y="4156032"/>
            <a:ext cx="34409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Consolas" panose="020B0609020204030204" pitchFamily="49" charset="0"/>
              </a:rPr>
              <a:t>Quantum Neuron</a:t>
            </a:r>
            <a:endParaRPr lang="de-CH" sz="3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5BB19D-5FAC-4D20-96F7-43EECE8F8BE4}"/>
              </a:ext>
            </a:extLst>
          </p:cNvPr>
          <p:cNvSpPr txBox="1"/>
          <p:nvPr/>
        </p:nvSpPr>
        <p:spPr>
          <a:xfrm>
            <a:off x="6562725" y="47440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Normalized data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training: 0.6778242677824268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testing: 0.7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Mean Accuracy overall: 0.68561872909699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AFBDB1-EC0A-4092-BDA9-39488F357955}"/>
              </a:ext>
            </a:extLst>
          </p:cNvPr>
          <p:cNvSpPr txBox="1"/>
          <p:nvPr/>
        </p:nvSpPr>
        <p:spPr>
          <a:xfrm>
            <a:off x="452438" y="4156033"/>
            <a:ext cx="34409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Consolas" panose="020B0609020204030204" pitchFamily="49" charset="0"/>
              </a:rPr>
              <a:t>77 iterations</a:t>
            </a:r>
            <a:endParaRPr lang="de-CH" sz="3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5C34B44-45EC-48F0-AA71-CA99713173B3}"/>
              </a:ext>
            </a:extLst>
          </p:cNvPr>
          <p:cNvSpPr txBox="1"/>
          <p:nvPr/>
        </p:nvSpPr>
        <p:spPr>
          <a:xfrm>
            <a:off x="7890272" y="4157263"/>
            <a:ext cx="34409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45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iterations</a:t>
            </a:r>
            <a:endParaRPr lang="de-CH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B95FC84-FA01-4189-A4DB-9B5BDD45BB5B}"/>
              </a:ext>
            </a:extLst>
          </p:cNvPr>
          <p:cNvSpPr txBox="1"/>
          <p:nvPr/>
        </p:nvSpPr>
        <p:spPr>
          <a:xfrm>
            <a:off x="2110978" y="6060786"/>
            <a:ext cx="77100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Consolas" panose="020B0609020204030204" pitchFamily="49" charset="0"/>
              </a:rPr>
              <a:t>Maybe better with all features?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09777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5561A6-2B12-4908-8EE6-454371E8A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657" y="3843137"/>
            <a:ext cx="3068642" cy="20411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09C5AC-84C9-4B29-9145-0ED637FFB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3703" y="3843136"/>
            <a:ext cx="3068642" cy="204119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CA1B46-C969-45E1-9FB1-BCE137043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5873" y="2472115"/>
            <a:ext cx="5940254" cy="5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39160AC-0275-4025-8F3A-4476AAA1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5873" y="2416132"/>
            <a:ext cx="5940254" cy="57953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371BD16-02DB-4BA5-830C-D2ACB030E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50" y="3305251"/>
            <a:ext cx="2362200" cy="28479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2AA139F-B0A1-4266-B898-B60B6100E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3305252"/>
            <a:ext cx="5238750" cy="28479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8C0E36-359A-4C64-8C35-E9D9F04BB0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5200" y="3305250"/>
            <a:ext cx="2305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7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9246D3-26D5-497D-902A-48EA1B9E3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250" y="2967450"/>
            <a:ext cx="9699500" cy="28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D64C12-C2AD-4FB8-A2A0-7D62D1C5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596" y="2481565"/>
            <a:ext cx="4226807" cy="40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7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C4D156-0AD4-4E0E-A2D8-5C491931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3" y="2636264"/>
            <a:ext cx="8761413" cy="38742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2AE8960-B425-4AF5-95DA-34A8553CD51F}"/>
              </a:ext>
            </a:extLst>
          </p:cNvPr>
          <p:cNvSpPr/>
          <p:nvPr/>
        </p:nvSpPr>
        <p:spPr>
          <a:xfrm>
            <a:off x="2089150" y="2927350"/>
            <a:ext cx="1276350" cy="641350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EF4D9F-D46A-47E7-9B34-CEBDC5867459}"/>
              </a:ext>
            </a:extLst>
          </p:cNvPr>
          <p:cNvSpPr/>
          <p:nvPr/>
        </p:nvSpPr>
        <p:spPr>
          <a:xfrm>
            <a:off x="2089150" y="3632200"/>
            <a:ext cx="1276350" cy="641350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ADADD99-888B-4413-B5D5-37B0D0CB26DE}"/>
              </a:ext>
            </a:extLst>
          </p:cNvPr>
          <p:cNvSpPr/>
          <p:nvPr/>
        </p:nvSpPr>
        <p:spPr>
          <a:xfrm>
            <a:off x="2089150" y="4337050"/>
            <a:ext cx="1276350" cy="641350"/>
          </a:xfrm>
          <a:prstGeom prst="rect">
            <a:avLst/>
          </a:prstGeom>
          <a:solidFill>
            <a:srgbClr val="00B0F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31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7C635D-AE82-4414-8F89-1099C0DE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3" y="104931"/>
            <a:ext cx="8383904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E2D5C47-12EE-4AC5-B793-EAF0789B9E2C}"/>
              </a:ext>
            </a:extLst>
          </p:cNvPr>
          <p:cNvSpPr/>
          <p:nvPr/>
        </p:nvSpPr>
        <p:spPr>
          <a:xfrm>
            <a:off x="1637458" y="320674"/>
            <a:ext cx="1276350" cy="447675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9A9AF44-34DC-4D9F-AD3A-C56CB6B295B3}"/>
              </a:ext>
            </a:extLst>
          </p:cNvPr>
          <p:cNvSpPr/>
          <p:nvPr/>
        </p:nvSpPr>
        <p:spPr>
          <a:xfrm>
            <a:off x="1637458" y="777874"/>
            <a:ext cx="1276350" cy="447675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34D1B2-7215-426D-AFCB-1439AEE5DB94}"/>
              </a:ext>
            </a:extLst>
          </p:cNvPr>
          <p:cNvSpPr/>
          <p:nvPr/>
        </p:nvSpPr>
        <p:spPr>
          <a:xfrm>
            <a:off x="1624758" y="2193925"/>
            <a:ext cx="1276350" cy="447675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2E9241-A3DA-4EC3-A999-084031DBB49B}"/>
              </a:ext>
            </a:extLst>
          </p:cNvPr>
          <p:cNvSpPr/>
          <p:nvPr/>
        </p:nvSpPr>
        <p:spPr>
          <a:xfrm>
            <a:off x="1624758" y="2651125"/>
            <a:ext cx="1276350" cy="447675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1DC664-4914-4011-8266-495A934C4D6D}"/>
              </a:ext>
            </a:extLst>
          </p:cNvPr>
          <p:cNvSpPr/>
          <p:nvPr/>
        </p:nvSpPr>
        <p:spPr>
          <a:xfrm>
            <a:off x="1637458" y="3609976"/>
            <a:ext cx="1276350" cy="447675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E9E5FC-68B6-448C-B1CF-82030FB839A4}"/>
              </a:ext>
            </a:extLst>
          </p:cNvPr>
          <p:cNvSpPr/>
          <p:nvPr/>
        </p:nvSpPr>
        <p:spPr>
          <a:xfrm>
            <a:off x="1637458" y="4067176"/>
            <a:ext cx="1276350" cy="447675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6240FB-5978-4325-A229-5CDA65691EBE}"/>
              </a:ext>
            </a:extLst>
          </p:cNvPr>
          <p:cNvSpPr/>
          <p:nvPr/>
        </p:nvSpPr>
        <p:spPr>
          <a:xfrm>
            <a:off x="1637458" y="5000627"/>
            <a:ext cx="1276350" cy="447675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5082E4-C014-4DAE-B95F-74B1B73BE2AB}"/>
              </a:ext>
            </a:extLst>
          </p:cNvPr>
          <p:cNvSpPr/>
          <p:nvPr/>
        </p:nvSpPr>
        <p:spPr>
          <a:xfrm>
            <a:off x="1637458" y="5457827"/>
            <a:ext cx="1276350" cy="447675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243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TM02900722[[fn=Ion-Lila]]</Template>
  <TotalTime>0</TotalTime>
  <Words>473</Words>
  <Application>Microsoft Office PowerPoint</Application>
  <PresentationFormat>Breitbild</PresentationFormat>
  <Paragraphs>85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Consolas</vt:lpstr>
      <vt:lpstr>Wingdings 3</vt:lpstr>
      <vt:lpstr>YS Text</vt:lpstr>
      <vt:lpstr>Ion-Sitzungssaal</vt:lpstr>
      <vt:lpstr>Classical Neurons in a Quantum Circuit</vt:lpstr>
      <vt:lpstr>The Classical Neuron</vt:lpstr>
      <vt:lpstr>Recreating the arithmetic operations</vt:lpstr>
      <vt:lpstr>Binary Addition</vt:lpstr>
      <vt:lpstr>Binary Addition</vt:lpstr>
      <vt:lpstr>Binary Addition</vt:lpstr>
      <vt:lpstr>Binary Addition</vt:lpstr>
      <vt:lpstr>Binary Addition</vt:lpstr>
      <vt:lpstr>PowerPoint-Präsentation</vt:lpstr>
      <vt:lpstr>Binary Multiplication</vt:lpstr>
      <vt:lpstr>PowerPoint-Präsentation</vt:lpstr>
      <vt:lpstr>PowerPoint-Präsentation</vt:lpstr>
      <vt:lpstr>Conclusion</vt:lpstr>
      <vt:lpstr>The basic idea</vt:lpstr>
      <vt:lpstr>The basic idea</vt:lpstr>
      <vt:lpstr>Basic application</vt:lpstr>
      <vt:lpstr>Input features + relevance weights</vt:lpstr>
      <vt:lpstr>Input features + relevance weights</vt:lpstr>
      <vt:lpstr>Input features + relevancy weights</vt:lpstr>
      <vt:lpstr>Input features + relevancy weights</vt:lpstr>
      <vt:lpstr>Evaluated models using IRIS (4f, 3c)</vt:lpstr>
      <vt:lpstr>Evaluated models using IRIS (4f, 3c)</vt:lpstr>
      <vt:lpstr>Evaluated models using IRIS (4f, 3c)</vt:lpstr>
      <vt:lpstr>Evaluated models using IRIS (4f, 3c)</vt:lpstr>
      <vt:lpstr>Evaluated models using IRIS (4f, 3c)</vt:lpstr>
      <vt:lpstr>Evaluated models using IRIS (4f, 3c)</vt:lpstr>
      <vt:lpstr>Evaluated models using IRIS (4f, 3c)</vt:lpstr>
      <vt:lpstr>Evaluated models using IRIS (4f, 3c)</vt:lpstr>
      <vt:lpstr>Statistics</vt:lpstr>
      <vt:lpstr>Statistics</vt:lpstr>
      <vt:lpstr>Also works separately!</vt:lpstr>
      <vt:lpstr>Comparable results when using t/t split</vt:lpstr>
      <vt:lpstr>Results are often not directly reproducable!</vt:lpstr>
      <vt:lpstr>Comparison to other ML Algos, Kaggle Hearth Disease dataset, 3/12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Ricardo Simoes</dc:creator>
  <cp:lastModifiedBy>Ricardo Simoes</cp:lastModifiedBy>
  <cp:revision>23</cp:revision>
  <dcterms:created xsi:type="dcterms:W3CDTF">2021-11-09T10:36:11Z</dcterms:created>
  <dcterms:modified xsi:type="dcterms:W3CDTF">2021-11-14T18:42:45Z</dcterms:modified>
</cp:coreProperties>
</file>