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2235200" cy="1257300"/>
  <p:notesSz cx="2235200" cy="12573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7640" y="389763"/>
            <a:ext cx="1899920" cy="2640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35280" y="704088"/>
            <a:ext cx="1564640" cy="314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322C2C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322C2C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11760" y="289179"/>
            <a:ext cx="972312" cy="8298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151128" y="289179"/>
            <a:ext cx="972312" cy="8298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322C2C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93" y="0"/>
            <a:ext cx="2223770" cy="1249680"/>
          </a:xfrm>
          <a:custGeom>
            <a:avLst/>
            <a:gdLst/>
            <a:ahLst/>
            <a:cxnLst/>
            <a:rect l="l" t="t" r="r" b="b"/>
            <a:pathLst>
              <a:path w="2223770" h="1249680">
                <a:moveTo>
                  <a:pt x="0" y="1249203"/>
                </a:moveTo>
                <a:lnTo>
                  <a:pt x="2223336" y="1249203"/>
                </a:lnTo>
                <a:lnTo>
                  <a:pt x="2223336" y="0"/>
                </a:lnTo>
                <a:lnTo>
                  <a:pt x="0" y="0"/>
                </a:lnTo>
                <a:lnTo>
                  <a:pt x="0" y="1249203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8930" y="179114"/>
            <a:ext cx="1797339" cy="13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322C2C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760" y="289179"/>
            <a:ext cx="2011680" cy="8298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59968" y="1169289"/>
            <a:ext cx="715264" cy="62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11760" y="1169289"/>
            <a:ext cx="514096" cy="62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609344" y="1169289"/>
            <a:ext cx="514096" cy="62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ricardomrf@all.insper.edu.br" TargetMode="Externa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46" y="600616"/>
            <a:ext cx="1948814" cy="550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99700"/>
              </a:lnSpc>
              <a:spcBef>
                <a:spcPts val="100"/>
              </a:spcBef>
            </a:pPr>
            <a:r>
              <a:rPr dirty="0" sz="1150" spc="-45">
                <a:solidFill>
                  <a:srgbClr val="322C2C"/>
                </a:solidFill>
                <a:latin typeface="Georgia"/>
                <a:cs typeface="Georgia"/>
              </a:rPr>
              <a:t>Revolucionando </a:t>
            </a:r>
            <a:r>
              <a:rPr dirty="0" sz="1150" spc="-40">
                <a:solidFill>
                  <a:srgbClr val="322C2C"/>
                </a:solidFill>
                <a:latin typeface="Georgia"/>
                <a:cs typeface="Georgia"/>
              </a:rPr>
              <a:t>a </a:t>
            </a:r>
            <a:r>
              <a:rPr dirty="0" sz="1150" spc="-55">
                <a:solidFill>
                  <a:srgbClr val="322C2C"/>
                </a:solidFill>
                <a:latin typeface="Georgia"/>
                <a:cs typeface="Georgia"/>
              </a:rPr>
              <a:t>programação: </a:t>
            </a:r>
            <a:r>
              <a:rPr dirty="0" sz="1150" spc="-265">
                <a:solidFill>
                  <a:srgbClr val="322C2C"/>
                </a:solidFill>
                <a:latin typeface="Georgia"/>
                <a:cs typeface="Georgia"/>
              </a:rPr>
              <a:t> </a:t>
            </a:r>
            <a:r>
              <a:rPr dirty="0" sz="1150" spc="-25">
                <a:solidFill>
                  <a:srgbClr val="322C2C"/>
                </a:solidFill>
                <a:latin typeface="Georgia"/>
                <a:cs typeface="Georgia"/>
              </a:rPr>
              <a:t>r</a:t>
            </a:r>
            <a:r>
              <a:rPr dirty="0" sz="1150" spc="-35">
                <a:solidFill>
                  <a:srgbClr val="322C2C"/>
                </a:solidFill>
                <a:latin typeface="Georgia"/>
                <a:cs typeface="Georgia"/>
              </a:rPr>
              <a:t>e</a:t>
            </a:r>
            <a:r>
              <a:rPr dirty="0" sz="1150" spc="-50">
                <a:solidFill>
                  <a:srgbClr val="322C2C"/>
                </a:solidFill>
                <a:latin typeface="Georgia"/>
                <a:cs typeface="Georgia"/>
              </a:rPr>
              <a:t>v</a:t>
            </a:r>
            <a:r>
              <a:rPr dirty="0" sz="1150" spc="-45">
                <a:solidFill>
                  <a:srgbClr val="322C2C"/>
                </a:solidFill>
                <a:latin typeface="Georgia"/>
                <a:cs typeface="Georgia"/>
              </a:rPr>
              <a:t>e</a:t>
            </a:r>
            <a:r>
              <a:rPr dirty="0" sz="1150" spc="-25">
                <a:solidFill>
                  <a:srgbClr val="322C2C"/>
                </a:solidFill>
                <a:latin typeface="Georgia"/>
                <a:cs typeface="Georgia"/>
              </a:rPr>
              <a:t>la</a:t>
            </a:r>
            <a:r>
              <a:rPr dirty="0" sz="1150" spc="-45">
                <a:solidFill>
                  <a:srgbClr val="322C2C"/>
                </a:solidFill>
                <a:latin typeface="Georgia"/>
                <a:cs typeface="Georgia"/>
              </a:rPr>
              <a:t>n</a:t>
            </a:r>
            <a:r>
              <a:rPr dirty="0" sz="1150" spc="-45">
                <a:solidFill>
                  <a:srgbClr val="322C2C"/>
                </a:solidFill>
                <a:latin typeface="Georgia"/>
                <a:cs typeface="Georgia"/>
              </a:rPr>
              <a:t>do</a:t>
            </a:r>
            <a:r>
              <a:rPr dirty="0" sz="1150" spc="-60">
                <a:solidFill>
                  <a:srgbClr val="322C2C"/>
                </a:solidFill>
                <a:latin typeface="Georgia"/>
                <a:cs typeface="Georgia"/>
              </a:rPr>
              <a:t> </a:t>
            </a:r>
            <a:r>
              <a:rPr dirty="0" sz="1150" spc="-140">
                <a:solidFill>
                  <a:srgbClr val="322C2C"/>
                </a:solidFill>
                <a:latin typeface="Georgia"/>
                <a:cs typeface="Georgia"/>
              </a:rPr>
              <a:t>N</a:t>
            </a:r>
            <a:r>
              <a:rPr dirty="0" sz="1150" spc="-35">
                <a:solidFill>
                  <a:srgbClr val="322C2C"/>
                </a:solidFill>
                <a:latin typeface="Georgia"/>
                <a:cs typeface="Georgia"/>
              </a:rPr>
              <a:t>e</a:t>
            </a:r>
            <a:r>
              <a:rPr dirty="0" sz="1150" spc="-85">
                <a:solidFill>
                  <a:srgbClr val="322C2C"/>
                </a:solidFill>
                <a:latin typeface="Georgia"/>
                <a:cs typeface="Georgia"/>
              </a:rPr>
              <a:t>w</a:t>
            </a:r>
            <a:r>
              <a:rPr dirty="0" sz="1150" spc="-145">
                <a:solidFill>
                  <a:srgbClr val="322C2C"/>
                </a:solidFill>
                <a:latin typeface="Georgia"/>
                <a:cs typeface="Georgia"/>
              </a:rPr>
              <a:t>L</a:t>
            </a:r>
            <a:r>
              <a:rPr dirty="0" sz="1150" spc="-40">
                <a:solidFill>
                  <a:srgbClr val="322C2C"/>
                </a:solidFill>
                <a:latin typeface="Georgia"/>
                <a:cs typeface="Georgia"/>
              </a:rPr>
              <a:t>a</a:t>
            </a:r>
            <a:r>
              <a:rPr dirty="0" sz="1150" spc="-50">
                <a:solidFill>
                  <a:srgbClr val="322C2C"/>
                </a:solidFill>
                <a:latin typeface="Georgia"/>
                <a:cs typeface="Georgia"/>
              </a:rPr>
              <a:t>n</a:t>
            </a:r>
            <a:r>
              <a:rPr dirty="0" sz="1150" spc="-45">
                <a:solidFill>
                  <a:srgbClr val="322C2C"/>
                </a:solidFill>
                <a:latin typeface="Georgia"/>
                <a:cs typeface="Georgia"/>
              </a:rPr>
              <a:t>g</a:t>
            </a:r>
            <a:r>
              <a:rPr dirty="0" sz="1150" spc="-95">
                <a:solidFill>
                  <a:srgbClr val="322C2C"/>
                </a:solidFill>
                <a:latin typeface="Georgia"/>
                <a:cs typeface="Georgia"/>
              </a:rPr>
              <a:t>,</a:t>
            </a:r>
            <a:r>
              <a:rPr dirty="0" sz="1150" spc="-60">
                <a:solidFill>
                  <a:srgbClr val="322C2C"/>
                </a:solidFill>
                <a:latin typeface="Georgia"/>
                <a:cs typeface="Georgia"/>
              </a:rPr>
              <a:t> </a:t>
            </a:r>
            <a:r>
              <a:rPr dirty="0" sz="1150" spc="-45">
                <a:solidFill>
                  <a:srgbClr val="322C2C"/>
                </a:solidFill>
                <a:latin typeface="Georgia"/>
                <a:cs typeface="Georgia"/>
              </a:rPr>
              <a:t>o</a:t>
            </a:r>
            <a:r>
              <a:rPr dirty="0" sz="1150" spc="-60">
                <a:solidFill>
                  <a:srgbClr val="322C2C"/>
                </a:solidFill>
                <a:latin typeface="Georgia"/>
                <a:cs typeface="Georgia"/>
              </a:rPr>
              <a:t> </a:t>
            </a:r>
            <a:r>
              <a:rPr dirty="0" sz="1150" spc="-30">
                <a:solidFill>
                  <a:srgbClr val="322C2C"/>
                </a:solidFill>
                <a:latin typeface="Georgia"/>
                <a:cs typeface="Georgia"/>
              </a:rPr>
              <a:t>f</a:t>
            </a:r>
            <a:r>
              <a:rPr dirty="0" sz="1150" spc="-30">
                <a:solidFill>
                  <a:srgbClr val="322C2C"/>
                </a:solidFill>
                <a:latin typeface="Georgia"/>
                <a:cs typeface="Georgia"/>
              </a:rPr>
              <a:t>u</a:t>
            </a:r>
            <a:r>
              <a:rPr dirty="0" sz="1150" spc="-30">
                <a:solidFill>
                  <a:srgbClr val="322C2C"/>
                </a:solidFill>
                <a:latin typeface="Georgia"/>
                <a:cs typeface="Georgia"/>
              </a:rPr>
              <a:t>t</a:t>
            </a:r>
            <a:r>
              <a:rPr dirty="0" sz="1150" spc="-30">
                <a:solidFill>
                  <a:srgbClr val="322C2C"/>
                </a:solidFill>
                <a:latin typeface="Georgia"/>
                <a:cs typeface="Georgia"/>
              </a:rPr>
              <a:t>u</a:t>
            </a:r>
            <a:r>
              <a:rPr dirty="0" sz="1150" spc="-30">
                <a:solidFill>
                  <a:srgbClr val="322C2C"/>
                </a:solidFill>
                <a:latin typeface="Georgia"/>
                <a:cs typeface="Georgia"/>
              </a:rPr>
              <a:t>r</a:t>
            </a:r>
            <a:r>
              <a:rPr dirty="0" sz="1150" spc="-45">
                <a:solidFill>
                  <a:srgbClr val="322C2C"/>
                </a:solidFill>
                <a:latin typeface="Georgia"/>
                <a:cs typeface="Georgia"/>
              </a:rPr>
              <a:t>o</a:t>
            </a:r>
            <a:r>
              <a:rPr dirty="0" sz="1150" spc="-60">
                <a:solidFill>
                  <a:srgbClr val="322C2C"/>
                </a:solidFill>
                <a:latin typeface="Georgia"/>
                <a:cs typeface="Georgia"/>
              </a:rPr>
              <a:t> </a:t>
            </a:r>
            <a:r>
              <a:rPr dirty="0" sz="1150" spc="-30">
                <a:solidFill>
                  <a:srgbClr val="322C2C"/>
                </a:solidFill>
                <a:latin typeface="Georgia"/>
                <a:cs typeface="Georgia"/>
              </a:rPr>
              <a:t>da  </a:t>
            </a:r>
            <a:r>
              <a:rPr dirty="0" sz="1150" spc="-35">
                <a:solidFill>
                  <a:srgbClr val="322C2C"/>
                </a:solidFill>
                <a:latin typeface="Georgia"/>
                <a:cs typeface="Georgia"/>
              </a:rPr>
              <a:t>codiﬁcação</a:t>
            </a:r>
            <a:endParaRPr sz="115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95" y="959434"/>
            <a:ext cx="2223770" cy="290195"/>
          </a:xfrm>
          <a:custGeom>
            <a:avLst/>
            <a:gdLst/>
            <a:ahLst/>
            <a:cxnLst/>
            <a:rect l="l" t="t" r="r" b="b"/>
            <a:pathLst>
              <a:path w="2223770" h="290194">
                <a:moveTo>
                  <a:pt x="2223389" y="226504"/>
                </a:moveTo>
                <a:lnTo>
                  <a:pt x="1874494" y="226504"/>
                </a:lnTo>
                <a:lnTo>
                  <a:pt x="1894903" y="208356"/>
                </a:lnTo>
                <a:lnTo>
                  <a:pt x="1926361" y="178612"/>
                </a:lnTo>
                <a:lnTo>
                  <a:pt x="1962353" y="145516"/>
                </a:lnTo>
                <a:lnTo>
                  <a:pt x="2001901" y="112102"/>
                </a:lnTo>
                <a:lnTo>
                  <a:pt x="2044928" y="80213"/>
                </a:lnTo>
                <a:lnTo>
                  <a:pt x="2091372" y="51676"/>
                </a:lnTo>
                <a:lnTo>
                  <a:pt x="2152688" y="23990"/>
                </a:lnTo>
                <a:lnTo>
                  <a:pt x="2214041" y="7607"/>
                </a:lnTo>
                <a:lnTo>
                  <a:pt x="2223325" y="7620"/>
                </a:lnTo>
                <a:lnTo>
                  <a:pt x="2223325" y="0"/>
                </a:lnTo>
                <a:lnTo>
                  <a:pt x="2222931" y="0"/>
                </a:lnTo>
                <a:lnTo>
                  <a:pt x="2181885" y="8178"/>
                </a:lnTo>
                <a:lnTo>
                  <a:pt x="2119465" y="30581"/>
                </a:lnTo>
                <a:lnTo>
                  <a:pt x="2041512" y="74828"/>
                </a:lnTo>
                <a:lnTo>
                  <a:pt x="1998116" y="106984"/>
                </a:lnTo>
                <a:lnTo>
                  <a:pt x="1958276" y="140652"/>
                </a:lnTo>
                <a:lnTo>
                  <a:pt x="1922056" y="174002"/>
                </a:lnTo>
                <a:lnTo>
                  <a:pt x="1890788" y="203568"/>
                </a:lnTo>
                <a:lnTo>
                  <a:pt x="1868576" y="223342"/>
                </a:lnTo>
                <a:lnTo>
                  <a:pt x="1864575" y="226504"/>
                </a:lnTo>
                <a:lnTo>
                  <a:pt x="0" y="226504"/>
                </a:lnTo>
                <a:lnTo>
                  <a:pt x="0" y="232587"/>
                </a:lnTo>
                <a:lnTo>
                  <a:pt x="1856879" y="232587"/>
                </a:lnTo>
                <a:lnTo>
                  <a:pt x="1845297" y="241757"/>
                </a:lnTo>
                <a:lnTo>
                  <a:pt x="1797037" y="270243"/>
                </a:lnTo>
                <a:lnTo>
                  <a:pt x="1744065" y="289598"/>
                </a:lnTo>
                <a:lnTo>
                  <a:pt x="1743329" y="289775"/>
                </a:lnTo>
                <a:lnTo>
                  <a:pt x="1764309" y="289775"/>
                </a:lnTo>
                <a:lnTo>
                  <a:pt x="1823732" y="263474"/>
                </a:lnTo>
                <a:lnTo>
                  <a:pt x="1867065" y="232587"/>
                </a:lnTo>
                <a:lnTo>
                  <a:pt x="2223389" y="232587"/>
                </a:lnTo>
                <a:lnTo>
                  <a:pt x="2223389" y="226504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2893" y="0"/>
            <a:ext cx="2223770" cy="539750"/>
            <a:chOff x="2893" y="0"/>
            <a:chExt cx="2223770" cy="539750"/>
          </a:xfrm>
        </p:grpSpPr>
        <p:sp>
          <p:nvSpPr>
            <p:cNvPr id="5" name="object 5"/>
            <p:cNvSpPr/>
            <p:nvPr/>
          </p:nvSpPr>
          <p:spPr>
            <a:xfrm>
              <a:off x="2882" y="12"/>
              <a:ext cx="2223770" cy="309880"/>
            </a:xfrm>
            <a:custGeom>
              <a:avLst/>
              <a:gdLst/>
              <a:ahLst/>
              <a:cxnLst/>
              <a:rect l="l" t="t" r="r" b="b"/>
              <a:pathLst>
                <a:path w="2223770" h="309880">
                  <a:moveTo>
                    <a:pt x="2223401" y="64033"/>
                  </a:moveTo>
                  <a:lnTo>
                    <a:pt x="411314" y="64033"/>
                  </a:lnTo>
                  <a:lnTo>
                    <a:pt x="421906" y="55968"/>
                  </a:lnTo>
                  <a:lnTo>
                    <a:pt x="474611" y="26149"/>
                  </a:lnTo>
                  <a:lnTo>
                    <a:pt x="532231" y="6286"/>
                  </a:lnTo>
                  <a:lnTo>
                    <a:pt x="560476" y="0"/>
                  </a:lnTo>
                  <a:lnTo>
                    <a:pt x="529310" y="0"/>
                  </a:lnTo>
                  <a:lnTo>
                    <a:pt x="471817" y="19875"/>
                  </a:lnTo>
                  <a:lnTo>
                    <a:pt x="418160" y="50253"/>
                  </a:lnTo>
                  <a:lnTo>
                    <a:pt x="400050" y="64033"/>
                  </a:lnTo>
                  <a:lnTo>
                    <a:pt x="12" y="64033"/>
                  </a:lnTo>
                  <a:lnTo>
                    <a:pt x="12" y="70116"/>
                  </a:lnTo>
                  <a:lnTo>
                    <a:pt x="392087" y="70116"/>
                  </a:lnTo>
                  <a:lnTo>
                    <a:pt x="367639" y="91071"/>
                  </a:lnTo>
                  <a:lnTo>
                    <a:pt x="333070" y="122593"/>
                  </a:lnTo>
                  <a:lnTo>
                    <a:pt x="293522" y="157657"/>
                  </a:lnTo>
                  <a:lnTo>
                    <a:pt x="250126" y="192976"/>
                  </a:lnTo>
                  <a:lnTo>
                    <a:pt x="202996" y="226593"/>
                  </a:lnTo>
                  <a:lnTo>
                    <a:pt x="152247" y="256501"/>
                  </a:lnTo>
                  <a:lnTo>
                    <a:pt x="85445" y="285203"/>
                  </a:lnTo>
                  <a:lnTo>
                    <a:pt x="18834" y="301688"/>
                  </a:lnTo>
                  <a:lnTo>
                    <a:pt x="0" y="301307"/>
                  </a:lnTo>
                  <a:lnTo>
                    <a:pt x="0" y="309727"/>
                  </a:lnTo>
                  <a:lnTo>
                    <a:pt x="9080" y="309727"/>
                  </a:lnTo>
                  <a:lnTo>
                    <a:pt x="14452" y="309321"/>
                  </a:lnTo>
                  <a:lnTo>
                    <a:pt x="53670" y="301688"/>
                  </a:lnTo>
                  <a:lnTo>
                    <a:pt x="121488" y="278726"/>
                  </a:lnTo>
                  <a:lnTo>
                    <a:pt x="206590" y="232460"/>
                  </a:lnTo>
                  <a:lnTo>
                    <a:pt x="254101" y="198577"/>
                  </a:lnTo>
                  <a:lnTo>
                    <a:pt x="297815" y="162979"/>
                  </a:lnTo>
                  <a:lnTo>
                    <a:pt x="337629" y="127660"/>
                  </a:lnTo>
                  <a:lnTo>
                    <a:pt x="371995" y="96342"/>
                  </a:lnTo>
                  <a:lnTo>
                    <a:pt x="396392" y="75412"/>
                  </a:lnTo>
                  <a:lnTo>
                    <a:pt x="403339" y="70116"/>
                  </a:lnTo>
                  <a:lnTo>
                    <a:pt x="2223401" y="70116"/>
                  </a:lnTo>
                  <a:lnTo>
                    <a:pt x="2223401" y="64033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1002" y="116884"/>
              <a:ext cx="1562212" cy="4224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3" y="474"/>
            <a:ext cx="2225040" cy="1250315"/>
            <a:chOff x="1373" y="474"/>
            <a:chExt cx="2225040" cy="1250315"/>
          </a:xfrm>
        </p:grpSpPr>
        <p:sp>
          <p:nvSpPr>
            <p:cNvPr id="3" name="object 3"/>
            <p:cNvSpPr/>
            <p:nvPr/>
          </p:nvSpPr>
          <p:spPr>
            <a:xfrm>
              <a:off x="2893" y="588511"/>
              <a:ext cx="628650" cy="661035"/>
            </a:xfrm>
            <a:custGeom>
              <a:avLst/>
              <a:gdLst/>
              <a:ahLst/>
              <a:cxnLst/>
              <a:rect l="l" t="t" r="r" b="b"/>
              <a:pathLst>
                <a:path w="628650" h="661035">
                  <a:moveTo>
                    <a:pt x="0" y="0"/>
                  </a:moveTo>
                  <a:lnTo>
                    <a:pt x="44390" y="11429"/>
                  </a:lnTo>
                  <a:lnTo>
                    <a:pt x="86034" y="30030"/>
                  </a:lnTo>
                  <a:lnTo>
                    <a:pt x="124230" y="54745"/>
                  </a:lnTo>
                  <a:lnTo>
                    <a:pt x="159411" y="84812"/>
                  </a:lnTo>
                  <a:lnTo>
                    <a:pt x="192007" y="119464"/>
                  </a:lnTo>
                  <a:lnTo>
                    <a:pt x="222449" y="157939"/>
                  </a:lnTo>
                  <a:lnTo>
                    <a:pt x="251168" y="199472"/>
                  </a:lnTo>
                  <a:lnTo>
                    <a:pt x="278594" y="243297"/>
                  </a:lnTo>
                  <a:lnTo>
                    <a:pt x="305159" y="288651"/>
                  </a:lnTo>
                  <a:lnTo>
                    <a:pt x="331293" y="334770"/>
                  </a:lnTo>
                  <a:lnTo>
                    <a:pt x="357428" y="380889"/>
                  </a:lnTo>
                  <a:lnTo>
                    <a:pt x="383995" y="426243"/>
                  </a:lnTo>
                  <a:lnTo>
                    <a:pt x="411422" y="470069"/>
                  </a:lnTo>
                  <a:lnTo>
                    <a:pt x="440142" y="511601"/>
                  </a:lnTo>
                  <a:lnTo>
                    <a:pt x="470585" y="550076"/>
                  </a:lnTo>
                  <a:lnTo>
                    <a:pt x="503181" y="584728"/>
                  </a:lnTo>
                  <a:lnTo>
                    <a:pt x="538363" y="614794"/>
                  </a:lnTo>
                  <a:lnTo>
                    <a:pt x="576560" y="639510"/>
                  </a:lnTo>
                  <a:lnTo>
                    <a:pt x="618203" y="658110"/>
                  </a:lnTo>
                  <a:lnTo>
                    <a:pt x="628229" y="660692"/>
                  </a:lnTo>
                </a:path>
              </a:pathLst>
            </a:custGeom>
            <a:ln w="3175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3" y="474"/>
              <a:ext cx="971181" cy="124872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95" y="66725"/>
              <a:ext cx="2223770" cy="1125220"/>
            </a:xfrm>
            <a:custGeom>
              <a:avLst/>
              <a:gdLst/>
              <a:ahLst/>
              <a:cxnLst/>
              <a:rect l="l" t="t" r="r" b="b"/>
              <a:pathLst>
                <a:path w="2223770" h="1125220">
                  <a:moveTo>
                    <a:pt x="2223389" y="1118958"/>
                  </a:moveTo>
                  <a:lnTo>
                    <a:pt x="0" y="1118958"/>
                  </a:lnTo>
                  <a:lnTo>
                    <a:pt x="0" y="1125029"/>
                  </a:lnTo>
                  <a:lnTo>
                    <a:pt x="2223389" y="1125029"/>
                  </a:lnTo>
                  <a:lnTo>
                    <a:pt x="2223389" y="1118958"/>
                  </a:lnTo>
                  <a:close/>
                </a:path>
                <a:path w="2223770" h="1125220">
                  <a:moveTo>
                    <a:pt x="2223389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2223389" y="6083"/>
                  </a:lnTo>
                  <a:lnTo>
                    <a:pt x="2223389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64151" y="182147"/>
            <a:ext cx="443865" cy="13525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15">
                <a:latin typeface="Trebuchet MS"/>
                <a:cs typeface="Trebuchet MS"/>
              </a:rPr>
              <a:t>Introdução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64865" y="401894"/>
            <a:ext cx="940435" cy="49022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2700" marR="5080">
              <a:lnSpc>
                <a:spcPct val="112999"/>
              </a:lnSpc>
              <a:spcBef>
                <a:spcPts val="85"/>
              </a:spcBef>
            </a:pP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A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llinguagem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NewLang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foi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criiada 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com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o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objetivo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de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fornecer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uma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sintaxe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 b="1">
                <a:solidFill>
                  <a:srgbClr val="322C2C"/>
                </a:solidFill>
                <a:latin typeface="Tahoma"/>
                <a:cs typeface="Tahoma"/>
              </a:rPr>
              <a:t>simples</a:t>
            </a:r>
            <a:r>
              <a:rPr dirty="0" sz="300" b="1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e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5" b="1">
                <a:solidFill>
                  <a:srgbClr val="322C2C"/>
                </a:solidFill>
                <a:latin typeface="Tahoma"/>
                <a:cs typeface="Tahoma"/>
              </a:rPr>
              <a:t>intuitiva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,,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permiitindo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que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desenvollvedores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criiem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programas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de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forma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eﬁciiente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e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compreensível..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Ela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foi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projjetada 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com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base </a:t>
            </a:r>
            <a:r>
              <a:rPr dirty="0" sz="300" spc="-9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na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iideia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de </a:t>
            </a:r>
            <a:r>
              <a:rPr dirty="0" sz="300" spc="10" b="1">
                <a:solidFill>
                  <a:srgbClr val="322C2C"/>
                </a:solidFill>
                <a:latin typeface="Tahoma"/>
                <a:cs typeface="Tahoma"/>
              </a:rPr>
              <a:t>facilitar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a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programação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para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iniiciiantes brasilleiros,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proporciionando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também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poder e </a:t>
            </a:r>
            <a:r>
              <a:rPr dirty="0" sz="300" spc="10" b="1">
                <a:solidFill>
                  <a:srgbClr val="322C2C"/>
                </a:solidFill>
                <a:latin typeface="Tahoma"/>
                <a:cs typeface="Tahoma"/>
              </a:rPr>
              <a:t>ﬂexibiilidade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para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usuários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maiis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avançados.</a:t>
            </a:r>
            <a:endParaRPr sz="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1919" y="380654"/>
            <a:ext cx="876300" cy="870585"/>
            <a:chOff x="1351919" y="380654"/>
            <a:chExt cx="876300" cy="870585"/>
          </a:xfrm>
        </p:grpSpPr>
        <p:sp>
          <p:nvSpPr>
            <p:cNvPr id="3" name="object 3"/>
            <p:cNvSpPr/>
            <p:nvPr/>
          </p:nvSpPr>
          <p:spPr>
            <a:xfrm>
              <a:off x="1591563" y="682812"/>
              <a:ext cx="635000" cy="566420"/>
            </a:xfrm>
            <a:custGeom>
              <a:avLst/>
              <a:gdLst/>
              <a:ahLst/>
              <a:cxnLst/>
              <a:rect l="l" t="t" r="r" b="b"/>
              <a:pathLst>
                <a:path w="635000" h="566419">
                  <a:moveTo>
                    <a:pt x="634668" y="0"/>
                  </a:moveTo>
                  <a:lnTo>
                    <a:pt x="570968" y="11361"/>
                  </a:lnTo>
                  <a:lnTo>
                    <a:pt x="526231" y="27809"/>
                  </a:lnTo>
                  <a:lnTo>
                    <a:pt x="485197" y="49665"/>
                  </a:lnTo>
                  <a:lnTo>
                    <a:pt x="447402" y="76252"/>
                  </a:lnTo>
                  <a:lnTo>
                    <a:pt x="412383" y="106896"/>
                  </a:lnTo>
                  <a:lnTo>
                    <a:pt x="379678" y="140919"/>
                  </a:lnTo>
                  <a:lnTo>
                    <a:pt x="348824" y="177647"/>
                  </a:lnTo>
                  <a:lnTo>
                    <a:pt x="319358" y="216403"/>
                  </a:lnTo>
                  <a:lnTo>
                    <a:pt x="290817" y="256512"/>
                  </a:lnTo>
                  <a:lnTo>
                    <a:pt x="262739" y="297297"/>
                  </a:lnTo>
                  <a:lnTo>
                    <a:pt x="234665" y="338079"/>
                  </a:lnTo>
                  <a:lnTo>
                    <a:pt x="206127" y="378186"/>
                  </a:lnTo>
                  <a:lnTo>
                    <a:pt x="176664" y="416941"/>
                  </a:lnTo>
                  <a:lnTo>
                    <a:pt x="145811" y="453669"/>
                  </a:lnTo>
                  <a:lnTo>
                    <a:pt x="113108" y="487693"/>
                  </a:lnTo>
                  <a:lnTo>
                    <a:pt x="78090" y="518338"/>
                  </a:lnTo>
                  <a:lnTo>
                    <a:pt x="40295" y="544927"/>
                  </a:lnTo>
                  <a:lnTo>
                    <a:pt x="0" y="566390"/>
                  </a:lnTo>
                </a:path>
              </a:pathLst>
            </a:custGeom>
            <a:ln w="3175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1919" y="380654"/>
              <a:ext cx="635233" cy="635245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2895" y="66662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95" y="1185938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83"/>
                </a:lnTo>
                <a:lnTo>
                  <a:pt x="2223389" y="6083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5567" y="30991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53" y="5270"/>
                </a:moveTo>
                <a:lnTo>
                  <a:pt x="6883" y="0"/>
                </a:lnTo>
                <a:lnTo>
                  <a:pt x="5257" y="0"/>
                </a:lnTo>
                <a:lnTo>
                  <a:pt x="0" y="5270"/>
                </a:lnTo>
                <a:lnTo>
                  <a:pt x="0" y="6883"/>
                </a:lnTo>
                <a:lnTo>
                  <a:pt x="5257" y="12166"/>
                </a:lnTo>
                <a:lnTo>
                  <a:pt x="6883" y="12166"/>
                </a:lnTo>
                <a:lnTo>
                  <a:pt x="12153" y="6883"/>
                </a:lnTo>
                <a:lnTo>
                  <a:pt x="12153" y="6083"/>
                </a:lnTo>
                <a:lnTo>
                  <a:pt x="12153" y="527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5567" y="5469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53" y="5270"/>
                </a:moveTo>
                <a:lnTo>
                  <a:pt x="6883" y="0"/>
                </a:lnTo>
                <a:lnTo>
                  <a:pt x="5257" y="0"/>
                </a:lnTo>
                <a:lnTo>
                  <a:pt x="0" y="5270"/>
                </a:lnTo>
                <a:lnTo>
                  <a:pt x="0" y="6896"/>
                </a:lnTo>
                <a:lnTo>
                  <a:pt x="5257" y="12153"/>
                </a:lnTo>
                <a:lnTo>
                  <a:pt x="6883" y="12153"/>
                </a:lnTo>
                <a:lnTo>
                  <a:pt x="12153" y="6896"/>
                </a:lnTo>
                <a:lnTo>
                  <a:pt x="12153" y="6083"/>
                </a:lnTo>
                <a:lnTo>
                  <a:pt x="12153" y="527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5567" y="741514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53" y="5270"/>
                </a:moveTo>
                <a:lnTo>
                  <a:pt x="6883" y="0"/>
                </a:lnTo>
                <a:lnTo>
                  <a:pt x="5257" y="0"/>
                </a:lnTo>
                <a:lnTo>
                  <a:pt x="0" y="5270"/>
                </a:lnTo>
                <a:lnTo>
                  <a:pt x="0" y="6883"/>
                </a:lnTo>
                <a:lnTo>
                  <a:pt x="5257" y="12153"/>
                </a:lnTo>
                <a:lnTo>
                  <a:pt x="6883" y="12153"/>
                </a:lnTo>
                <a:lnTo>
                  <a:pt x="12153" y="6883"/>
                </a:lnTo>
                <a:lnTo>
                  <a:pt x="12153" y="6083"/>
                </a:lnTo>
                <a:lnTo>
                  <a:pt x="12153" y="527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5567" y="93300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53" y="5270"/>
                </a:moveTo>
                <a:lnTo>
                  <a:pt x="6883" y="0"/>
                </a:lnTo>
                <a:lnTo>
                  <a:pt x="5257" y="0"/>
                </a:lnTo>
                <a:lnTo>
                  <a:pt x="0" y="5270"/>
                </a:lnTo>
                <a:lnTo>
                  <a:pt x="0" y="6883"/>
                </a:lnTo>
                <a:lnTo>
                  <a:pt x="5257" y="12153"/>
                </a:lnTo>
                <a:lnTo>
                  <a:pt x="6883" y="12153"/>
                </a:lnTo>
                <a:lnTo>
                  <a:pt x="12153" y="6883"/>
                </a:lnTo>
                <a:lnTo>
                  <a:pt x="12153" y="6070"/>
                </a:lnTo>
                <a:lnTo>
                  <a:pt x="12153" y="527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9651" y="275964"/>
            <a:ext cx="1190625" cy="8877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9685">
              <a:lnSpc>
                <a:spcPct val="104700"/>
              </a:lnSpc>
              <a:spcBef>
                <a:spcPts val="90"/>
              </a:spcBef>
            </a:pPr>
            <a:r>
              <a:rPr dirty="0" sz="300" spc="-25" b="1">
                <a:solidFill>
                  <a:srgbClr val="322C2C"/>
                </a:solidFill>
                <a:latin typeface="Verdana"/>
                <a:cs typeface="Verdana"/>
              </a:rPr>
              <a:t>Simplicidade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::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A NewLang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visa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simpliﬁcar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a escrita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de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código,,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tornando-o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fácil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de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entender e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de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escrever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na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llingua brasileira.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A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estrutura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da linguagem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é 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miniimalista,, 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removendo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complexiidades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desnecessáriias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e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iincentivando </a:t>
            </a:r>
            <a:r>
              <a:rPr dirty="0" sz="300" spc="-9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uma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abordagem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direta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na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resolução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de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problemas..</a:t>
            </a:r>
            <a:endParaRPr sz="300">
              <a:latin typeface="Verdana"/>
              <a:cs typeface="Verdana"/>
            </a:endParaRPr>
          </a:p>
          <a:p>
            <a:pPr marL="12700">
              <a:lnSpc>
                <a:spcPts val="360"/>
              </a:lnSpc>
            </a:pPr>
            <a:r>
              <a:rPr dirty="0" sz="300" spc="-25" b="1">
                <a:solidFill>
                  <a:srgbClr val="322C2C"/>
                </a:solidFill>
                <a:latin typeface="Verdana"/>
                <a:cs typeface="Verdana"/>
              </a:rPr>
              <a:t>Legibilidade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::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sintaxe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da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NewLang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foi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pensada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para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ser</a:t>
            </a:r>
            <a:endParaRPr sz="300">
              <a:latin typeface="Verdana"/>
              <a:cs typeface="Verdana"/>
            </a:endParaRPr>
          </a:p>
          <a:p>
            <a:pPr marL="12700" marR="7620">
              <a:lnSpc>
                <a:spcPct val="106400"/>
              </a:lnSpc>
            </a:pP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clara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e 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legíível,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priorizando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a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compreensão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do 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código-fonte.. </a:t>
            </a:r>
            <a:r>
              <a:rPr dirty="0" sz="300" spc="-9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-3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é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dirty="0" sz="300" spc="-85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alm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b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é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ﬁ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g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s 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iiniciantes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para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colaboração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em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projjetos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de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equipe..</a:t>
            </a:r>
            <a:endParaRPr sz="300">
              <a:latin typeface="Verdana"/>
              <a:cs typeface="Verdana"/>
            </a:endParaRPr>
          </a:p>
          <a:p>
            <a:pPr marL="12700" marR="5080">
              <a:lnSpc>
                <a:spcPct val="104099"/>
              </a:lnSpc>
              <a:spcBef>
                <a:spcPts val="10"/>
              </a:spcBef>
            </a:pPr>
            <a:r>
              <a:rPr dirty="0" sz="300" spc="-25" b="1">
                <a:solidFill>
                  <a:srgbClr val="322C2C"/>
                </a:solidFill>
                <a:latin typeface="Verdana"/>
                <a:cs typeface="Verdana"/>
              </a:rPr>
              <a:t>Eﬁciência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::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A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linguagem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é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voltada para a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eﬁciênciia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no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v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v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-114">
                <a:solidFill>
                  <a:srgbClr val="322C2C"/>
                </a:solidFill>
                <a:latin typeface="Verdana"/>
                <a:cs typeface="Verdana"/>
              </a:rPr>
              <a:t>,</a:t>
            </a:r>
            <a:r>
              <a:rPr dirty="0" sz="300" spc="-45">
                <a:solidFill>
                  <a:srgbClr val="322C2C"/>
                </a:solidFill>
                <a:latin typeface="Verdana"/>
                <a:cs typeface="Verdana"/>
              </a:rPr>
              <a:t>,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in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v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b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á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as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e 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programação e fornecendo construções convenientes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para </a:t>
            </a:r>
            <a:r>
              <a:rPr dirty="0" sz="300" spc="-9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f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as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u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300" spc="-114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r>
              <a:rPr dirty="0" sz="300" spc="-45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endParaRPr sz="300">
              <a:latin typeface="Verdana"/>
              <a:cs typeface="Verdana"/>
            </a:endParaRPr>
          </a:p>
          <a:p>
            <a:pPr marL="12700" marR="32384">
              <a:lnSpc>
                <a:spcPct val="104700"/>
              </a:lnSpc>
              <a:spcBef>
                <a:spcPts val="5"/>
              </a:spcBef>
            </a:pPr>
            <a:r>
              <a:rPr dirty="0" sz="300" spc="-5" b="1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-30" b="1">
                <a:solidFill>
                  <a:srgbClr val="322C2C"/>
                </a:solidFill>
                <a:latin typeface="Verdana"/>
                <a:cs typeface="Verdana"/>
              </a:rPr>
              <a:t>x</a:t>
            </a:r>
            <a:r>
              <a:rPr dirty="0" sz="300" spc="-5" b="1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dirty="0" sz="300" spc="-25" b="1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-15" b="1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-25" b="1">
                <a:solidFill>
                  <a:srgbClr val="322C2C"/>
                </a:solidFill>
                <a:latin typeface="Verdana"/>
                <a:cs typeface="Verdana"/>
              </a:rPr>
              <a:t>ss</a:t>
            </a:r>
            <a:r>
              <a:rPr dirty="0" sz="300" spc="-10" b="1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-25" b="1">
                <a:solidFill>
                  <a:srgbClr val="322C2C"/>
                </a:solidFill>
                <a:latin typeface="Verdana"/>
                <a:cs typeface="Verdana"/>
              </a:rPr>
              <a:t>v</a:t>
            </a:r>
            <a:r>
              <a:rPr dirty="0" sz="300" spc="-5" b="1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-15" b="1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300" spc="-15" b="1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-5" b="1">
                <a:solidFill>
                  <a:srgbClr val="322C2C"/>
                </a:solidFill>
                <a:latin typeface="Verdana"/>
                <a:cs typeface="Verdana"/>
              </a:rPr>
              <a:t>de</a:t>
            </a:r>
            <a:r>
              <a:rPr dirty="0" sz="300" spc="-145">
                <a:solidFill>
                  <a:srgbClr val="322C2C"/>
                </a:solidFill>
                <a:latin typeface="Verdana"/>
                <a:cs typeface="Verdana"/>
              </a:rPr>
              <a:t>:</a:t>
            </a:r>
            <a:r>
              <a:rPr dirty="0" sz="300" spc="-75">
                <a:solidFill>
                  <a:srgbClr val="322C2C"/>
                </a:solidFill>
                <a:latin typeface="Verdana"/>
                <a:cs typeface="Verdana"/>
              </a:rPr>
              <a:t>: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w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an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g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b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u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f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u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a 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expressividade signiﬁcativa, permiitindo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que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os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desenvolvedores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comuniquem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suas iintenções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de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forma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conciisa.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Isso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é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alcançado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por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meiio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de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construções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de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alto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-85">
                <a:solidFill>
                  <a:srgbClr val="322C2C"/>
                </a:solidFill>
                <a:latin typeface="Verdana"/>
                <a:cs typeface="Verdana"/>
              </a:rPr>
              <a:t>í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í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v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-85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u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x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-114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r>
              <a:rPr dirty="0" sz="300" spc="-45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1560" y="76295"/>
            <a:ext cx="1221740" cy="193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75"/>
              <a:t>P</a:t>
            </a:r>
            <a:r>
              <a:rPr dirty="0" sz="1100" spc="-30"/>
              <a:t>r</a:t>
            </a:r>
            <a:r>
              <a:rPr dirty="0" sz="1100" spc="-15"/>
              <a:t>i</a:t>
            </a:r>
            <a:r>
              <a:rPr dirty="0" sz="1100" spc="-50"/>
              <a:t>n</a:t>
            </a:r>
            <a:r>
              <a:rPr dirty="0" sz="1100" spc="-35"/>
              <a:t>c</a:t>
            </a:r>
            <a:r>
              <a:rPr dirty="0" sz="1100" spc="-15"/>
              <a:t>í</a:t>
            </a:r>
            <a:r>
              <a:rPr dirty="0" sz="1100" spc="-40"/>
              <a:t>p</a:t>
            </a:r>
            <a:r>
              <a:rPr dirty="0" sz="1100" spc="-20"/>
              <a:t>i</a:t>
            </a:r>
            <a:r>
              <a:rPr dirty="0" sz="1100" spc="-45"/>
              <a:t>o</a:t>
            </a:r>
            <a:r>
              <a:rPr dirty="0" sz="1100" spc="-45"/>
              <a:t>s</a:t>
            </a:r>
            <a:r>
              <a:rPr dirty="0" sz="1100" spc="-60"/>
              <a:t> </a:t>
            </a:r>
            <a:r>
              <a:rPr dirty="0" sz="1100" spc="-35"/>
              <a:t>e</a:t>
            </a:r>
            <a:r>
              <a:rPr dirty="0" sz="1100" spc="-60"/>
              <a:t> </a:t>
            </a:r>
            <a:r>
              <a:rPr dirty="0" sz="1100" spc="-110"/>
              <a:t>F</a:t>
            </a:r>
            <a:r>
              <a:rPr dirty="0" sz="1100" spc="-15"/>
              <a:t>i</a:t>
            </a:r>
            <a:r>
              <a:rPr dirty="0" sz="1100" spc="-25"/>
              <a:t>lo</a:t>
            </a:r>
            <a:r>
              <a:rPr dirty="0" sz="1100" spc="-50"/>
              <a:t>s</a:t>
            </a:r>
            <a:r>
              <a:rPr dirty="0" sz="1100" spc="-45"/>
              <a:t>o</a:t>
            </a:r>
            <a:r>
              <a:rPr dirty="0" sz="1100" spc="-20"/>
              <a:t>ﬁ</a:t>
            </a:r>
            <a:r>
              <a:rPr dirty="0" sz="1100" spc="-35"/>
              <a:t>a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" y="588511"/>
            <a:ext cx="628650" cy="661035"/>
          </a:xfrm>
          <a:custGeom>
            <a:avLst/>
            <a:gdLst/>
            <a:ahLst/>
            <a:cxnLst/>
            <a:rect l="l" t="t" r="r" b="b"/>
            <a:pathLst>
              <a:path w="628650" h="661035">
                <a:moveTo>
                  <a:pt x="0" y="0"/>
                </a:moveTo>
                <a:lnTo>
                  <a:pt x="44390" y="11429"/>
                </a:lnTo>
                <a:lnTo>
                  <a:pt x="86034" y="30030"/>
                </a:lnTo>
                <a:lnTo>
                  <a:pt x="124230" y="54745"/>
                </a:lnTo>
                <a:lnTo>
                  <a:pt x="159411" y="84812"/>
                </a:lnTo>
                <a:lnTo>
                  <a:pt x="192007" y="119464"/>
                </a:lnTo>
                <a:lnTo>
                  <a:pt x="222449" y="157939"/>
                </a:lnTo>
                <a:lnTo>
                  <a:pt x="251168" y="199472"/>
                </a:lnTo>
                <a:lnTo>
                  <a:pt x="278594" y="243297"/>
                </a:lnTo>
                <a:lnTo>
                  <a:pt x="305159" y="288651"/>
                </a:lnTo>
                <a:lnTo>
                  <a:pt x="331293" y="334770"/>
                </a:lnTo>
                <a:lnTo>
                  <a:pt x="357428" y="380889"/>
                </a:lnTo>
                <a:lnTo>
                  <a:pt x="383995" y="426243"/>
                </a:lnTo>
                <a:lnTo>
                  <a:pt x="411422" y="470069"/>
                </a:lnTo>
                <a:lnTo>
                  <a:pt x="440142" y="511601"/>
                </a:lnTo>
                <a:lnTo>
                  <a:pt x="470585" y="550076"/>
                </a:lnTo>
                <a:lnTo>
                  <a:pt x="503181" y="584728"/>
                </a:lnTo>
                <a:lnTo>
                  <a:pt x="538363" y="614794"/>
                </a:lnTo>
                <a:lnTo>
                  <a:pt x="576560" y="639510"/>
                </a:lnTo>
                <a:lnTo>
                  <a:pt x="618203" y="658110"/>
                </a:lnTo>
                <a:lnTo>
                  <a:pt x="628229" y="660692"/>
                </a:lnTo>
              </a:path>
            </a:pathLst>
          </a:custGeom>
          <a:ln w="3175">
            <a:solidFill>
              <a:srgbClr val="32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4298" y="78996"/>
            <a:ext cx="772795" cy="12700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50" spc="-20"/>
              <a:t>C</a:t>
            </a:r>
            <a:r>
              <a:rPr dirty="0" sz="650" spc="-20"/>
              <a:t>a</a:t>
            </a:r>
            <a:r>
              <a:rPr dirty="0" sz="650" spc="-15"/>
              <a:t>r</a:t>
            </a:r>
            <a:r>
              <a:rPr dirty="0" sz="650" spc="-20"/>
              <a:t>a</a:t>
            </a:r>
            <a:r>
              <a:rPr dirty="0" sz="650" spc="-15"/>
              <a:t>cter</a:t>
            </a:r>
            <a:r>
              <a:rPr dirty="0" sz="650" spc="-20"/>
              <a:t>ís</a:t>
            </a:r>
            <a:r>
              <a:rPr dirty="0" sz="650" spc="-15"/>
              <a:t>t</a:t>
            </a:r>
            <a:r>
              <a:rPr dirty="0" sz="650" spc="-15"/>
              <a:t>ic</a:t>
            </a:r>
            <a:r>
              <a:rPr dirty="0" sz="650" spc="-20"/>
              <a:t>a</a:t>
            </a:r>
            <a:r>
              <a:rPr dirty="0" sz="650" spc="-20"/>
              <a:t>s</a:t>
            </a:r>
            <a:r>
              <a:rPr dirty="0" sz="650" spc="-35"/>
              <a:t> </a:t>
            </a:r>
            <a:r>
              <a:rPr dirty="0" sz="650" spc="-20"/>
              <a:t>C</a:t>
            </a:r>
            <a:r>
              <a:rPr dirty="0" sz="650" spc="-15"/>
              <a:t>h</a:t>
            </a:r>
            <a:r>
              <a:rPr dirty="0" sz="650" spc="-20"/>
              <a:t>a</a:t>
            </a:r>
            <a:r>
              <a:rPr dirty="0" sz="650" spc="-25"/>
              <a:t>v</a:t>
            </a:r>
            <a:r>
              <a:rPr dirty="0" sz="650" spc="-15"/>
              <a:t>e</a:t>
            </a:r>
            <a:endParaRPr sz="650"/>
          </a:p>
        </p:txBody>
      </p:sp>
      <p:sp>
        <p:nvSpPr>
          <p:cNvPr id="4" name="object 4"/>
          <p:cNvSpPr/>
          <p:nvPr/>
        </p:nvSpPr>
        <p:spPr>
          <a:xfrm>
            <a:off x="1012621" y="255625"/>
            <a:ext cx="12700" cy="586740"/>
          </a:xfrm>
          <a:custGeom>
            <a:avLst/>
            <a:gdLst/>
            <a:ahLst/>
            <a:cxnLst/>
            <a:rect l="l" t="t" r="r" b="b"/>
            <a:pathLst>
              <a:path w="12700" h="586740">
                <a:moveTo>
                  <a:pt x="12153" y="579716"/>
                </a:moveTo>
                <a:lnTo>
                  <a:pt x="6883" y="574446"/>
                </a:lnTo>
                <a:lnTo>
                  <a:pt x="5257" y="574446"/>
                </a:lnTo>
                <a:lnTo>
                  <a:pt x="0" y="579716"/>
                </a:lnTo>
                <a:lnTo>
                  <a:pt x="0" y="581329"/>
                </a:lnTo>
                <a:lnTo>
                  <a:pt x="5257" y="586600"/>
                </a:lnTo>
                <a:lnTo>
                  <a:pt x="6883" y="586600"/>
                </a:lnTo>
                <a:lnTo>
                  <a:pt x="12153" y="581329"/>
                </a:lnTo>
                <a:lnTo>
                  <a:pt x="12153" y="580517"/>
                </a:lnTo>
                <a:lnTo>
                  <a:pt x="12153" y="579716"/>
                </a:lnTo>
                <a:close/>
              </a:path>
              <a:path w="12700" h="586740">
                <a:moveTo>
                  <a:pt x="12153" y="436854"/>
                </a:moveTo>
                <a:lnTo>
                  <a:pt x="6883" y="431596"/>
                </a:lnTo>
                <a:lnTo>
                  <a:pt x="5257" y="431596"/>
                </a:lnTo>
                <a:lnTo>
                  <a:pt x="0" y="436854"/>
                </a:lnTo>
                <a:lnTo>
                  <a:pt x="0" y="438480"/>
                </a:lnTo>
                <a:lnTo>
                  <a:pt x="5257" y="443750"/>
                </a:lnTo>
                <a:lnTo>
                  <a:pt x="6883" y="443750"/>
                </a:lnTo>
                <a:lnTo>
                  <a:pt x="12153" y="438480"/>
                </a:lnTo>
                <a:lnTo>
                  <a:pt x="12153" y="437667"/>
                </a:lnTo>
                <a:lnTo>
                  <a:pt x="12153" y="436854"/>
                </a:lnTo>
                <a:close/>
              </a:path>
              <a:path w="12700" h="586740">
                <a:moveTo>
                  <a:pt x="12153" y="196748"/>
                </a:moveTo>
                <a:lnTo>
                  <a:pt x="6883" y="191477"/>
                </a:lnTo>
                <a:lnTo>
                  <a:pt x="5257" y="191477"/>
                </a:lnTo>
                <a:lnTo>
                  <a:pt x="0" y="196748"/>
                </a:lnTo>
                <a:lnTo>
                  <a:pt x="0" y="198361"/>
                </a:lnTo>
                <a:lnTo>
                  <a:pt x="5257" y="203644"/>
                </a:lnTo>
                <a:lnTo>
                  <a:pt x="6883" y="203644"/>
                </a:lnTo>
                <a:lnTo>
                  <a:pt x="12153" y="198361"/>
                </a:lnTo>
                <a:lnTo>
                  <a:pt x="12153" y="197561"/>
                </a:lnTo>
                <a:lnTo>
                  <a:pt x="12153" y="196748"/>
                </a:lnTo>
                <a:close/>
              </a:path>
              <a:path w="12700" h="586740">
                <a:moveTo>
                  <a:pt x="12153" y="5270"/>
                </a:moveTo>
                <a:lnTo>
                  <a:pt x="6883" y="0"/>
                </a:lnTo>
                <a:lnTo>
                  <a:pt x="5257" y="0"/>
                </a:lnTo>
                <a:lnTo>
                  <a:pt x="0" y="5270"/>
                </a:lnTo>
                <a:lnTo>
                  <a:pt x="0" y="6883"/>
                </a:lnTo>
                <a:lnTo>
                  <a:pt x="5257" y="12153"/>
                </a:lnTo>
                <a:lnTo>
                  <a:pt x="6883" y="12153"/>
                </a:lnTo>
                <a:lnTo>
                  <a:pt x="12153" y="6883"/>
                </a:lnTo>
                <a:lnTo>
                  <a:pt x="12153" y="6070"/>
                </a:lnTo>
                <a:lnTo>
                  <a:pt x="12153" y="527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44278" y="221660"/>
            <a:ext cx="1151255" cy="8877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4200"/>
              </a:lnSpc>
              <a:spcBef>
                <a:spcPts val="95"/>
              </a:spcBef>
            </a:pPr>
            <a:r>
              <a:rPr dirty="0" sz="300" spc="10" b="1">
                <a:solidFill>
                  <a:srgbClr val="322C2C"/>
                </a:solidFill>
                <a:latin typeface="Tahoma"/>
                <a:cs typeface="Tahoma"/>
              </a:rPr>
              <a:t>Tipagem </a:t>
            </a:r>
            <a:r>
              <a:rPr dirty="0" sz="300" spc="-10" b="1">
                <a:solidFill>
                  <a:srgbClr val="322C2C"/>
                </a:solidFill>
                <a:latin typeface="Tahoma"/>
                <a:cs typeface="Tahoma"/>
              </a:rPr>
              <a:t>Explícita::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A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tipagem 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explíciita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nas declarações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 permite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uma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compreensão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clara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dos tipos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de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dados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utilizados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em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um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programa,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tornando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a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depuração mais </a:t>
            </a:r>
            <a:r>
              <a:rPr dirty="0" sz="300" spc="-9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fácil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prevenindo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erros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comuns..</a:t>
            </a:r>
            <a:endParaRPr sz="300">
              <a:latin typeface="Verdana"/>
              <a:cs typeface="Verdana"/>
            </a:endParaRPr>
          </a:p>
          <a:p>
            <a:pPr algn="just" marL="12700" marR="5080">
              <a:lnSpc>
                <a:spcPct val="104700"/>
              </a:lnSpc>
              <a:spcBef>
                <a:spcPts val="5"/>
              </a:spcBef>
            </a:pPr>
            <a:r>
              <a:rPr dirty="0" sz="300" spc="5" b="1">
                <a:solidFill>
                  <a:srgbClr val="322C2C"/>
                </a:solidFill>
                <a:latin typeface="Tahoma"/>
                <a:cs typeface="Tahoma"/>
              </a:rPr>
              <a:t>Estruturas</a:t>
            </a:r>
            <a:r>
              <a:rPr dirty="0" sz="300" spc="10" b="1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300" spc="15" b="1">
                <a:solidFill>
                  <a:srgbClr val="322C2C"/>
                </a:solidFill>
                <a:latin typeface="Tahoma"/>
                <a:cs typeface="Tahoma"/>
              </a:rPr>
              <a:t>de</a:t>
            </a:r>
            <a:r>
              <a:rPr dirty="0" sz="300" spc="20" b="1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300" spc="5" b="1">
                <a:solidFill>
                  <a:srgbClr val="322C2C"/>
                </a:solidFill>
                <a:latin typeface="Tahoma"/>
                <a:cs typeface="Tahoma"/>
              </a:rPr>
              <a:t>Controle</a:t>
            </a:r>
            <a:r>
              <a:rPr dirty="0" sz="300" spc="10" b="1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300" spc="-10" b="1">
                <a:solidFill>
                  <a:srgbClr val="322C2C"/>
                </a:solidFill>
                <a:latin typeface="Tahoma"/>
                <a:cs typeface="Tahoma"/>
              </a:rPr>
              <a:t>Simples::</a:t>
            </a:r>
            <a:r>
              <a:rPr dirty="0" sz="300" spc="-5" b="1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As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estruturas</a:t>
            </a:r>
            <a:r>
              <a:rPr dirty="0" sz="300" spc="10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de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controle,,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como 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“se”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e 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“enquanto”,,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são projetadas para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 serem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intuitivas,,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reduzindo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 probabilidade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de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erros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lógiicos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facilitando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 o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entendimento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 do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ﬂuxo</a:t>
            </a:r>
            <a:r>
              <a:rPr dirty="0" sz="300" spc="10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de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controle..</a:t>
            </a:r>
            <a:endParaRPr sz="300">
              <a:latin typeface="Verdana"/>
              <a:cs typeface="Verdana"/>
            </a:endParaRPr>
          </a:p>
          <a:p>
            <a:pPr algn="just" marL="12700" marR="5080">
              <a:lnSpc>
                <a:spcPct val="106400"/>
              </a:lnSpc>
            </a:pPr>
            <a:r>
              <a:rPr dirty="0" sz="300" spc="10" b="1">
                <a:solidFill>
                  <a:srgbClr val="322C2C"/>
                </a:solidFill>
                <a:latin typeface="Tahoma"/>
                <a:cs typeface="Tahoma"/>
              </a:rPr>
              <a:t>Operações </a:t>
            </a:r>
            <a:r>
              <a:rPr dirty="0" sz="300" spc="-25" b="1">
                <a:solidFill>
                  <a:srgbClr val="322C2C"/>
                </a:solidFill>
                <a:latin typeface="Tahoma"/>
                <a:cs typeface="Tahoma"/>
              </a:rPr>
              <a:t>IIntuitivas::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As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operações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aritméticas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e lógicas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são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expressas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de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maneiira 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intuiitiva,</a:t>
            </a:r>
            <a:r>
              <a:rPr dirty="0" sz="300" spc="8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facilitando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a 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escriita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de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expressões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complexas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de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forma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compreensívell..</a:t>
            </a:r>
            <a:endParaRPr sz="300">
              <a:latin typeface="Verdana"/>
              <a:cs typeface="Verdana"/>
            </a:endParaRPr>
          </a:p>
          <a:p>
            <a:pPr algn="just" marL="12700">
              <a:lnSpc>
                <a:spcPts val="360"/>
              </a:lnSpc>
            </a:pPr>
            <a:r>
              <a:rPr dirty="0" sz="300" b="1">
                <a:solidFill>
                  <a:srgbClr val="322C2C"/>
                </a:solidFill>
                <a:latin typeface="Tahoma"/>
                <a:cs typeface="Tahoma"/>
              </a:rPr>
              <a:t>Entrada/Saída  </a:t>
            </a:r>
            <a:r>
              <a:rPr dirty="0" sz="300" spc="85" b="1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300" spc="-5" b="1">
                <a:solidFill>
                  <a:srgbClr val="322C2C"/>
                </a:solidFill>
                <a:latin typeface="Tahoma"/>
                <a:cs typeface="Tahoma"/>
              </a:rPr>
              <a:t>Conveniente::</a:t>
            </a:r>
            <a:r>
              <a:rPr dirty="0" sz="300" spc="80" b="1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300" spc="85" b="1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A </a:t>
            </a:r>
            <a:r>
              <a:rPr dirty="0" sz="300" spc="114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llinguagem 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fornece</a:t>
            </a:r>
            <a:endParaRPr sz="300">
              <a:latin typeface="Verdana"/>
              <a:cs typeface="Verdana"/>
            </a:endParaRPr>
          </a:p>
          <a:p>
            <a:pPr algn="just" marL="12700" marR="5080">
              <a:lnSpc>
                <a:spcPct val="104700"/>
              </a:lnSpc>
              <a:spcBef>
                <a:spcPts val="5"/>
              </a:spcBef>
            </a:pP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construções simples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para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entrada e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saída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de 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dados,, 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simpliﬁcando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a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interação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com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o 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usuáriio..Comentáriios 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20" b="1">
                <a:solidFill>
                  <a:srgbClr val="322C2C"/>
                </a:solidFill>
                <a:latin typeface="Tahoma"/>
                <a:cs typeface="Tahoma"/>
              </a:rPr>
              <a:t>Expliciitos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::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Os comentários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são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iincentivados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e facilitam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a </a:t>
            </a:r>
            <a:r>
              <a:rPr dirty="0" sz="300" spc="-9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compreensão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do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código..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Eles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 seguem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uma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 sintaxe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clara </a:t>
            </a:r>
            <a:r>
              <a:rPr dirty="0" sz="300" spc="-9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são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essenciais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para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tornar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códiigo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autoexplicativo..</a:t>
            </a:r>
            <a:endParaRPr sz="3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893" y="474"/>
            <a:ext cx="2223770" cy="1249045"/>
            <a:chOff x="2893" y="474"/>
            <a:chExt cx="2223770" cy="12490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3" y="474"/>
              <a:ext cx="971181" cy="124872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895" y="66725"/>
              <a:ext cx="2223770" cy="1125220"/>
            </a:xfrm>
            <a:custGeom>
              <a:avLst/>
              <a:gdLst/>
              <a:ahLst/>
              <a:cxnLst/>
              <a:rect l="l" t="t" r="r" b="b"/>
              <a:pathLst>
                <a:path w="2223770" h="1125220">
                  <a:moveTo>
                    <a:pt x="2223389" y="1118958"/>
                  </a:moveTo>
                  <a:lnTo>
                    <a:pt x="0" y="1118958"/>
                  </a:lnTo>
                  <a:lnTo>
                    <a:pt x="0" y="1125029"/>
                  </a:lnTo>
                  <a:lnTo>
                    <a:pt x="2223389" y="1125029"/>
                  </a:lnTo>
                  <a:lnTo>
                    <a:pt x="2223389" y="1118958"/>
                  </a:lnTo>
                  <a:close/>
                </a:path>
                <a:path w="2223770" h="1125220">
                  <a:moveTo>
                    <a:pt x="2223389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2223389" y="6083"/>
                  </a:lnTo>
                  <a:lnTo>
                    <a:pt x="2223389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1919" y="380654"/>
            <a:ext cx="876300" cy="870585"/>
            <a:chOff x="1351919" y="380654"/>
            <a:chExt cx="876300" cy="870585"/>
          </a:xfrm>
        </p:grpSpPr>
        <p:sp>
          <p:nvSpPr>
            <p:cNvPr id="3" name="object 3"/>
            <p:cNvSpPr/>
            <p:nvPr/>
          </p:nvSpPr>
          <p:spPr>
            <a:xfrm>
              <a:off x="1591563" y="682812"/>
              <a:ext cx="635000" cy="566420"/>
            </a:xfrm>
            <a:custGeom>
              <a:avLst/>
              <a:gdLst/>
              <a:ahLst/>
              <a:cxnLst/>
              <a:rect l="l" t="t" r="r" b="b"/>
              <a:pathLst>
                <a:path w="635000" h="566419">
                  <a:moveTo>
                    <a:pt x="634668" y="0"/>
                  </a:moveTo>
                  <a:lnTo>
                    <a:pt x="570968" y="11361"/>
                  </a:lnTo>
                  <a:lnTo>
                    <a:pt x="526231" y="27809"/>
                  </a:lnTo>
                  <a:lnTo>
                    <a:pt x="485197" y="49665"/>
                  </a:lnTo>
                  <a:lnTo>
                    <a:pt x="447402" y="76252"/>
                  </a:lnTo>
                  <a:lnTo>
                    <a:pt x="412383" y="106896"/>
                  </a:lnTo>
                  <a:lnTo>
                    <a:pt x="379678" y="140919"/>
                  </a:lnTo>
                  <a:lnTo>
                    <a:pt x="348824" y="177647"/>
                  </a:lnTo>
                  <a:lnTo>
                    <a:pt x="319358" y="216403"/>
                  </a:lnTo>
                  <a:lnTo>
                    <a:pt x="290817" y="256512"/>
                  </a:lnTo>
                  <a:lnTo>
                    <a:pt x="262739" y="297297"/>
                  </a:lnTo>
                  <a:lnTo>
                    <a:pt x="234665" y="338079"/>
                  </a:lnTo>
                  <a:lnTo>
                    <a:pt x="206127" y="378186"/>
                  </a:lnTo>
                  <a:lnTo>
                    <a:pt x="176664" y="416941"/>
                  </a:lnTo>
                  <a:lnTo>
                    <a:pt x="145811" y="453669"/>
                  </a:lnTo>
                  <a:lnTo>
                    <a:pt x="113108" y="487693"/>
                  </a:lnTo>
                  <a:lnTo>
                    <a:pt x="78090" y="518338"/>
                  </a:lnTo>
                  <a:lnTo>
                    <a:pt x="40295" y="544927"/>
                  </a:lnTo>
                  <a:lnTo>
                    <a:pt x="0" y="566390"/>
                  </a:lnTo>
                </a:path>
              </a:pathLst>
            </a:custGeom>
            <a:ln w="3175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1919" y="380654"/>
              <a:ext cx="635233" cy="635245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2895" y="66662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95" y="1185938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83"/>
                </a:lnTo>
                <a:lnTo>
                  <a:pt x="2223389" y="6083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891" y="2593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01" y="6591"/>
                </a:moveTo>
                <a:lnTo>
                  <a:pt x="8610" y="0"/>
                </a:lnTo>
                <a:lnTo>
                  <a:pt x="6591" y="0"/>
                </a:lnTo>
                <a:lnTo>
                  <a:pt x="0" y="6591"/>
                </a:lnTo>
                <a:lnTo>
                  <a:pt x="0" y="8610"/>
                </a:lnTo>
                <a:lnTo>
                  <a:pt x="6591" y="15201"/>
                </a:lnTo>
                <a:lnTo>
                  <a:pt x="8610" y="15201"/>
                </a:lnTo>
                <a:lnTo>
                  <a:pt x="15201" y="8610"/>
                </a:lnTo>
                <a:lnTo>
                  <a:pt x="15201" y="7607"/>
                </a:lnTo>
                <a:lnTo>
                  <a:pt x="15201" y="6591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891" y="517715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15201" y="6591"/>
                </a:moveTo>
                <a:lnTo>
                  <a:pt x="8610" y="0"/>
                </a:lnTo>
                <a:lnTo>
                  <a:pt x="6591" y="0"/>
                </a:lnTo>
                <a:lnTo>
                  <a:pt x="0" y="6591"/>
                </a:lnTo>
                <a:lnTo>
                  <a:pt x="0" y="8610"/>
                </a:lnTo>
                <a:lnTo>
                  <a:pt x="6591" y="15201"/>
                </a:lnTo>
                <a:lnTo>
                  <a:pt x="8610" y="15201"/>
                </a:lnTo>
                <a:lnTo>
                  <a:pt x="15201" y="8610"/>
                </a:lnTo>
                <a:lnTo>
                  <a:pt x="15201" y="7594"/>
                </a:lnTo>
                <a:lnTo>
                  <a:pt x="15201" y="6591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891" y="724395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15201" y="6591"/>
                </a:moveTo>
                <a:lnTo>
                  <a:pt x="8610" y="0"/>
                </a:lnTo>
                <a:lnTo>
                  <a:pt x="6591" y="0"/>
                </a:lnTo>
                <a:lnTo>
                  <a:pt x="0" y="6591"/>
                </a:lnTo>
                <a:lnTo>
                  <a:pt x="0" y="8610"/>
                </a:lnTo>
                <a:lnTo>
                  <a:pt x="6591" y="15201"/>
                </a:lnTo>
                <a:lnTo>
                  <a:pt x="8610" y="15201"/>
                </a:lnTo>
                <a:lnTo>
                  <a:pt x="15201" y="8610"/>
                </a:lnTo>
                <a:lnTo>
                  <a:pt x="15201" y="7594"/>
                </a:lnTo>
                <a:lnTo>
                  <a:pt x="15201" y="6591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891" y="931075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15201" y="6591"/>
                </a:moveTo>
                <a:lnTo>
                  <a:pt x="8610" y="0"/>
                </a:lnTo>
                <a:lnTo>
                  <a:pt x="6591" y="0"/>
                </a:lnTo>
                <a:lnTo>
                  <a:pt x="0" y="6591"/>
                </a:lnTo>
                <a:lnTo>
                  <a:pt x="0" y="8610"/>
                </a:lnTo>
                <a:lnTo>
                  <a:pt x="6591" y="15201"/>
                </a:lnTo>
                <a:lnTo>
                  <a:pt x="8610" y="15201"/>
                </a:lnTo>
                <a:lnTo>
                  <a:pt x="15201" y="8610"/>
                </a:lnTo>
                <a:lnTo>
                  <a:pt x="15201" y="7594"/>
                </a:lnTo>
                <a:lnTo>
                  <a:pt x="15201" y="6591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10220" y="225408"/>
            <a:ext cx="1160145" cy="95504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2069">
              <a:lnSpc>
                <a:spcPct val="112999"/>
              </a:lnSpc>
              <a:spcBef>
                <a:spcPts val="85"/>
              </a:spcBef>
            </a:pPr>
            <a:r>
              <a:rPr dirty="0" sz="300" spc="-10" b="1">
                <a:solidFill>
                  <a:srgbClr val="322C2C"/>
                </a:solidFill>
                <a:latin typeface="Tahoma"/>
                <a:cs typeface="Tahoma"/>
              </a:rPr>
              <a:t>Iniciantes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:: 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A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NewLang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é 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iideall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para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programadores </a:t>
            </a:r>
            <a:r>
              <a:rPr dirty="0" sz="300" spc="-9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iiniiciiantes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que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não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são ﬂuentes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na 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llííngua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iingllesadevido</a:t>
            </a:r>
            <a:r>
              <a:rPr dirty="0" sz="300" spc="-3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à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sua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sintaxe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simplles</a:t>
            </a:r>
            <a:r>
              <a:rPr dirty="0" sz="300" spc="-3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estruturas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de </a:t>
            </a:r>
            <a:r>
              <a:rPr dirty="0" sz="300" spc="-9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controle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intuitiivas.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Faciliita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a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aprendizagem dos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 fundamentos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da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programação..</a:t>
            </a:r>
            <a:endParaRPr sz="300">
              <a:latin typeface="Verdana"/>
              <a:cs typeface="Verdana"/>
            </a:endParaRPr>
          </a:p>
          <a:p>
            <a:pPr marL="12700" marR="5080">
              <a:lnSpc>
                <a:spcPct val="112999"/>
              </a:lnSpc>
            </a:pPr>
            <a:r>
              <a:rPr dirty="0" sz="300" spc="20" b="1">
                <a:solidFill>
                  <a:srgbClr val="322C2C"/>
                </a:solidFill>
                <a:latin typeface="Tahoma"/>
                <a:cs typeface="Tahoma"/>
              </a:rPr>
              <a:t>Desenvolvedores </a:t>
            </a:r>
            <a:r>
              <a:rPr dirty="0" sz="300" b="1">
                <a:solidFill>
                  <a:srgbClr val="322C2C"/>
                </a:solidFill>
                <a:latin typeface="Tahoma"/>
                <a:cs typeface="Tahoma"/>
              </a:rPr>
              <a:t>Eﬁcientes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::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Proﬁssionais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que 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buscam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eﬁciiênciia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e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llegiibillidade </a:t>
            </a:r>
            <a:r>
              <a:rPr dirty="0" sz="300" spc="40">
                <a:solidFill>
                  <a:srgbClr val="322C2C"/>
                </a:solidFill>
                <a:latin typeface="Verdana"/>
                <a:cs typeface="Verdana"/>
              </a:rPr>
              <a:t>em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seus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códigos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encontrarão na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NewLang 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uma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ferramenta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que 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permiite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expressar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suas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ideiias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de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forma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rápida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cllara.. 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5" b="1">
                <a:solidFill>
                  <a:srgbClr val="322C2C"/>
                </a:solidFill>
                <a:latin typeface="Tahoma"/>
                <a:cs typeface="Tahoma"/>
              </a:rPr>
              <a:t>Ensino </a:t>
            </a:r>
            <a:r>
              <a:rPr dirty="0" sz="300" spc="35" b="1">
                <a:solidFill>
                  <a:srgbClr val="322C2C"/>
                </a:solidFill>
                <a:latin typeface="Tahoma"/>
                <a:cs typeface="Tahoma"/>
              </a:rPr>
              <a:t>de </a:t>
            </a:r>
            <a:r>
              <a:rPr dirty="0" sz="300" spc="20" b="1">
                <a:solidFill>
                  <a:srgbClr val="322C2C"/>
                </a:solidFill>
                <a:latin typeface="Tahoma"/>
                <a:cs typeface="Tahoma"/>
              </a:rPr>
              <a:t>Programação: 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A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llinguagem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é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adequada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para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ambientes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educacionais,,  faciliitando 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a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iintrodução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de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conceitos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de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programação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de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maneira </a:t>
            </a:r>
            <a:r>
              <a:rPr dirty="0" sz="300" spc="-9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acessível.</a:t>
            </a:r>
            <a:endParaRPr sz="300">
              <a:latin typeface="Verdana"/>
              <a:cs typeface="Verdana"/>
            </a:endParaRPr>
          </a:p>
          <a:p>
            <a:pPr marL="12700" marR="31115">
              <a:lnSpc>
                <a:spcPct val="112999"/>
              </a:lnSpc>
            </a:pPr>
            <a:r>
              <a:rPr dirty="0" sz="300" spc="15" b="1">
                <a:solidFill>
                  <a:srgbClr val="322C2C"/>
                </a:solidFill>
                <a:latin typeface="Tahoma"/>
                <a:cs typeface="Tahoma"/>
              </a:rPr>
              <a:t>Projetos </a:t>
            </a:r>
            <a:r>
              <a:rPr dirty="0" sz="300" spc="35" b="1">
                <a:solidFill>
                  <a:srgbClr val="322C2C"/>
                </a:solidFill>
                <a:latin typeface="Tahoma"/>
                <a:cs typeface="Tahoma"/>
              </a:rPr>
              <a:t>de </a:t>
            </a:r>
            <a:r>
              <a:rPr dirty="0" sz="300" spc="30" b="1">
                <a:solidFill>
                  <a:srgbClr val="322C2C"/>
                </a:solidFill>
                <a:latin typeface="Tahoma"/>
                <a:cs typeface="Tahoma"/>
              </a:rPr>
              <a:t>Pequeno </a:t>
            </a:r>
            <a:r>
              <a:rPr dirty="0" sz="300" spc="20" b="1">
                <a:solidFill>
                  <a:srgbClr val="322C2C"/>
                </a:solidFill>
                <a:latin typeface="Tahoma"/>
                <a:cs typeface="Tahoma"/>
              </a:rPr>
              <a:t>a </a:t>
            </a:r>
            <a:r>
              <a:rPr dirty="0" sz="300" spc="25" b="1">
                <a:solidFill>
                  <a:srgbClr val="322C2C"/>
                </a:solidFill>
                <a:latin typeface="Tahoma"/>
                <a:cs typeface="Tahoma"/>
              </a:rPr>
              <a:t>Médio </a:t>
            </a:r>
            <a:r>
              <a:rPr dirty="0" sz="300" spc="15" b="1">
                <a:solidFill>
                  <a:srgbClr val="322C2C"/>
                </a:solidFill>
                <a:latin typeface="Tahoma"/>
                <a:cs typeface="Tahoma"/>
              </a:rPr>
              <a:t>Porte: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Projjetos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que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 demandam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simplliciidade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e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rapidez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de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desenvollviimento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podem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se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beneﬁciar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da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NewLang,,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 especiialmente </a:t>
            </a:r>
            <a:r>
              <a:rPr dirty="0" sz="300" spc="40">
                <a:solidFill>
                  <a:srgbClr val="322C2C"/>
                </a:solidFill>
                <a:latin typeface="Verdana"/>
                <a:cs typeface="Verdana"/>
              </a:rPr>
              <a:t>em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contextos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onde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a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llegiibilidade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é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cruciall..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16139" y="87454"/>
            <a:ext cx="462280" cy="1244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45"/>
              <a:t>P</a:t>
            </a:r>
            <a:r>
              <a:rPr dirty="0" sz="650" spc="-25"/>
              <a:t>ú</a:t>
            </a:r>
            <a:r>
              <a:rPr dirty="0" sz="650" spc="-15"/>
              <a:t>bl</a:t>
            </a:r>
            <a:r>
              <a:rPr dirty="0" sz="650" spc="-10"/>
              <a:t>i</a:t>
            </a:r>
            <a:r>
              <a:rPr dirty="0" sz="650" spc="-20"/>
              <a:t>c</a:t>
            </a:r>
            <a:r>
              <a:rPr dirty="0" sz="650" spc="-35"/>
              <a:t>o</a:t>
            </a:r>
            <a:r>
              <a:rPr dirty="0" sz="650" spc="-35"/>
              <a:t>-</a:t>
            </a:r>
            <a:r>
              <a:rPr dirty="0" sz="650" spc="-50"/>
              <a:t>A</a:t>
            </a:r>
            <a:r>
              <a:rPr dirty="0" sz="650" spc="-5"/>
              <a:t>l</a:t>
            </a:r>
            <a:r>
              <a:rPr dirty="0" sz="650" spc="-35"/>
              <a:t>vo</a:t>
            </a:r>
            <a:endParaRPr sz="6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3" y="474"/>
            <a:ext cx="2225040" cy="1250315"/>
            <a:chOff x="1373" y="474"/>
            <a:chExt cx="2225040" cy="1250315"/>
          </a:xfrm>
        </p:grpSpPr>
        <p:sp>
          <p:nvSpPr>
            <p:cNvPr id="3" name="object 3"/>
            <p:cNvSpPr/>
            <p:nvPr/>
          </p:nvSpPr>
          <p:spPr>
            <a:xfrm>
              <a:off x="2893" y="588511"/>
              <a:ext cx="628650" cy="661035"/>
            </a:xfrm>
            <a:custGeom>
              <a:avLst/>
              <a:gdLst/>
              <a:ahLst/>
              <a:cxnLst/>
              <a:rect l="l" t="t" r="r" b="b"/>
              <a:pathLst>
                <a:path w="628650" h="661035">
                  <a:moveTo>
                    <a:pt x="0" y="0"/>
                  </a:moveTo>
                  <a:lnTo>
                    <a:pt x="44390" y="11429"/>
                  </a:lnTo>
                  <a:lnTo>
                    <a:pt x="86034" y="30030"/>
                  </a:lnTo>
                  <a:lnTo>
                    <a:pt x="124230" y="54745"/>
                  </a:lnTo>
                  <a:lnTo>
                    <a:pt x="159411" y="84812"/>
                  </a:lnTo>
                  <a:lnTo>
                    <a:pt x="192007" y="119464"/>
                  </a:lnTo>
                  <a:lnTo>
                    <a:pt x="222449" y="157939"/>
                  </a:lnTo>
                  <a:lnTo>
                    <a:pt x="251168" y="199472"/>
                  </a:lnTo>
                  <a:lnTo>
                    <a:pt x="278594" y="243297"/>
                  </a:lnTo>
                  <a:lnTo>
                    <a:pt x="305159" y="288651"/>
                  </a:lnTo>
                  <a:lnTo>
                    <a:pt x="331293" y="334770"/>
                  </a:lnTo>
                  <a:lnTo>
                    <a:pt x="357428" y="380889"/>
                  </a:lnTo>
                  <a:lnTo>
                    <a:pt x="383995" y="426243"/>
                  </a:lnTo>
                  <a:lnTo>
                    <a:pt x="411422" y="470069"/>
                  </a:lnTo>
                  <a:lnTo>
                    <a:pt x="440142" y="511601"/>
                  </a:lnTo>
                  <a:lnTo>
                    <a:pt x="470585" y="550076"/>
                  </a:lnTo>
                  <a:lnTo>
                    <a:pt x="503181" y="584728"/>
                  </a:lnTo>
                  <a:lnTo>
                    <a:pt x="538363" y="614794"/>
                  </a:lnTo>
                  <a:lnTo>
                    <a:pt x="576560" y="639510"/>
                  </a:lnTo>
                  <a:lnTo>
                    <a:pt x="618203" y="658110"/>
                  </a:lnTo>
                  <a:lnTo>
                    <a:pt x="628229" y="660692"/>
                  </a:lnTo>
                </a:path>
              </a:pathLst>
            </a:custGeom>
            <a:ln w="3175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3" y="474"/>
              <a:ext cx="971181" cy="124872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95" y="66725"/>
              <a:ext cx="2223770" cy="1125220"/>
            </a:xfrm>
            <a:custGeom>
              <a:avLst/>
              <a:gdLst/>
              <a:ahLst/>
              <a:cxnLst/>
              <a:rect l="l" t="t" r="r" b="b"/>
              <a:pathLst>
                <a:path w="2223770" h="1125220">
                  <a:moveTo>
                    <a:pt x="2223389" y="1118958"/>
                  </a:moveTo>
                  <a:lnTo>
                    <a:pt x="0" y="1118958"/>
                  </a:lnTo>
                  <a:lnTo>
                    <a:pt x="0" y="1125029"/>
                  </a:lnTo>
                  <a:lnTo>
                    <a:pt x="2223389" y="1125029"/>
                  </a:lnTo>
                  <a:lnTo>
                    <a:pt x="2223389" y="1118958"/>
                  </a:lnTo>
                  <a:close/>
                </a:path>
                <a:path w="2223770" h="1125220">
                  <a:moveTo>
                    <a:pt x="2223389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2223389" y="6083"/>
                  </a:lnTo>
                  <a:lnTo>
                    <a:pt x="2223389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953769">
              <a:lnSpc>
                <a:spcPct val="100000"/>
              </a:lnSpc>
              <a:spcBef>
                <a:spcPts val="90"/>
              </a:spcBef>
            </a:pPr>
            <a:r>
              <a:rPr dirty="0" spc="-40"/>
              <a:t>C</a:t>
            </a:r>
            <a:r>
              <a:rPr dirty="0" spc="-35"/>
              <a:t>o</a:t>
            </a:r>
            <a:r>
              <a:rPr dirty="0" spc="-75"/>
              <a:t>m</a:t>
            </a:r>
            <a:r>
              <a:rPr dirty="0" spc="-25"/>
              <a:t>u</a:t>
            </a:r>
            <a:r>
              <a:rPr dirty="0" spc="-35"/>
              <a:t>n</a:t>
            </a:r>
            <a:r>
              <a:rPr dirty="0" spc="-15"/>
              <a:t>i</a:t>
            </a:r>
            <a:r>
              <a:rPr dirty="0" spc="-30"/>
              <a:t>d</a:t>
            </a:r>
            <a:r>
              <a:rPr dirty="0" spc="-30"/>
              <a:t>a</a:t>
            </a:r>
            <a:r>
              <a:rPr dirty="0" spc="-35"/>
              <a:t>d</a:t>
            </a:r>
            <a:r>
              <a:rPr dirty="0" spc="-25"/>
              <a:t>e</a:t>
            </a:r>
            <a:r>
              <a:rPr dirty="0" spc="-40"/>
              <a:t> </a:t>
            </a:r>
            <a:r>
              <a:rPr dirty="0" spc="-25"/>
              <a:t>e</a:t>
            </a:r>
            <a:r>
              <a:rPr dirty="0" spc="-40"/>
              <a:t> </a:t>
            </a:r>
            <a:r>
              <a:rPr dirty="0" spc="-35"/>
              <a:t>S</a:t>
            </a:r>
            <a:r>
              <a:rPr dirty="0" spc="-25"/>
              <a:t>u</a:t>
            </a:r>
            <a:r>
              <a:rPr dirty="0" spc="-35"/>
              <a:t>p</a:t>
            </a:r>
            <a:r>
              <a:rPr dirty="0" spc="-30"/>
              <a:t>o</a:t>
            </a:r>
            <a:r>
              <a:rPr dirty="0" spc="-25"/>
              <a:t>r</a:t>
            </a:r>
            <a:r>
              <a:rPr dirty="0" spc="-20"/>
              <a:t>t</a:t>
            </a:r>
            <a:r>
              <a:rPr dirty="0" spc="-25"/>
              <a:t>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60947" y="401893"/>
            <a:ext cx="928369" cy="3867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85"/>
              </a:spcBef>
            </a:pP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Junte-se à crescente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comunidade de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desenvolvedores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que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adotam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NewLang..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4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-110">
                <a:solidFill>
                  <a:srgbClr val="322C2C"/>
                </a:solidFill>
                <a:latin typeface="Verdana"/>
                <a:cs typeface="Verdana"/>
              </a:rPr>
              <a:t>j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j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u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u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z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 b="1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300" spc="15" b="1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5" b="1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dirty="0" sz="300" spc="5" b="1">
                <a:solidFill>
                  <a:srgbClr val="322C2C"/>
                </a:solidFill>
                <a:latin typeface="Verdana"/>
                <a:cs typeface="Verdana"/>
              </a:rPr>
              <a:t>u</a:t>
            </a:r>
            <a:r>
              <a:rPr dirty="0" sz="300" spc="35" b="1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dirty="0" sz="300" spc="10" b="1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5" b="1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b="1">
                <a:solidFill>
                  <a:srgbClr val="322C2C"/>
                </a:solidFill>
                <a:latin typeface="Verdana"/>
                <a:cs typeface="Verdana"/>
              </a:rPr>
              <a:t>ta</a:t>
            </a:r>
            <a:r>
              <a:rPr dirty="0" sz="300" spc="10" b="1">
                <a:solidFill>
                  <a:srgbClr val="322C2C"/>
                </a:solidFill>
                <a:latin typeface="Verdana"/>
                <a:cs typeface="Verdana"/>
              </a:rPr>
              <a:t>ç</a:t>
            </a:r>
            <a:r>
              <a:rPr dirty="0" sz="300" b="1">
                <a:solidFill>
                  <a:srgbClr val="322C2C"/>
                </a:solidFill>
                <a:latin typeface="Verdana"/>
                <a:cs typeface="Verdana"/>
              </a:rPr>
              <a:t>ã</a:t>
            </a:r>
            <a:r>
              <a:rPr dirty="0" sz="300" spc="10" b="1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-15" b="1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e  </a:t>
            </a:r>
            <a:r>
              <a:rPr dirty="0" sz="300" spc="45">
                <a:solidFill>
                  <a:srgbClr val="322C2C"/>
                </a:solidFill>
                <a:latin typeface="Verdana"/>
                <a:cs typeface="Verdana"/>
              </a:rPr>
              <a:t>um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 b="1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5" b="1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dirty="0" sz="300" b="1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-5" b="1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300" spc="-10" b="1">
                <a:solidFill>
                  <a:srgbClr val="322C2C"/>
                </a:solidFill>
                <a:latin typeface="Verdana"/>
                <a:cs typeface="Verdana"/>
              </a:rPr>
              <a:t>si</a:t>
            </a:r>
            <a:r>
              <a:rPr dirty="0" sz="300" spc="-15" b="1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300" spc="-5" b="1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dirty="0" sz="300" spc="15" b="1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20" b="1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dirty="0" sz="300" b="1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-15" b="1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b="1">
                <a:solidFill>
                  <a:srgbClr val="322C2C"/>
                </a:solidFill>
                <a:latin typeface="Verdana"/>
                <a:cs typeface="Verdana"/>
              </a:rPr>
              <a:t>vi</a:t>
            </a:r>
            <a:r>
              <a:rPr dirty="0" sz="300" b="1">
                <a:solidFill>
                  <a:srgbClr val="322C2C"/>
                </a:solidFill>
                <a:latin typeface="Verdana"/>
                <a:cs typeface="Verdana"/>
              </a:rPr>
              <a:t>b</a:t>
            </a:r>
            <a:r>
              <a:rPr dirty="0" sz="300" spc="-15" b="1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-5" b="1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10" b="1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-5" b="1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dirty="0" sz="300" spc="5" b="1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-114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r>
              <a:rPr dirty="0" sz="300" spc="-40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ss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55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dirty="0" sz="300" spc="-114">
                <a:solidFill>
                  <a:srgbClr val="322C2C"/>
                </a:solidFill>
                <a:latin typeface="Verdana"/>
                <a:cs typeface="Verdana"/>
              </a:rPr>
              <a:t>,</a:t>
            </a:r>
            <a:r>
              <a:rPr dirty="0" sz="300" spc="-40">
                <a:solidFill>
                  <a:srgbClr val="322C2C"/>
                </a:solidFill>
                <a:latin typeface="Verdana"/>
                <a:cs typeface="Verdana"/>
              </a:rPr>
              <a:t>, 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faça questões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e pontos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relevantes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no 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nosso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repositóriio..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Vamos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traballhar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nossa </a:t>
            </a:r>
            <a:r>
              <a:rPr dirty="0" sz="300" spc="-9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b="1">
                <a:solidFill>
                  <a:srgbClr val="322C2C"/>
                </a:solidFill>
                <a:latin typeface="Verdana"/>
                <a:cs typeface="Verdana"/>
              </a:rPr>
              <a:t>criatividade</a:t>
            </a:r>
            <a:r>
              <a:rPr dirty="0" sz="300" spc="-20" b="1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de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forma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collaborativa.</a:t>
            </a:r>
            <a:endParaRPr sz="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" y="741350"/>
            <a:ext cx="356235" cy="508000"/>
          </a:xfrm>
          <a:custGeom>
            <a:avLst/>
            <a:gdLst/>
            <a:ahLst/>
            <a:cxnLst/>
            <a:rect l="l" t="t" r="r" b="b"/>
            <a:pathLst>
              <a:path w="356235" h="508000">
                <a:moveTo>
                  <a:pt x="0" y="0"/>
                </a:moveTo>
                <a:lnTo>
                  <a:pt x="56135" y="54768"/>
                </a:lnTo>
                <a:lnTo>
                  <a:pt x="86578" y="93243"/>
                </a:lnTo>
                <a:lnTo>
                  <a:pt x="115298" y="134775"/>
                </a:lnTo>
                <a:lnTo>
                  <a:pt x="142726" y="178600"/>
                </a:lnTo>
                <a:lnTo>
                  <a:pt x="169292" y="223954"/>
                </a:lnTo>
                <a:lnTo>
                  <a:pt x="195429" y="270073"/>
                </a:lnTo>
                <a:lnTo>
                  <a:pt x="221563" y="316191"/>
                </a:lnTo>
                <a:lnTo>
                  <a:pt x="248127" y="361545"/>
                </a:lnTo>
                <a:lnTo>
                  <a:pt x="275553" y="405369"/>
                </a:lnTo>
                <a:lnTo>
                  <a:pt x="304271" y="446900"/>
                </a:lnTo>
                <a:lnTo>
                  <a:pt x="334713" y="485373"/>
                </a:lnTo>
                <a:lnTo>
                  <a:pt x="355859" y="507853"/>
                </a:lnTo>
              </a:path>
            </a:pathLst>
          </a:custGeom>
          <a:ln w="3175">
            <a:solidFill>
              <a:srgbClr val="32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896" y="1215"/>
            <a:ext cx="2223770" cy="1248410"/>
            <a:chOff x="2896" y="1215"/>
            <a:chExt cx="2223770" cy="12484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1155" y="1215"/>
              <a:ext cx="975073" cy="12479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95" y="66725"/>
              <a:ext cx="2223770" cy="1125220"/>
            </a:xfrm>
            <a:custGeom>
              <a:avLst/>
              <a:gdLst/>
              <a:ahLst/>
              <a:cxnLst/>
              <a:rect l="l" t="t" r="r" b="b"/>
              <a:pathLst>
                <a:path w="2223770" h="1125220">
                  <a:moveTo>
                    <a:pt x="2223389" y="1118958"/>
                  </a:moveTo>
                  <a:lnTo>
                    <a:pt x="0" y="1118958"/>
                  </a:lnTo>
                  <a:lnTo>
                    <a:pt x="0" y="1125029"/>
                  </a:lnTo>
                  <a:lnTo>
                    <a:pt x="2223389" y="1125029"/>
                  </a:lnTo>
                  <a:lnTo>
                    <a:pt x="2223389" y="1118958"/>
                  </a:lnTo>
                  <a:close/>
                </a:path>
                <a:path w="2223770" h="1125220">
                  <a:moveTo>
                    <a:pt x="2223389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2223389" y="6083"/>
                  </a:lnTo>
                  <a:lnTo>
                    <a:pt x="2223389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88111" y="401550"/>
            <a:ext cx="902969" cy="3867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85"/>
              </a:spcBef>
            </a:pP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A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NewLang,,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portanto,,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é 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uma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linguagem </a:t>
            </a:r>
            <a:r>
              <a:rPr dirty="0" sz="300" spc="-9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v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á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dirty="0" sz="300" spc="-114">
                <a:solidFill>
                  <a:srgbClr val="322C2C"/>
                </a:solidFill>
                <a:latin typeface="Verdana"/>
                <a:cs typeface="Verdana"/>
              </a:rPr>
              <a:t>,</a:t>
            </a:r>
            <a:r>
              <a:rPr dirty="0" sz="300" spc="-40">
                <a:solidFill>
                  <a:srgbClr val="322C2C"/>
                </a:solidFill>
                <a:latin typeface="Verdana"/>
                <a:cs typeface="Verdana"/>
              </a:rPr>
              <a:t>,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-110">
                <a:solidFill>
                  <a:srgbClr val="322C2C"/>
                </a:solidFill>
                <a:latin typeface="Verdana"/>
                <a:cs typeface="Verdana"/>
              </a:rPr>
              <a:t>j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j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ta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da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à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s 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necessidades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de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diiversos públiicos,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desde </a:t>
            </a:r>
            <a:r>
              <a:rPr dirty="0" sz="300" spc="-9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 b="1">
                <a:solidFill>
                  <a:srgbClr val="322C2C"/>
                </a:solidFill>
                <a:latin typeface="Tahoma"/>
                <a:cs typeface="Tahoma"/>
              </a:rPr>
              <a:t>iniciantes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até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desenvollvedores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 b="1">
                <a:solidFill>
                  <a:srgbClr val="322C2C"/>
                </a:solidFill>
                <a:latin typeface="Tahoma"/>
                <a:cs typeface="Tahoma"/>
              </a:rPr>
              <a:t>e</a:t>
            </a:r>
            <a:r>
              <a:rPr dirty="0" sz="300" spc="25" b="1">
                <a:solidFill>
                  <a:srgbClr val="322C2C"/>
                </a:solidFill>
                <a:latin typeface="Tahoma"/>
                <a:cs typeface="Tahoma"/>
              </a:rPr>
              <a:t>x</a:t>
            </a:r>
            <a:r>
              <a:rPr dirty="0" sz="300" spc="20" b="1">
                <a:solidFill>
                  <a:srgbClr val="322C2C"/>
                </a:solidFill>
                <a:latin typeface="Tahoma"/>
                <a:cs typeface="Tahoma"/>
              </a:rPr>
              <a:t>p</a:t>
            </a:r>
            <a:r>
              <a:rPr dirty="0" sz="300" spc="25" b="1">
                <a:solidFill>
                  <a:srgbClr val="322C2C"/>
                </a:solidFill>
                <a:latin typeface="Tahoma"/>
                <a:cs typeface="Tahoma"/>
              </a:rPr>
              <a:t>e</a:t>
            </a:r>
            <a:r>
              <a:rPr dirty="0" sz="300" spc="5" b="1">
                <a:solidFill>
                  <a:srgbClr val="322C2C"/>
                </a:solidFill>
                <a:latin typeface="Tahoma"/>
                <a:cs typeface="Tahoma"/>
              </a:rPr>
              <a:t>r</a:t>
            </a:r>
            <a:r>
              <a:rPr dirty="0" sz="300" spc="-95" b="1">
                <a:solidFill>
                  <a:srgbClr val="322C2C"/>
                </a:solidFill>
                <a:latin typeface="Tahoma"/>
                <a:cs typeface="Tahoma"/>
              </a:rPr>
              <a:t>i</a:t>
            </a:r>
            <a:r>
              <a:rPr dirty="0" sz="300" b="1">
                <a:solidFill>
                  <a:srgbClr val="322C2C"/>
                </a:solidFill>
                <a:latin typeface="Tahoma"/>
                <a:cs typeface="Tahoma"/>
              </a:rPr>
              <a:t>i</a:t>
            </a:r>
            <a:r>
              <a:rPr dirty="0" sz="300" spc="30" b="1">
                <a:solidFill>
                  <a:srgbClr val="322C2C"/>
                </a:solidFill>
                <a:latin typeface="Tahoma"/>
                <a:cs typeface="Tahoma"/>
              </a:rPr>
              <a:t>e</a:t>
            </a:r>
            <a:r>
              <a:rPr dirty="0" sz="300" spc="30" b="1">
                <a:solidFill>
                  <a:srgbClr val="322C2C"/>
                </a:solidFill>
                <a:latin typeface="Tahoma"/>
                <a:cs typeface="Tahoma"/>
              </a:rPr>
              <a:t>n</a:t>
            </a:r>
            <a:r>
              <a:rPr dirty="0" sz="300" spc="5" b="1">
                <a:solidFill>
                  <a:srgbClr val="322C2C"/>
                </a:solidFill>
                <a:latin typeface="Tahoma"/>
                <a:cs typeface="Tahoma"/>
              </a:rPr>
              <a:t>t</a:t>
            </a:r>
            <a:r>
              <a:rPr dirty="0" sz="300" spc="25" b="1">
                <a:solidFill>
                  <a:srgbClr val="322C2C"/>
                </a:solidFill>
                <a:latin typeface="Tahoma"/>
                <a:cs typeface="Tahoma"/>
              </a:rPr>
              <a:t>e</a:t>
            </a:r>
            <a:r>
              <a:rPr dirty="0" sz="300" spc="15" b="1">
                <a:solidFill>
                  <a:srgbClr val="322C2C"/>
                </a:solidFill>
                <a:latin typeface="Tahoma"/>
                <a:cs typeface="Tahoma"/>
              </a:rPr>
              <a:t>s</a:t>
            </a:r>
            <a:r>
              <a:rPr dirty="0" sz="300" spc="-114">
                <a:solidFill>
                  <a:srgbClr val="322C2C"/>
                </a:solidFill>
                <a:latin typeface="Verdana"/>
                <a:cs typeface="Verdana"/>
              </a:rPr>
              <a:t>,</a:t>
            </a:r>
            <a:r>
              <a:rPr dirty="0" sz="300" spc="-40">
                <a:solidFill>
                  <a:srgbClr val="322C2C"/>
                </a:solidFill>
                <a:latin typeface="Verdana"/>
                <a:cs typeface="Verdana"/>
              </a:rPr>
              <a:t>,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dirty="0" sz="300" spc="-9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u</a:t>
            </a:r>
            <a:r>
              <a:rPr dirty="0" sz="300" spc="55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a 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experiiênciia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de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programação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 b="1">
                <a:solidFill>
                  <a:srgbClr val="322C2C"/>
                </a:solidFill>
                <a:latin typeface="Tahoma"/>
                <a:cs typeface="Tahoma"/>
              </a:rPr>
              <a:t>agradável</a:t>
            </a:r>
            <a:r>
              <a:rPr dirty="0" sz="300" spc="-5" b="1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e </a:t>
            </a:r>
            <a:r>
              <a:rPr dirty="0" sz="300" spc="-9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 b="1">
                <a:solidFill>
                  <a:srgbClr val="322C2C"/>
                </a:solidFill>
                <a:latin typeface="Tahoma"/>
                <a:cs typeface="Tahoma"/>
              </a:rPr>
              <a:t>eﬁciente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..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4983" y="170633"/>
            <a:ext cx="417830" cy="13525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25"/>
              <a:t>C</a:t>
            </a:r>
            <a:r>
              <a:rPr dirty="0" spc="-20"/>
              <a:t>o</a:t>
            </a:r>
            <a:r>
              <a:rPr dirty="0" spc="-25"/>
              <a:t>n</a:t>
            </a:r>
            <a:r>
              <a:rPr dirty="0" spc="-15"/>
              <a:t>c</a:t>
            </a:r>
            <a:r>
              <a:rPr dirty="0" spc="-10"/>
              <a:t>lu</a:t>
            </a:r>
            <a:r>
              <a:rPr dirty="0" spc="-20"/>
              <a:t>s</a:t>
            </a:r>
            <a:r>
              <a:rPr dirty="0" spc="-20"/>
              <a:t>ã</a:t>
            </a:r>
            <a:r>
              <a:rPr dirty="0" spc="-20"/>
              <a:t>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8949" y="964811"/>
            <a:ext cx="357505" cy="284480"/>
          </a:xfrm>
          <a:custGeom>
            <a:avLst/>
            <a:gdLst/>
            <a:ahLst/>
            <a:cxnLst/>
            <a:rect l="l" t="t" r="r" b="b"/>
            <a:pathLst>
              <a:path w="357505" h="284480">
                <a:moveTo>
                  <a:pt x="357282" y="0"/>
                </a:moveTo>
                <a:lnTo>
                  <a:pt x="320009" y="10128"/>
                </a:lnTo>
                <a:lnTo>
                  <a:pt x="277015" y="30657"/>
                </a:lnTo>
                <a:lnTo>
                  <a:pt x="238983" y="56916"/>
                </a:lnTo>
                <a:lnTo>
                  <a:pt x="204672" y="87472"/>
                </a:lnTo>
                <a:lnTo>
                  <a:pt x="172840" y="120892"/>
                </a:lnTo>
                <a:lnTo>
                  <a:pt x="142247" y="155744"/>
                </a:lnTo>
                <a:lnTo>
                  <a:pt x="111654" y="190592"/>
                </a:lnTo>
                <a:lnTo>
                  <a:pt x="79822" y="224009"/>
                </a:lnTo>
                <a:lnTo>
                  <a:pt x="45511" y="254563"/>
                </a:lnTo>
                <a:lnTo>
                  <a:pt x="7479" y="280820"/>
                </a:lnTo>
                <a:lnTo>
                  <a:pt x="0" y="284391"/>
                </a:lnTo>
              </a:path>
            </a:pathLst>
          </a:custGeom>
          <a:ln w="3175">
            <a:solidFill>
              <a:srgbClr val="32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373" y="0"/>
            <a:ext cx="2225040" cy="283845"/>
            <a:chOff x="1373" y="0"/>
            <a:chExt cx="2225040" cy="283845"/>
          </a:xfrm>
        </p:grpSpPr>
        <p:sp>
          <p:nvSpPr>
            <p:cNvPr id="4" name="object 4"/>
            <p:cNvSpPr/>
            <p:nvPr/>
          </p:nvSpPr>
          <p:spPr>
            <a:xfrm>
              <a:off x="2893" y="0"/>
              <a:ext cx="335280" cy="281305"/>
            </a:xfrm>
            <a:custGeom>
              <a:avLst/>
              <a:gdLst/>
              <a:ahLst/>
              <a:cxnLst/>
              <a:rect l="l" t="t" r="r" b="b"/>
              <a:pathLst>
                <a:path w="335280" h="281305">
                  <a:moveTo>
                    <a:pt x="335198" y="0"/>
                  </a:moveTo>
                  <a:lnTo>
                    <a:pt x="278098" y="35359"/>
                  </a:lnTo>
                  <a:lnTo>
                    <a:pt x="243787" y="65912"/>
                  </a:lnTo>
                  <a:lnTo>
                    <a:pt x="211957" y="99331"/>
                  </a:lnTo>
                  <a:lnTo>
                    <a:pt x="181368" y="134183"/>
                  </a:lnTo>
                  <a:lnTo>
                    <a:pt x="150775" y="169031"/>
                  </a:lnTo>
                  <a:lnTo>
                    <a:pt x="118941" y="202447"/>
                  </a:lnTo>
                  <a:lnTo>
                    <a:pt x="84628" y="233001"/>
                  </a:lnTo>
                  <a:lnTo>
                    <a:pt x="46594" y="259258"/>
                  </a:lnTo>
                  <a:lnTo>
                    <a:pt x="3601" y="279787"/>
                  </a:lnTo>
                  <a:lnTo>
                    <a:pt x="0" y="280766"/>
                  </a:lnTo>
                </a:path>
              </a:pathLst>
            </a:custGeom>
            <a:ln w="3175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895" y="65201"/>
              <a:ext cx="2223770" cy="6350"/>
            </a:xfrm>
            <a:custGeom>
              <a:avLst/>
              <a:gdLst/>
              <a:ahLst/>
              <a:cxnLst/>
              <a:rect l="l" t="t" r="r" b="b"/>
              <a:pathLst>
                <a:path w="2223770" h="6350">
                  <a:moveTo>
                    <a:pt x="2223389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2223389" y="6083"/>
                  </a:lnTo>
                  <a:lnTo>
                    <a:pt x="2223389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2895" y="1185887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83"/>
                </a:lnTo>
                <a:lnTo>
                  <a:pt x="2223389" y="6083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71134" y="308359"/>
            <a:ext cx="656590" cy="20827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14">
                <a:latin typeface="Verdana"/>
                <a:cs typeface="Verdana"/>
              </a:rPr>
              <a:t>Obrigado!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524" y="566368"/>
            <a:ext cx="1113155" cy="18034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2700" marR="5080">
              <a:lnSpc>
                <a:spcPct val="112999"/>
              </a:lnSpc>
              <a:spcBef>
                <a:spcPts val="85"/>
              </a:spcBef>
            </a:pP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Possuii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questões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ou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dúvidas?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  <a:hlinkClick r:id="rId2"/>
              </a:rPr>
              <a:t>ricardomrf@all.insper..edu.br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https://giithub..com/RiicardoMourao-py/NewLang..git</a:t>
            </a:r>
            <a:endParaRPr sz="3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071" y="874894"/>
            <a:ext cx="133697" cy="1336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7774" y="875336"/>
            <a:ext cx="133694" cy="13368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31453" y="875370"/>
            <a:ext cx="133682" cy="1336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22C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2023-12-11T21:24:12Z</dcterms:created>
  <dcterms:modified xsi:type="dcterms:W3CDTF">2023-12-11T21:24:12Z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2023-12-11T00:00:00Z</vt:filetime>
  </property>
  <property fmtid="{D5CDD505-2E9C-101B-9397-08002B2CF9AE}" pid="3" name="LastSaved">
    <vt:filetime>2023-12-11T00:00:00Z</vt:filetime>
  </property>
</Properties>
</file>