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EBF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EF03-01B4-3F0D-5C45-C1E6B414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90486-1F0F-0664-3D38-E3BA6AEFA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D1E7-5529-5988-2843-0554AEBA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D0A7-7A9E-EFDF-90C8-061E48AD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8738-AAEB-699C-DA60-AEE460F5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EFDC-9C31-F037-6B55-5A7FBDE3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EB5F3-1327-EE25-28C2-6059A4A2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C17D-551D-8DDA-09EB-E7FED4E8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78F1-A470-67FB-2C0B-EC94E576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197-FA99-2864-2571-F04AA4C9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1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BB2A7-711C-C66D-F57E-10EC415B6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14664-BA29-82C0-444F-E6B73187D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071B-62E1-9187-9483-7616DD65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967F-92B2-47BA-DE10-A7552369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2B16-5100-9AC7-AD18-DE8F7B1A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A24D-D321-C06F-BADE-E3AED64F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6CC1-D1C6-726E-3FAB-C7BD7522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74E4-E1A7-348E-C2AE-1E2A75A7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C903-E8D7-1A42-A5F6-0FEDC287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47D4-4CF2-ACDE-A2F7-711B29AB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E230-BBA4-BDB8-7EF7-FD76A5EA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DBBE-04F9-B495-8FE7-C77A6552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11C0-BFAE-5AEE-82AA-071387E0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45AF-AA46-2886-63DD-383C125E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92E2-83E7-5F38-7FA6-CD2DE8AC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8708-B33C-6003-7E12-C064C49F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E851-EAD1-7524-0324-A8476E220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C8BE0-D652-3FAB-5562-4BD507F6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5E9C0-26B5-AAC1-4C94-7F97775B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3F20-3C9F-A25E-75C6-91A8E7F9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15E4C-EC96-CFEA-BBC0-DCF1E5C6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24B5-34F8-BF74-DAD0-AD07C7BF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842F9-DBC5-FD0F-DDA1-0EAED0936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56922-AF59-D886-B615-6E75C329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80CD-04A6-5C4D-B31B-7BB5E425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F0178-EAF9-D25B-AADF-856CEF9A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9624F-FAC1-DA25-8E4B-5652E9BE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6124B-9A9B-5C66-E161-CB3D9F5D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CD042-A8A3-E7CD-2ED3-57542278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3679-3523-2B39-92F9-20F21060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A302A-E3AB-FE42-B1EC-FF00F101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5E76E-55E6-46AC-CD73-B84DDA87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A7CAD-04A0-6DAB-DCC8-9EF6E569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C3BF5-0ADA-5ECA-1645-6D95AD9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42DF-4429-A99A-DB15-A39CD16C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C3AC7-9822-857C-573E-7C749F8D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2258-F012-33A0-5C8B-6C908D14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1138-0ADE-74C5-B353-EFE259D8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53633-B4AB-4A1B-7F55-5F86E475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70BC-1622-DAD7-BD7E-2C504BA0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0979-922C-A12C-48B2-845417E7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9D8F3-F783-813E-DCF6-8755D7B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8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65F4-0012-9605-CAEE-44C6D7A0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5E02-CEA1-F287-034D-78E57EA7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4468-E19B-7918-4E59-29771E400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7BCA7-33C7-1D88-3CB8-B2355D44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CF878-CCDF-89E0-1537-0566E792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7C963-C360-EB3E-BAF9-063DEB0E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5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5D877-5F60-93BC-3317-5D1F1F59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187F-29B8-C467-4163-D6BE0280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CC7C-C86F-77B8-9177-9A7508F92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304E-AD66-E1AC-9EEA-BAD035FCE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387C-32D7-FF96-B523-510C3BD0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72" y="354359"/>
            <a:ext cx="5952869" cy="403364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372" y="4582872"/>
            <a:ext cx="5480260" cy="102149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Ricardo Muchacho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7C0E0-8CEA-3C4F-81B5-82143B79D11D}"/>
              </a:ext>
            </a:extLst>
          </p:cNvPr>
          <p:cNvSpPr/>
          <p:nvPr/>
        </p:nvSpPr>
        <p:spPr>
          <a:xfrm>
            <a:off x="0" y="0"/>
            <a:ext cx="4640823" cy="6858000"/>
          </a:xfrm>
          <a:prstGeom prst="rect">
            <a:avLst/>
          </a:prstGeom>
          <a:solidFill>
            <a:srgbClr val="FEB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FCDDF1-EB0E-113B-8F1E-50EB1CCB96C9}"/>
              </a:ext>
            </a:extLst>
          </p:cNvPr>
          <p:cNvCxnSpPr/>
          <p:nvPr/>
        </p:nvCxnSpPr>
        <p:spPr>
          <a:xfrm>
            <a:off x="5066675" y="4462950"/>
            <a:ext cx="6715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ektor Stok Circle Business Logo Company Name Placeholder (Tanpa Royalti)  1922534714 | Shutterstock">
            <a:extLst>
              <a:ext uri="{FF2B5EF4-FFF2-40B4-BE49-F238E27FC236}">
                <a16:creationId xmlns:a16="http://schemas.microsoft.com/office/drawing/2014/main" id="{C3642F48-C6D3-D286-F469-093AEA719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15087" r="17558" b="20941"/>
          <a:stretch/>
        </p:blipFill>
        <p:spPr bwMode="auto">
          <a:xfrm>
            <a:off x="1092820" y="2497873"/>
            <a:ext cx="2230243" cy="170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4AC00A-50B4-4A9B-90EC-C80F9BCD1561}"/>
              </a:ext>
            </a:extLst>
          </p:cNvPr>
          <p:cNvSpPr/>
          <p:nvPr/>
        </p:nvSpPr>
        <p:spPr>
          <a:xfrm>
            <a:off x="0" y="0"/>
            <a:ext cx="12192000" cy="1116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A1CD-3215-A25E-61F0-44BE8E02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5" y="36514"/>
            <a:ext cx="7358110" cy="1043950"/>
          </a:xfrm>
        </p:spPr>
        <p:txBody>
          <a:bodyPr>
            <a:normAutofit fontScale="90000"/>
          </a:bodyPr>
          <a:lstStyle/>
          <a:p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AD5E-F74E-6A09-6AAF-920A7B4E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282" y="2074637"/>
            <a:ext cx="3366530" cy="883524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Close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Rate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Decreased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to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0%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during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2020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DF9AD7-4CAE-5F3A-F80F-723D9CC74FEF}"/>
              </a:ext>
            </a:extLst>
          </p:cNvPr>
          <p:cNvCxnSpPr>
            <a:cxnSpLocks/>
          </p:cNvCxnSpPr>
          <p:nvPr/>
        </p:nvCxnSpPr>
        <p:spPr>
          <a:xfrm>
            <a:off x="8281198" y="1668162"/>
            <a:ext cx="0" cy="453065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EA702-617F-1436-CD21-2C4EBADB9447}"/>
              </a:ext>
            </a:extLst>
          </p:cNvPr>
          <p:cNvSpPr txBox="1"/>
          <p:nvPr/>
        </p:nvSpPr>
        <p:spPr>
          <a:xfrm>
            <a:off x="8597326" y="3258379"/>
            <a:ext cx="31413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Amount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bookings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significantly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decreased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in March 2020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January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2020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was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best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performing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month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86.5%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Close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Rate</a:t>
            </a: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FD76E4-8CB8-A4AD-2F76-026BBE14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0" y="1398221"/>
            <a:ext cx="7799590" cy="5070540"/>
          </a:xfrm>
          <a:prstGeom prst="rect">
            <a:avLst/>
          </a:prstGeom>
        </p:spPr>
      </p:pic>
      <p:pic>
        <p:nvPicPr>
          <p:cNvPr id="4" name="Picture 2" descr="Vektor Stok Circle Business Logo Company Name Placeholder (Tanpa Royalti)  1922534714 | Shutterstock">
            <a:extLst>
              <a:ext uri="{FF2B5EF4-FFF2-40B4-BE49-F238E27FC236}">
                <a16:creationId xmlns:a16="http://schemas.microsoft.com/office/drawing/2014/main" id="{0121F31A-2E92-B997-5245-859B5CCC7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15087" r="17558" b="20941"/>
          <a:stretch/>
        </p:blipFill>
        <p:spPr bwMode="auto">
          <a:xfrm>
            <a:off x="9619654" y="139013"/>
            <a:ext cx="1096668" cy="8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4AC00A-50B4-4A9B-90EC-C80F9BCD1561}"/>
              </a:ext>
            </a:extLst>
          </p:cNvPr>
          <p:cNvSpPr/>
          <p:nvPr/>
        </p:nvSpPr>
        <p:spPr>
          <a:xfrm>
            <a:off x="0" y="0"/>
            <a:ext cx="12192000" cy="1116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A1CD-3215-A25E-61F0-44BE8E02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4" y="36514"/>
            <a:ext cx="8476959" cy="1043950"/>
          </a:xfrm>
        </p:spPr>
        <p:txBody>
          <a:bodyPr>
            <a:normAutofit/>
          </a:bodyPr>
          <a:lstStyle/>
          <a:p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AD5E-F74E-6A09-6AAF-920A7B4E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282" y="1794082"/>
            <a:ext cx="3366530" cy="88352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Significant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staff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downsizing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in March 2020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caused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decline in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Close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Rate</a:t>
            </a:r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DF9AD7-4CAE-5F3A-F80F-723D9CC74FEF}"/>
              </a:ext>
            </a:extLst>
          </p:cNvPr>
          <p:cNvCxnSpPr>
            <a:cxnSpLocks/>
          </p:cNvCxnSpPr>
          <p:nvPr/>
        </p:nvCxnSpPr>
        <p:spPr>
          <a:xfrm>
            <a:off x="8281198" y="1668162"/>
            <a:ext cx="0" cy="453065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EA702-617F-1436-CD21-2C4EBADB9447}"/>
              </a:ext>
            </a:extLst>
          </p:cNvPr>
          <p:cNvSpPr txBox="1"/>
          <p:nvPr/>
        </p:nvSpPr>
        <p:spPr>
          <a:xfrm>
            <a:off x="8630564" y="2992582"/>
            <a:ext cx="31413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Rehire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hire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employees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similar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backgrounds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January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Improve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Employee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Relations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work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environmen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t</a:t>
            </a: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Feedback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mechanisms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ctivities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ewards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eam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uilding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</a:rPr>
              <a:t>Exercices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310A5A-518A-7BE7-28AD-F5812A475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3"/>
          <a:stretch/>
        </p:blipFill>
        <p:spPr>
          <a:xfrm>
            <a:off x="420112" y="1668162"/>
            <a:ext cx="7788378" cy="4411362"/>
          </a:xfrm>
          <a:prstGeom prst="rect">
            <a:avLst/>
          </a:prstGeom>
        </p:spPr>
      </p:pic>
      <p:pic>
        <p:nvPicPr>
          <p:cNvPr id="4" name="Picture 2" descr="Vektor Stok Circle Business Logo Company Name Placeholder (Tanpa Royalti)  1922534714 | Shutterstock">
            <a:extLst>
              <a:ext uri="{FF2B5EF4-FFF2-40B4-BE49-F238E27FC236}">
                <a16:creationId xmlns:a16="http://schemas.microsoft.com/office/drawing/2014/main" id="{A54644BF-12A4-3049-5C76-12A243E1B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15087" r="17558" b="20941"/>
          <a:stretch/>
        </p:blipFill>
        <p:spPr bwMode="auto">
          <a:xfrm>
            <a:off x="9619654" y="139013"/>
            <a:ext cx="1096668" cy="8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7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4AC00A-50B4-4A9B-90EC-C80F9BCD1561}"/>
              </a:ext>
            </a:extLst>
          </p:cNvPr>
          <p:cNvSpPr/>
          <p:nvPr/>
        </p:nvSpPr>
        <p:spPr>
          <a:xfrm>
            <a:off x="0" y="0"/>
            <a:ext cx="12192000" cy="1116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A1CD-3215-A25E-61F0-44BE8E02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4" y="36514"/>
            <a:ext cx="8476959" cy="1043950"/>
          </a:xfrm>
        </p:spPr>
        <p:txBody>
          <a:bodyPr>
            <a:normAutofit/>
          </a:bodyPr>
          <a:lstStyle/>
          <a:p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Missed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AD5E-F74E-6A09-6AAF-920A7B4E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7961" y="1538297"/>
            <a:ext cx="3366530" cy="88352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Highest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Disqualified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Bookings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60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months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Tenures</a:t>
            </a: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DF9AD7-4CAE-5F3A-F80F-723D9CC74FEF}"/>
              </a:ext>
            </a:extLst>
          </p:cNvPr>
          <p:cNvCxnSpPr>
            <a:cxnSpLocks/>
          </p:cNvCxnSpPr>
          <p:nvPr/>
        </p:nvCxnSpPr>
        <p:spPr>
          <a:xfrm>
            <a:off x="8281198" y="1668162"/>
            <a:ext cx="0" cy="453065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EA702-617F-1436-CD21-2C4EBADB9447}"/>
              </a:ext>
            </a:extLst>
          </p:cNvPr>
          <p:cNvSpPr txBox="1"/>
          <p:nvPr/>
        </p:nvSpPr>
        <p:spPr>
          <a:xfrm>
            <a:off x="8630564" y="2543392"/>
            <a:ext cx="31413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60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month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Tenures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most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common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and has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highest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disqualified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rate</a:t>
            </a:r>
            <a:endParaRPr lang="es-ES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Review and enhance the processes associated with 60-month tenures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Closed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Lost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bookings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represent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most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frequent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missed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opportunity</a:t>
            </a:r>
            <a:endParaRPr lang="es-ES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Implement a training program to reduce the customer loss rate</a:t>
            </a:r>
            <a:endParaRPr lang="es-E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D0FC9-D807-6A25-4588-2467502C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4" y="1704993"/>
            <a:ext cx="3600832" cy="37814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D1EA8D-8730-9DF3-A34A-B62DAA03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35" y="1538297"/>
            <a:ext cx="3509998" cy="4114798"/>
          </a:xfrm>
          <a:prstGeom prst="rect">
            <a:avLst/>
          </a:prstGeom>
        </p:spPr>
      </p:pic>
      <p:pic>
        <p:nvPicPr>
          <p:cNvPr id="4" name="Picture 2" descr="Vektor Stok Circle Business Logo Company Name Placeholder (Tanpa Royalti)  1922534714 | Shutterstock">
            <a:extLst>
              <a:ext uri="{FF2B5EF4-FFF2-40B4-BE49-F238E27FC236}">
                <a16:creationId xmlns:a16="http://schemas.microsoft.com/office/drawing/2014/main" id="{19FA8D0F-D6F6-6DB0-1129-C9BA13700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15087" r="17558" b="20941"/>
          <a:stretch/>
        </p:blipFill>
        <p:spPr bwMode="auto">
          <a:xfrm>
            <a:off x="9619654" y="139013"/>
            <a:ext cx="1096668" cy="8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4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4AC00A-50B4-4A9B-90EC-C80F9BCD1561}"/>
              </a:ext>
            </a:extLst>
          </p:cNvPr>
          <p:cNvSpPr/>
          <p:nvPr/>
        </p:nvSpPr>
        <p:spPr>
          <a:xfrm>
            <a:off x="0" y="0"/>
            <a:ext cx="12192000" cy="1116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A1CD-3215-A25E-61F0-44BE8E02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4" y="36514"/>
            <a:ext cx="8476959" cy="1043950"/>
          </a:xfrm>
        </p:spPr>
        <p:txBody>
          <a:bodyPr>
            <a:normAutofit/>
          </a:bodyPr>
          <a:lstStyle/>
          <a:p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dirty="0" err="1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AD5E-F74E-6A09-6AAF-920A7B4E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7961" y="1786608"/>
            <a:ext cx="3366530" cy="55027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Growth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2">
                    <a:lumMod val="25000"/>
                  </a:schemeClr>
                </a:solidFill>
              </a:rPr>
              <a:t>opportunity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 in EMEA</a:t>
            </a:r>
            <a:endParaRPr lang="es-ES" dirty="0"/>
          </a:p>
          <a:p>
            <a:pPr marL="0" indent="0" algn="ctr">
              <a:buNone/>
            </a:pPr>
            <a:endParaRPr lang="es-E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DF9AD7-4CAE-5F3A-F80F-723D9CC74FEF}"/>
              </a:ext>
            </a:extLst>
          </p:cNvPr>
          <p:cNvCxnSpPr>
            <a:cxnSpLocks/>
          </p:cNvCxnSpPr>
          <p:nvPr/>
        </p:nvCxnSpPr>
        <p:spPr>
          <a:xfrm>
            <a:off x="8281198" y="1668162"/>
            <a:ext cx="0" cy="453065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EA702-617F-1436-CD21-2C4EBADB9447}"/>
              </a:ext>
            </a:extLst>
          </p:cNvPr>
          <p:cNvSpPr txBox="1"/>
          <p:nvPr/>
        </p:nvSpPr>
        <p:spPr>
          <a:xfrm>
            <a:off x="8630564" y="2543392"/>
            <a:ext cx="3141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EMEA as the second-largest market, presents growth potential compared to NA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Focus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Emerging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and SMB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Segments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within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Internet Software &amp;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Services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Leverage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NA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proven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track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record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attract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secure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new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customers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8A14C-B87B-CCAC-FB7D-2425C4B3A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3" y="1538297"/>
            <a:ext cx="7329620" cy="5037060"/>
          </a:xfrm>
          <a:prstGeom prst="rect">
            <a:avLst/>
          </a:prstGeom>
        </p:spPr>
      </p:pic>
      <p:pic>
        <p:nvPicPr>
          <p:cNvPr id="4" name="Picture 2" descr="Vektor Stok Circle Business Logo Company Name Placeholder (Tanpa Royalti)  1922534714 | Shutterstock">
            <a:extLst>
              <a:ext uri="{FF2B5EF4-FFF2-40B4-BE49-F238E27FC236}">
                <a16:creationId xmlns:a16="http://schemas.microsoft.com/office/drawing/2014/main" id="{E27A85CC-F812-DD81-D35E-691124B66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15087" r="17558" b="20941"/>
          <a:stretch/>
        </p:blipFill>
        <p:spPr bwMode="auto">
          <a:xfrm>
            <a:off x="9619654" y="139013"/>
            <a:ext cx="1096668" cy="8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172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Exploratory Data Analysis Challenge</vt:lpstr>
      <vt:lpstr>Close Rate Monthly Performance</vt:lpstr>
      <vt:lpstr>Employees and Close Rate</vt:lpstr>
      <vt:lpstr>Missed Opportunities Improvements</vt:lpstr>
      <vt:lpstr>Market Demographics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Muchacho</dc:creator>
  <cp:lastModifiedBy>Ricardo Muchacho</cp:lastModifiedBy>
  <cp:revision>5</cp:revision>
  <dcterms:created xsi:type="dcterms:W3CDTF">2024-07-17T11:28:21Z</dcterms:created>
  <dcterms:modified xsi:type="dcterms:W3CDTF">2024-07-29T12:15:18Z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