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notesMasterIdLst>
    <p:notesMasterId r:id="rId11"/>
  </p:notesMasterIdLst>
  <p:handoutMasterIdLst>
    <p:handoutMasterId r:id="rId12"/>
  </p:handoutMasterIdLst>
  <p:sldIdLst>
    <p:sldId id="257" r:id="rId2"/>
    <p:sldId id="259" r:id="rId3"/>
    <p:sldId id="260" r:id="rId4"/>
    <p:sldId id="261" r:id="rId5"/>
    <p:sldId id="262" r:id="rId6"/>
    <p:sldId id="263" r:id="rId7"/>
    <p:sldId id="264" r:id="rId8"/>
    <p:sldId id="265" r:id="rId9"/>
    <p:sldId id="258" r:id="rId10"/>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C3E0910-793C-46A0-8623-CEAD4857882F}" type="datetime1">
              <a:rPr lang="pt-BR" smtClean="0"/>
              <a:t>04/05/2020</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‹nº›</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9EE704A-765A-48C7-8594-25B15929F837}" type="datetime1">
              <a:rPr lang="pt-BR" smtClean="0"/>
              <a:t>04/05/2020</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‹nº›</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t-br" dirty="0"/>
              <a:t>Clique para editar o estilo de título Mestre</a:t>
            </a:r>
            <a:endParaRPr lang="en-US"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t-BR"/>
              <a:t>Clique para editar o estilo do subtítulo Mestre</a:t>
            </a:r>
            <a:endParaRPr lang="en-US" dirty="0"/>
          </a:p>
        </p:txBody>
      </p:sp>
      <p:cxnSp>
        <p:nvCxnSpPr>
          <p:cNvPr id="9" name="Conector Re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ço Reservado para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E92B5B4-4D0A-4964-A1A3-B85B0EE00890}" type="datetime1">
              <a:rPr lang="pt-BR" smtClean="0"/>
              <a:t>04/05/2020</a:t>
            </a:fld>
            <a:endParaRPr lang="en-US" dirty="0"/>
          </a:p>
        </p:txBody>
      </p:sp>
      <p:sp>
        <p:nvSpPr>
          <p:cNvPr id="5" name="Espaço Reservado para Rodapé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ço Reservado para o Número do Slid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p:txBody>
          <a:bodyPr vert="eaVert" lIns="45720" tIns="0" rIns="45720" bIns="0"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32E1A5F9-C71D-4DE8-8BF4-9F6FC06A94B8}" type="datetime1">
              <a:rPr lang="pt-BR" smtClean="0"/>
              <a:t>04/05/2020</a:t>
            </a:fld>
            <a:endParaRPr lang="en-US" dirty="0"/>
          </a:p>
        </p:txBody>
      </p:sp>
      <p:sp>
        <p:nvSpPr>
          <p:cNvPr id="8" name="Espaço Reservado para Rodapé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ço Reservado para o Número do Slid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412302"/>
            <a:ext cx="7734300" cy="5759898"/>
          </a:xfrm>
        </p:spPr>
        <p:txBody>
          <a:bodyPr vert="eaVert" lIns="45720" tIns="0" rIns="45720" bIns="0"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421DCD7D-5BFD-485D-AED5-B62EAACA4CB6}" type="datetime1">
              <a:rPr lang="pt-BR" smtClean="0"/>
              <a:t>04/05/2020</a:t>
            </a:fld>
            <a:endParaRPr lang="en-US" dirty="0"/>
          </a:p>
        </p:txBody>
      </p:sp>
      <p:sp>
        <p:nvSpPr>
          <p:cNvPr id="8" name="Espaço Reservado para Rodapé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rtlCol="0"/>
          <a:lstStyle>
            <a:lvl1pPr>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623252B5-F3E6-4058-A723-196087E9E541}" type="datetime1">
              <a:rPr lang="pt-BR" smtClean="0"/>
              <a:t>04/05/2020</a:t>
            </a:fld>
            <a:endParaRPr lang="en-US" dirty="0"/>
          </a:p>
        </p:txBody>
      </p:sp>
      <p:sp>
        <p:nvSpPr>
          <p:cNvPr id="8" name="Espaço Reservado para Rodapé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ço Reservado para o Número do Slid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cxnSp>
        <p:nvCxnSpPr>
          <p:cNvPr id="9" name="Conector Re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ço Reservado para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A251DFA-97D2-4C90-9100-D1173CC96C37}" type="datetime1">
              <a:rPr lang="pt-BR" smtClean="0"/>
              <a:t>04/05/2020</a:t>
            </a:fld>
            <a:endParaRPr lang="en-US" dirty="0"/>
          </a:p>
        </p:txBody>
      </p:sp>
      <p:sp>
        <p:nvSpPr>
          <p:cNvPr id="8" name="Espaço Reservado para Rodapé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97280" y="2120900"/>
            <a:ext cx="4639736" cy="3748193"/>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515944" y="2120900"/>
            <a:ext cx="4639736" cy="3748194"/>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2" name="Espaço Reservado para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7651B26C-F0DB-4889-B6A3-FE07E152272F}" type="datetime1">
              <a:rPr lang="pt-BR" smtClean="0"/>
              <a:t>04/05/2020</a:t>
            </a:fld>
            <a:endParaRPr lang="en-US" dirty="0"/>
          </a:p>
        </p:txBody>
      </p:sp>
      <p:sp>
        <p:nvSpPr>
          <p:cNvPr id="9" name="Espaço Reservado para Rodapé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ítulo 9"/>
          <p:cNvSpPr>
            <a:spLocks noGrp="1"/>
          </p:cNvSpPr>
          <p:nvPr>
            <p:ph type="title" hasCustomPrompt="1"/>
          </p:nvPr>
        </p:nvSpPr>
        <p:spPr>
          <a:xfrm>
            <a:off x="1097280" y="286603"/>
            <a:ext cx="10058400" cy="1450757"/>
          </a:xfrm>
        </p:spPr>
        <p:txBody>
          <a:bodyPr rtlCol="0"/>
          <a:lstStyle>
            <a:lvl1pPr>
              <a:defRPr/>
            </a:lvl1p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97280" y="2958274"/>
            <a:ext cx="4639736" cy="291082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515944" y="2958273"/>
            <a:ext cx="4639736" cy="291082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2" name="Espaço Reservado para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DB0565EE-A4B5-4AB4-9432-D16ECAE9EF1F}" type="datetime1">
              <a:rPr lang="pt-BR" smtClean="0"/>
              <a:t>04/05/2020</a:t>
            </a:fld>
            <a:endParaRPr lang="en-US" dirty="0"/>
          </a:p>
        </p:txBody>
      </p:sp>
      <p:sp>
        <p:nvSpPr>
          <p:cNvPr id="11" name="Espaço Reservado para Rodapé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ço Reservado para Número de Slid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pt-BR"/>
              <a:t>Clique para editar o título Mestre</a:t>
            </a:r>
            <a:endParaRPr lang="en-US" dirty="0"/>
          </a:p>
        </p:txBody>
      </p:sp>
      <p:sp>
        <p:nvSpPr>
          <p:cNvPr id="6" name="Espaço Reservado para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C470C2D-02C8-4A1B-A79F-498A53DD951F}" type="datetime1">
              <a:rPr lang="pt-BR" smtClean="0"/>
              <a:t>04/05/2020</a:t>
            </a:fld>
            <a:endParaRPr lang="en-US" dirty="0"/>
          </a:p>
        </p:txBody>
      </p:sp>
      <p:sp>
        <p:nvSpPr>
          <p:cNvPr id="7" name="Espaço Reservado para Rodapé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ço reservado para o número do slid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9094EF83-1835-4C7A-B4B2-F0B720F5AC0B}" type="datetime1">
              <a:rPr lang="pt-BR" smtClean="0"/>
              <a:t>04/05/2020</a:t>
            </a:fld>
            <a:endParaRPr lang="en-US" dirty="0"/>
          </a:p>
        </p:txBody>
      </p:sp>
      <p:sp>
        <p:nvSpPr>
          <p:cNvPr id="3" name="Espaço Reservado para Rodapé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ço reservado para o número do slid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400" b="0">
                <a:solidFill>
                  <a:srgbClr val="FFFFFF"/>
                </a:solidFill>
              </a:defRPr>
            </a:lvl1pPr>
          </a:lstStyle>
          <a:p>
            <a:pPr rtl="0"/>
            <a:r>
              <a:rPr lang="pt-BR"/>
              <a:t>Clique para editar o título Mestre</a:t>
            </a:r>
            <a:endParaRPr lang="en-US" dirty="0"/>
          </a:p>
        </p:txBody>
      </p:sp>
      <p:sp>
        <p:nvSpPr>
          <p:cNvPr id="3" name="Espaço reservado para conteúdo 2"/>
          <p:cNvSpPr>
            <a:spLocks noGrp="1"/>
          </p:cNvSpPr>
          <p:nvPr>
            <p:ph idx="1"/>
          </p:nvPr>
        </p:nvSpPr>
        <p:spPr>
          <a:xfrm>
            <a:off x="5458984" y="812799"/>
            <a:ext cx="5928344" cy="5294757"/>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os estilos de texto Mestre</a:t>
            </a:r>
          </a:p>
        </p:txBody>
      </p:sp>
      <p:sp>
        <p:nvSpPr>
          <p:cNvPr id="5" name="Espaço Reservado para Data 4"/>
          <p:cNvSpPr>
            <a:spLocks noGrp="1"/>
          </p:cNvSpPr>
          <p:nvPr>
            <p:ph type="dt" sz="half" idx="10"/>
          </p:nvPr>
        </p:nvSpPr>
        <p:spPr>
          <a:xfrm>
            <a:off x="643464" y="6446520"/>
            <a:ext cx="3517568" cy="365125"/>
          </a:xfrm>
        </p:spPr>
        <p:txBody>
          <a:bodyPr rtlCol="0"/>
          <a:lstStyle>
            <a:lvl1pPr algn="l">
              <a:defRPr/>
            </a:lvl1pPr>
          </a:lstStyle>
          <a:p>
            <a:pPr rtl="0"/>
            <a:fld id="{6F5D5688-1774-4625-9E74-88EA94DB2550}" type="datetime1">
              <a:rPr lang="pt-BR" smtClean="0"/>
              <a:t>04/05/2020</a:t>
            </a:fld>
            <a:endParaRPr lang="en-US" dirty="0"/>
          </a:p>
        </p:txBody>
      </p:sp>
      <p:sp>
        <p:nvSpPr>
          <p:cNvPr id="6" name="Espaço Reservado para Rodapé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ço Reservado para o Número do Slid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a:t>Clique no ícone para adicionar uma imagem</a:t>
            </a:r>
            <a:endParaRPr lang="en-US"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t-BR"/>
              <a:t>Clique para editar o título Mestre</a:t>
            </a:r>
            <a:endParaRPr lang="en-US" dirty="0"/>
          </a:p>
        </p:txBody>
      </p:sp>
      <p:sp>
        <p:nvSpPr>
          <p:cNvPr id="4" name="Espaço reservado para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lvl1pPr>
              <a:defRPr/>
            </a:lvl1pPr>
          </a:lstStyle>
          <a:p>
            <a:pPr rtl="0"/>
            <a:fld id="{3D5E4E1C-696A-4E82-B6DD-87ECA4CC925A}" type="datetime1">
              <a:rPr lang="pt-BR" smtClean="0"/>
              <a:t>04/05/2020</a:t>
            </a:fld>
            <a:endParaRPr lang="en-US" dirty="0"/>
          </a:p>
        </p:txBody>
      </p:sp>
      <p:sp>
        <p:nvSpPr>
          <p:cNvPr id="6" name="Espaço reservado para rodapé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ço Reservado para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t-br" dirty="0"/>
              <a:t>Clique para editar o estilo de título Mestre</a:t>
            </a:r>
            <a:endParaRPr lang="en-US" dirty="0"/>
          </a:p>
        </p:txBody>
      </p:sp>
      <p:sp>
        <p:nvSpPr>
          <p:cNvPr id="3" name="Espaço reservado para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66BA6665-D630-4C43-9989-3D086DA68E5F}" type="datetime1">
              <a:rPr lang="pt-BR" smtClean="0"/>
              <a:t>04/05/2020</a:t>
            </a:fld>
            <a:endParaRPr lang="en-US" dirty="0"/>
          </a:p>
        </p:txBody>
      </p:sp>
      <p:sp>
        <p:nvSpPr>
          <p:cNvPr id="5" name="Espaço Reservado para Rodapé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ço Reservado para o Número do Slid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‹nº›</a:t>
            </a:fld>
            <a:endParaRPr lang="en-US" dirty="0"/>
          </a:p>
        </p:txBody>
      </p:sp>
      <p:cxnSp>
        <p:nvCxnSpPr>
          <p:cNvPr id="10" name="Conector Re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postal_codes_of_Canada:_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tângulo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pt-BR" sz="8000" dirty="0" err="1"/>
              <a:t>Finding</a:t>
            </a:r>
            <a:r>
              <a:rPr lang="pt-BR" sz="8000" dirty="0"/>
              <a:t>  </a:t>
            </a:r>
            <a:r>
              <a:rPr lang="pt-BR" sz="8000" dirty="0" err="1"/>
              <a:t>locations</a:t>
            </a:r>
            <a:r>
              <a:rPr lang="pt-BR" sz="8000" dirty="0"/>
              <a:t> for a new </a:t>
            </a:r>
            <a:r>
              <a:rPr lang="pt-BR" sz="8000" dirty="0" err="1"/>
              <a:t>Italian</a:t>
            </a:r>
            <a:r>
              <a:rPr lang="pt-BR" sz="8000" dirty="0"/>
              <a:t> </a:t>
            </a:r>
            <a:r>
              <a:rPr lang="pt-BR" sz="8000" dirty="0" err="1"/>
              <a:t>restaurant</a:t>
            </a:r>
            <a:endParaRPr lang="pt-br" sz="8000" dirty="0"/>
          </a:p>
        </p:txBody>
      </p:sp>
      <p:sp>
        <p:nvSpPr>
          <p:cNvPr id="3" name="Subtítulo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pt-BR" sz="2400" dirty="0">
                <a:solidFill>
                  <a:schemeClr val="tx1">
                    <a:lumMod val="85000"/>
                    <a:lumOff val="15000"/>
                  </a:schemeClr>
                </a:solidFill>
              </a:rPr>
              <a:t>Ricardo Pellegrini</a:t>
            </a:r>
            <a:endParaRPr lang="pt-br" sz="2400" dirty="0">
              <a:solidFill>
                <a:schemeClr val="tx1">
                  <a:lumMod val="85000"/>
                  <a:lumOff val="15000"/>
                </a:schemeClr>
              </a:solidFill>
            </a:endParaRPr>
          </a:p>
        </p:txBody>
      </p:sp>
      <p:pic>
        <p:nvPicPr>
          <p:cNvPr id="5" name="Imagem 4" descr="Uma imagem contendo prédio, banco, bancada, lateral&#10;&#10;Descrição gerada automaticamente">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ector Reto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F7918-59CF-4EAF-839F-10D8ED46B4E9}"/>
              </a:ext>
            </a:extLst>
          </p:cNvPr>
          <p:cNvSpPr>
            <a:spLocks noGrp="1"/>
          </p:cNvSpPr>
          <p:nvPr>
            <p:ph type="title"/>
          </p:nvPr>
        </p:nvSpPr>
        <p:spPr/>
        <p:txBody>
          <a:bodyPr/>
          <a:lstStyle/>
          <a:p>
            <a:r>
              <a:rPr lang="pt-BR" dirty="0"/>
              <a:t>Business </a:t>
            </a:r>
            <a:r>
              <a:rPr lang="pt-BR" dirty="0" err="1"/>
              <a:t>Problem</a:t>
            </a:r>
            <a:endParaRPr lang="pt-BR" dirty="0"/>
          </a:p>
        </p:txBody>
      </p:sp>
      <p:sp>
        <p:nvSpPr>
          <p:cNvPr id="3" name="Espaço Reservado para Conteúdo 2">
            <a:extLst>
              <a:ext uri="{FF2B5EF4-FFF2-40B4-BE49-F238E27FC236}">
                <a16:creationId xmlns:a16="http://schemas.microsoft.com/office/drawing/2014/main" id="{A4DCD576-E489-43B0-808F-B0DC429F79AD}"/>
              </a:ext>
            </a:extLst>
          </p:cNvPr>
          <p:cNvSpPr>
            <a:spLocks noGrp="1"/>
          </p:cNvSpPr>
          <p:nvPr>
            <p:ph idx="1"/>
          </p:nvPr>
        </p:nvSpPr>
        <p:spPr/>
        <p:txBody>
          <a:bodyPr/>
          <a:lstStyle/>
          <a:p>
            <a:r>
              <a:rPr lang="en-US" dirty="0"/>
              <a:t>When starting a new enterprise, it is very important to define the appropriate location for it, after all, the location of the enterprise has a major factor for success.</a:t>
            </a:r>
          </a:p>
          <a:p>
            <a:r>
              <a:rPr lang="en-US" dirty="0"/>
              <a:t>This project will help a young man to open an Italian restaurant. He lives in Berczy Park, and would like to find a region where there is no Italian restaurants nearby, and that is as close as possible to his specific neighborhood. With that, we will look for a place where there can be a good flow of people and the least possible competition.</a:t>
            </a:r>
          </a:p>
          <a:p>
            <a:r>
              <a:rPr lang="en-US" dirty="0"/>
              <a:t>For this, we must pay attention to places that do not yet have many Italian restaurants and have a minimum distance of Berczy Park.</a:t>
            </a:r>
          </a:p>
        </p:txBody>
      </p:sp>
      <p:sp>
        <p:nvSpPr>
          <p:cNvPr id="4" name="Espaço Reservado para Data 3">
            <a:extLst>
              <a:ext uri="{FF2B5EF4-FFF2-40B4-BE49-F238E27FC236}">
                <a16:creationId xmlns:a16="http://schemas.microsoft.com/office/drawing/2014/main" id="{4C6ACD72-F1AC-4CA2-9521-E0C474350D3A}"/>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spTree>
    <p:extLst>
      <p:ext uri="{BB962C8B-B14F-4D97-AF65-F5344CB8AC3E}">
        <p14:creationId xmlns:p14="http://schemas.microsoft.com/office/powerpoint/2010/main" val="1624772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Description</a:t>
            </a:r>
            <a:r>
              <a:rPr lang="pt-BR" dirty="0"/>
              <a:t> </a:t>
            </a:r>
            <a:r>
              <a:rPr lang="pt-BR" dirty="0" err="1"/>
              <a:t>of</a:t>
            </a:r>
            <a:r>
              <a:rPr lang="pt-BR" dirty="0"/>
              <a:t> data</a:t>
            </a:r>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p:txBody>
          <a:bodyPr>
            <a:normAutofit lnSpcReduction="10000"/>
          </a:bodyPr>
          <a:lstStyle/>
          <a:p>
            <a:r>
              <a:rPr lang="en-US" dirty="0"/>
              <a:t>For this analysis, we will use the data collected through Wikipedia and Foursquare, where we'll be able to find the 10 most common venues categories in each region of Toronto. This dataset will contain details of the region, postal code, location, group (cluster label) and the most common types of business in each of the locations.</a:t>
            </a:r>
          </a:p>
          <a:p>
            <a:r>
              <a:rPr lang="en-US" dirty="0"/>
              <a:t>The Wikipedia page used is </a:t>
            </a:r>
            <a:r>
              <a:rPr lang="en-US" u="sng" dirty="0">
                <a:hlinkClick r:id="rId2"/>
              </a:rPr>
              <a:t>https://en.wikipedia.org/wiki/List_of_postal_codes_of_Canada:_M</a:t>
            </a:r>
            <a:r>
              <a:rPr lang="en-US" dirty="0"/>
              <a:t>, to obtain the names of boroughs and neighborhoods of Toronto. The location (latitude and longitude) were obtained using dataset 'Geospatial_Coordinates.csv'. The number of restaurants, their location, and the types of venues in each Toronto neighborhood were obtained using Foursquare API.</a:t>
            </a:r>
          </a:p>
          <a:p>
            <a:r>
              <a:rPr lang="en-US" dirty="0"/>
              <a:t>This kind of information will give us the chance to choose a good place to start a new Italian restaurant, by avoid places where are already dominated by other restaurants of the same type.</a:t>
            </a:r>
          </a:p>
          <a:p>
            <a:endParaRPr lang="pt-BR" dirty="0"/>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spTree>
    <p:extLst>
      <p:ext uri="{BB962C8B-B14F-4D97-AF65-F5344CB8AC3E}">
        <p14:creationId xmlns:p14="http://schemas.microsoft.com/office/powerpoint/2010/main" val="4021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Methodology</a:t>
            </a:r>
            <a:endParaRPr lang="pt-BR" dirty="0"/>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p:txBody>
          <a:bodyPr>
            <a:normAutofit/>
          </a:bodyPr>
          <a:lstStyle/>
          <a:p>
            <a:pPr marL="457200" indent="-457200">
              <a:buFont typeface="+mj-lt"/>
              <a:buAutoNum type="arabicPeriod"/>
            </a:pPr>
            <a:r>
              <a:rPr lang="en-US" dirty="0"/>
              <a:t>Create dataset of regions and assign them to your location.</a:t>
            </a:r>
          </a:p>
          <a:p>
            <a:pPr marL="457200" indent="-457200">
              <a:buFont typeface="+mj-lt"/>
              <a:buAutoNum type="arabicPeriod"/>
            </a:pPr>
            <a:r>
              <a:rPr lang="en-US" dirty="0"/>
              <a:t>Find the most common venue categories in each region.</a:t>
            </a:r>
          </a:p>
          <a:p>
            <a:pPr marL="457200" indent="-457200">
              <a:buFont typeface="+mj-lt"/>
              <a:buAutoNum type="arabicPeriod"/>
            </a:pPr>
            <a:r>
              <a:rPr lang="en-US" dirty="0"/>
              <a:t>Check similarity between regions using Clustering k-means.</a:t>
            </a:r>
          </a:p>
          <a:p>
            <a:pPr marL="457200" indent="-457200">
              <a:buFont typeface="+mj-lt"/>
              <a:buAutoNum type="arabicPeriod"/>
            </a:pPr>
            <a:r>
              <a:rPr lang="en-US" dirty="0"/>
              <a:t>Create subset of areas that have no/less Italian restaurants.</a:t>
            </a:r>
          </a:p>
          <a:p>
            <a:pPr marL="457200" indent="-457200">
              <a:buFont typeface="+mj-lt"/>
              <a:buAutoNum type="arabicPeriod"/>
            </a:pPr>
            <a:r>
              <a:rPr lang="en-US" dirty="0"/>
              <a:t>Add the distance between neighborhoods and Berczy Park to the subset.</a:t>
            </a:r>
          </a:p>
          <a:p>
            <a:pPr marL="457200" indent="-457200">
              <a:buFont typeface="+mj-lt"/>
              <a:buAutoNum type="arabicPeriod"/>
            </a:pPr>
            <a:r>
              <a:rPr lang="en-US" dirty="0"/>
              <a:t>Include the cluster label to this list.</a:t>
            </a:r>
          </a:p>
          <a:p>
            <a:pPr marL="457200" indent="-457200">
              <a:buFont typeface="+mj-lt"/>
              <a:buAutoNum type="arabicPeriod"/>
            </a:pPr>
            <a:r>
              <a:rPr lang="en-US" dirty="0"/>
              <a:t>Determine the best neighborhoods for the new Italian restaurant.</a:t>
            </a:r>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spTree>
    <p:extLst>
      <p:ext uri="{BB962C8B-B14F-4D97-AF65-F5344CB8AC3E}">
        <p14:creationId xmlns:p14="http://schemas.microsoft.com/office/powerpoint/2010/main" val="200335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Clustering</a:t>
            </a:r>
            <a:r>
              <a:rPr lang="pt-BR" dirty="0"/>
              <a:t> </a:t>
            </a:r>
            <a:r>
              <a:rPr lang="pt-BR" dirty="0" err="1"/>
              <a:t>using</a:t>
            </a:r>
            <a:r>
              <a:rPr lang="pt-BR" dirty="0"/>
              <a:t> K-</a:t>
            </a:r>
            <a:r>
              <a:rPr lang="pt-BR" dirty="0" err="1"/>
              <a:t>Means</a:t>
            </a:r>
            <a:endParaRPr lang="pt-BR" dirty="0"/>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a:xfrm>
            <a:off x="1097280" y="2108201"/>
            <a:ext cx="5396285" cy="3760891"/>
          </a:xfrm>
        </p:spPr>
        <p:txBody>
          <a:bodyPr>
            <a:normAutofit/>
          </a:bodyPr>
          <a:lstStyle/>
          <a:p>
            <a:pPr marL="0" indent="0">
              <a:buNone/>
            </a:pPr>
            <a:r>
              <a:rPr lang="en-US" dirty="0"/>
              <a:t>A new </a:t>
            </a:r>
            <a:r>
              <a:rPr lang="en-US" dirty="0" err="1"/>
              <a:t>dataframe</a:t>
            </a:r>
            <a:r>
              <a:rPr lang="en-US" dirty="0"/>
              <a:t> was made by adding the most common venues category for each of the neighborhoods.</a:t>
            </a:r>
          </a:p>
          <a:p>
            <a:pPr marL="0" indent="0">
              <a:buNone/>
            </a:pPr>
            <a:r>
              <a:rPr lang="en-US" dirty="0"/>
              <a:t>Using the clustering algorithm K-Means of Scikit-Learn, we could classify these neighborhoods in 05 groups (clusters), as shown on the map.</a:t>
            </a:r>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pic>
        <p:nvPicPr>
          <p:cNvPr id="5" name="Imagem 4">
            <a:extLst>
              <a:ext uri="{FF2B5EF4-FFF2-40B4-BE49-F238E27FC236}">
                <a16:creationId xmlns:a16="http://schemas.microsoft.com/office/drawing/2014/main" id="{EC202E1D-5162-4848-B6A2-2E2183389361}"/>
              </a:ext>
            </a:extLst>
          </p:cNvPr>
          <p:cNvPicPr>
            <a:picLocks noChangeAspect="1"/>
          </p:cNvPicPr>
          <p:nvPr/>
        </p:nvPicPr>
        <p:blipFill rotWithShape="1">
          <a:blip r:embed="rId2"/>
          <a:srcRect l="28261" t="25322" r="18370" b="9546"/>
          <a:stretch/>
        </p:blipFill>
        <p:spPr>
          <a:xfrm>
            <a:off x="6510393" y="2108201"/>
            <a:ext cx="5097232" cy="3497469"/>
          </a:xfrm>
          <a:prstGeom prst="rect">
            <a:avLst/>
          </a:prstGeom>
        </p:spPr>
      </p:pic>
    </p:spTree>
    <p:extLst>
      <p:ext uri="{BB962C8B-B14F-4D97-AF65-F5344CB8AC3E}">
        <p14:creationId xmlns:p14="http://schemas.microsoft.com/office/powerpoint/2010/main" val="165789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Nearest</a:t>
            </a:r>
            <a:r>
              <a:rPr lang="pt-BR" dirty="0"/>
              <a:t> </a:t>
            </a:r>
            <a:r>
              <a:rPr lang="pt-BR" dirty="0" err="1"/>
              <a:t>neighborhoods</a:t>
            </a:r>
            <a:r>
              <a:rPr lang="pt-BR" dirty="0"/>
              <a:t> </a:t>
            </a:r>
            <a:r>
              <a:rPr lang="pt-BR" dirty="0" err="1"/>
              <a:t>with</a:t>
            </a:r>
            <a:r>
              <a:rPr lang="pt-BR" dirty="0"/>
              <a:t> no </a:t>
            </a:r>
            <a:r>
              <a:rPr lang="pt-BR" dirty="0" err="1"/>
              <a:t>Italian</a:t>
            </a:r>
            <a:r>
              <a:rPr lang="pt-BR" dirty="0"/>
              <a:t> </a:t>
            </a:r>
            <a:r>
              <a:rPr lang="pt-BR" dirty="0" err="1"/>
              <a:t>restaurants</a:t>
            </a:r>
            <a:endParaRPr lang="pt-BR" dirty="0"/>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a:xfrm>
            <a:off x="1097281" y="2108201"/>
            <a:ext cx="3474720" cy="3760891"/>
          </a:xfrm>
        </p:spPr>
        <p:txBody>
          <a:bodyPr>
            <a:normAutofit/>
          </a:bodyPr>
          <a:lstStyle/>
          <a:p>
            <a:pPr marL="0" indent="0">
              <a:buNone/>
            </a:pPr>
            <a:r>
              <a:rPr lang="en-US" dirty="0"/>
              <a:t>It was listed all the neighborhoods without any Italian restaurants and they were sorted by the nearest from the neighborhood Berczy Park.</a:t>
            </a:r>
          </a:p>
          <a:p>
            <a:pPr marL="0" indent="0">
              <a:buNone/>
            </a:pPr>
            <a:r>
              <a:rPr lang="en-US" dirty="0"/>
              <a:t>To select just a few neighborhoods, we also considered the cluster group, picking just the first four neighborhood for another analysis. </a:t>
            </a:r>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pic>
        <p:nvPicPr>
          <p:cNvPr id="5" name="Imagem 4">
            <a:extLst>
              <a:ext uri="{FF2B5EF4-FFF2-40B4-BE49-F238E27FC236}">
                <a16:creationId xmlns:a16="http://schemas.microsoft.com/office/drawing/2014/main" id="{3753A739-A5A6-4D74-89CF-07A26DCF1F74}"/>
              </a:ext>
            </a:extLst>
          </p:cNvPr>
          <p:cNvPicPr>
            <a:picLocks noChangeAspect="1"/>
          </p:cNvPicPr>
          <p:nvPr/>
        </p:nvPicPr>
        <p:blipFill rotWithShape="1">
          <a:blip r:embed="rId2"/>
          <a:srcRect l="16195" t="38062" r="29456" b="23272"/>
          <a:stretch/>
        </p:blipFill>
        <p:spPr>
          <a:xfrm>
            <a:off x="4679267" y="2108201"/>
            <a:ext cx="6733762" cy="2693505"/>
          </a:xfrm>
          <a:prstGeom prst="rect">
            <a:avLst/>
          </a:prstGeom>
        </p:spPr>
      </p:pic>
    </p:spTree>
    <p:extLst>
      <p:ext uri="{BB962C8B-B14F-4D97-AF65-F5344CB8AC3E}">
        <p14:creationId xmlns:p14="http://schemas.microsoft.com/office/powerpoint/2010/main" val="113471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Results</a:t>
            </a:r>
            <a:endParaRPr lang="pt-BR" dirty="0"/>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p:txBody>
          <a:bodyPr>
            <a:normAutofit lnSpcReduction="10000"/>
          </a:bodyPr>
          <a:lstStyle/>
          <a:p>
            <a:r>
              <a:rPr lang="en-US" dirty="0"/>
              <a:t>The neighborhood of Berczy Park doesn't have any Italian restaurant.</a:t>
            </a:r>
          </a:p>
          <a:p>
            <a:r>
              <a:rPr lang="en-US" dirty="0"/>
              <a:t>In addition to the neighborhood itself, we can put three more options, according to the distance and similarity due to the label clusters.</a:t>
            </a:r>
          </a:p>
          <a:p>
            <a:r>
              <a:rPr lang="en-US" dirty="0"/>
              <a:t>Considering these factors, four good choices of place to start this new business would be: </a:t>
            </a:r>
          </a:p>
          <a:p>
            <a:pPr lvl="1">
              <a:buFont typeface="Arial" panose="020B0604020202020204" pitchFamily="34" charset="0"/>
              <a:buChar char="•"/>
            </a:pPr>
            <a:r>
              <a:rPr lang="en-US" dirty="0"/>
              <a:t>Berczy Park,</a:t>
            </a:r>
          </a:p>
          <a:p>
            <a:pPr lvl="1">
              <a:buFont typeface="Arial" panose="020B0604020202020204" pitchFamily="34" charset="0"/>
              <a:buChar char="•"/>
            </a:pPr>
            <a:r>
              <a:rPr lang="en-US" dirty="0"/>
              <a:t>Richmond / Adelaide / King,</a:t>
            </a:r>
          </a:p>
          <a:p>
            <a:pPr lvl="1">
              <a:buFont typeface="Arial" panose="020B0604020202020204" pitchFamily="34" charset="0"/>
              <a:buChar char="•"/>
            </a:pPr>
            <a:r>
              <a:rPr lang="en-US" dirty="0"/>
              <a:t>Regent Park / </a:t>
            </a:r>
            <a:r>
              <a:rPr lang="en-US" dirty="0" err="1"/>
              <a:t>Harbourfront</a:t>
            </a:r>
            <a:r>
              <a:rPr lang="en-US" dirty="0"/>
              <a:t> and</a:t>
            </a:r>
          </a:p>
          <a:p>
            <a:pPr lvl="1">
              <a:buFont typeface="Arial" panose="020B0604020202020204" pitchFamily="34" charset="0"/>
              <a:buChar char="•"/>
            </a:pPr>
            <a:r>
              <a:rPr lang="en-US" dirty="0"/>
              <a:t>CN Tower / King and </a:t>
            </a:r>
            <a:r>
              <a:rPr lang="en-US" dirty="0" err="1"/>
              <a:t>Spadina</a:t>
            </a:r>
            <a:r>
              <a:rPr lang="en-US" dirty="0"/>
              <a:t> / Railway Lands.</a:t>
            </a:r>
          </a:p>
          <a:p>
            <a:r>
              <a:rPr lang="en-US" dirty="0"/>
              <a:t>To choose the best among these four, analyzes regarding price per square meter and property value must be taken into consideration.</a:t>
            </a:r>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spTree>
    <p:extLst>
      <p:ext uri="{BB962C8B-B14F-4D97-AF65-F5344CB8AC3E}">
        <p14:creationId xmlns:p14="http://schemas.microsoft.com/office/powerpoint/2010/main" val="251033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62E20-2860-4B45-BD0F-E25B804C320B}"/>
              </a:ext>
            </a:extLst>
          </p:cNvPr>
          <p:cNvSpPr>
            <a:spLocks noGrp="1"/>
          </p:cNvSpPr>
          <p:nvPr>
            <p:ph type="title"/>
          </p:nvPr>
        </p:nvSpPr>
        <p:spPr/>
        <p:txBody>
          <a:bodyPr/>
          <a:lstStyle/>
          <a:p>
            <a:r>
              <a:rPr lang="pt-BR" dirty="0" err="1"/>
              <a:t>Conclusion</a:t>
            </a:r>
            <a:endParaRPr lang="pt-BR" dirty="0"/>
          </a:p>
        </p:txBody>
      </p:sp>
      <p:sp>
        <p:nvSpPr>
          <p:cNvPr id="3" name="Espaço Reservado para Conteúdo 2">
            <a:extLst>
              <a:ext uri="{FF2B5EF4-FFF2-40B4-BE49-F238E27FC236}">
                <a16:creationId xmlns:a16="http://schemas.microsoft.com/office/drawing/2014/main" id="{AEBC3C4B-1AB4-44B6-B302-66414E932DDF}"/>
              </a:ext>
            </a:extLst>
          </p:cNvPr>
          <p:cNvSpPr>
            <a:spLocks noGrp="1"/>
          </p:cNvSpPr>
          <p:nvPr>
            <p:ph idx="1"/>
          </p:nvPr>
        </p:nvSpPr>
        <p:spPr/>
        <p:txBody>
          <a:bodyPr>
            <a:normAutofit/>
          </a:bodyPr>
          <a:lstStyle/>
          <a:p>
            <a:r>
              <a:rPr lang="en-US" dirty="0"/>
              <a:t>With this project, we can identify a small list of potential location for a new </a:t>
            </a:r>
            <a:r>
              <a:rPr lang="en-US" dirty="0" err="1"/>
              <a:t>italian</a:t>
            </a:r>
            <a:r>
              <a:rPr lang="en-US" dirty="0"/>
              <a:t> restaurant based on the founders' criteria, which are distance and the existence of another </a:t>
            </a:r>
            <a:r>
              <a:rPr lang="en-US" dirty="0" err="1"/>
              <a:t>italian</a:t>
            </a:r>
            <a:r>
              <a:rPr lang="en-US" dirty="0"/>
              <a:t> restaurants.</a:t>
            </a:r>
          </a:p>
          <a:p>
            <a:r>
              <a:rPr lang="en-US" dirty="0"/>
              <a:t>Four neighborhoods were selected, including the neighborhood where the client resides, but his final choice may differ due to prices and market research issues.</a:t>
            </a:r>
          </a:p>
          <a:p>
            <a:r>
              <a:rPr lang="en-US" dirty="0"/>
              <a:t>Further analysis must be taken before the final decision, including market researches, prices and other pertinent offers.</a:t>
            </a:r>
          </a:p>
        </p:txBody>
      </p:sp>
      <p:sp>
        <p:nvSpPr>
          <p:cNvPr id="4" name="Espaço Reservado para Data 3">
            <a:extLst>
              <a:ext uri="{FF2B5EF4-FFF2-40B4-BE49-F238E27FC236}">
                <a16:creationId xmlns:a16="http://schemas.microsoft.com/office/drawing/2014/main" id="{096774AA-DC7A-4845-B997-348E64BB8B26}"/>
              </a:ext>
            </a:extLst>
          </p:cNvPr>
          <p:cNvSpPr>
            <a:spLocks noGrp="1"/>
          </p:cNvSpPr>
          <p:nvPr>
            <p:ph type="dt" sz="half" idx="10"/>
          </p:nvPr>
        </p:nvSpPr>
        <p:spPr/>
        <p:txBody>
          <a:bodyPr/>
          <a:lstStyle/>
          <a:p>
            <a:pPr rtl="0"/>
            <a:fld id="{623252B5-F3E6-4058-A723-196087E9E541}" type="datetime1">
              <a:rPr lang="pt-BR" smtClean="0"/>
              <a:t>04/05/2020</a:t>
            </a:fld>
            <a:endParaRPr lang="en-US" dirty="0"/>
          </a:p>
        </p:txBody>
      </p:sp>
    </p:spTree>
    <p:extLst>
      <p:ext uri="{BB962C8B-B14F-4D97-AF65-F5344CB8AC3E}">
        <p14:creationId xmlns:p14="http://schemas.microsoft.com/office/powerpoint/2010/main" val="436216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tângulo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rtl="0"/>
            <a:r>
              <a:rPr lang="pt-BR" sz="4800" i="1" dirty="0" err="1">
                <a:solidFill>
                  <a:srgbClr val="FFFFFF"/>
                </a:solidFill>
              </a:rPr>
              <a:t>Thank</a:t>
            </a:r>
            <a:r>
              <a:rPr lang="pt-BR" sz="4800" i="1" dirty="0">
                <a:solidFill>
                  <a:srgbClr val="FFFFFF"/>
                </a:solidFill>
              </a:rPr>
              <a:t> </a:t>
            </a:r>
            <a:r>
              <a:rPr lang="pt-BR" sz="4800" i="1" dirty="0" err="1">
                <a:solidFill>
                  <a:srgbClr val="FFFFFF"/>
                </a:solidFill>
              </a:rPr>
              <a:t>you</a:t>
            </a:r>
            <a:r>
              <a:rPr lang="pt-BR" sz="4800" i="1" dirty="0">
                <a:solidFill>
                  <a:srgbClr val="FFFFFF"/>
                </a:solidFill>
              </a:rPr>
              <a:t> </a:t>
            </a:r>
            <a:r>
              <a:rPr lang="pt-BR" sz="4800" i="1" dirty="0" err="1">
                <a:solidFill>
                  <a:srgbClr val="FFFFFF"/>
                </a:solidFill>
              </a:rPr>
              <a:t>very</a:t>
            </a:r>
            <a:r>
              <a:rPr lang="pt-BR" sz="4800" i="1" dirty="0">
                <a:solidFill>
                  <a:srgbClr val="FFFFFF"/>
                </a:solidFill>
              </a:rPr>
              <a:t> </a:t>
            </a:r>
            <a:r>
              <a:rPr lang="pt-BR" sz="4800" i="1" dirty="0" err="1">
                <a:solidFill>
                  <a:srgbClr val="FFFFFF"/>
                </a:solidFill>
              </a:rPr>
              <a:t>much</a:t>
            </a:r>
            <a:r>
              <a:rPr lang="pt-BR" sz="4800" i="1" dirty="0">
                <a:solidFill>
                  <a:srgbClr val="FFFFFF"/>
                </a:solidFill>
              </a:rPr>
              <a:t> for </a:t>
            </a:r>
            <a:r>
              <a:rPr lang="pt-BR" sz="4800" i="1" dirty="0" err="1">
                <a:solidFill>
                  <a:srgbClr val="FFFFFF"/>
                </a:solidFill>
              </a:rPr>
              <a:t>your</a:t>
            </a:r>
            <a:r>
              <a:rPr lang="pt-BR" sz="4800" i="1" dirty="0">
                <a:solidFill>
                  <a:srgbClr val="FFFFFF"/>
                </a:solidFill>
              </a:rPr>
              <a:t> </a:t>
            </a:r>
            <a:r>
              <a:rPr lang="pt-BR" sz="4800" i="1" dirty="0" err="1">
                <a:solidFill>
                  <a:srgbClr val="FFFFFF"/>
                </a:solidFill>
              </a:rPr>
              <a:t>attention</a:t>
            </a:r>
            <a:r>
              <a:rPr lang="pt-BR" sz="4800" i="1" dirty="0">
                <a:solidFill>
                  <a:srgbClr val="FFFFFF"/>
                </a:solidFill>
              </a:rPr>
              <a:t>.</a:t>
            </a:r>
            <a:endParaRPr lang="pt-br" sz="4800" i="1" dirty="0">
              <a:solidFill>
                <a:srgbClr val="FFFFFF"/>
              </a:solidFill>
            </a:endParaRPr>
          </a:p>
        </p:txBody>
      </p:sp>
      <p:sp>
        <p:nvSpPr>
          <p:cNvPr id="49" name="Retângulo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pt-BR" dirty="0">
                <a:solidFill>
                  <a:srgbClr val="FFFFFF"/>
                </a:solidFill>
              </a:rPr>
              <a:t>Ricardo Pellegrini.</a:t>
            </a:r>
            <a:endParaRPr lang="pt-br"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620_TF56160789" id="{B2A6CC81-05B9-4965-ACA7-26996AEDFC91}" vid="{618108A3-190A-4DA1-A261-3F406864D78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{2EE8AD96-C3A0-492B-9132-7B8625B7597D}tf56160789</Template>
  <TotalTime>0</TotalTime>
  <Words>699</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9</vt:i4>
      </vt:variant>
    </vt:vector>
  </HeadingPairs>
  <TitlesOfParts>
    <vt:vector size="14" baseType="lpstr">
      <vt:lpstr>Arial</vt:lpstr>
      <vt:lpstr>Bookman Old Style</vt:lpstr>
      <vt:lpstr>Calibri</vt:lpstr>
      <vt:lpstr>Franklin Gothic Book</vt:lpstr>
      <vt:lpstr>1_RetrospectVTI</vt:lpstr>
      <vt:lpstr>Finding  locations for a new Italian restaurant</vt:lpstr>
      <vt:lpstr>Business Problem</vt:lpstr>
      <vt:lpstr>Description of data</vt:lpstr>
      <vt:lpstr>Methodology</vt:lpstr>
      <vt:lpstr>Clustering using K-Means</vt:lpstr>
      <vt:lpstr>Nearest neighborhoods with no Italian restaurants</vt:lpstr>
      <vt:lpstr>Results</vt:lpstr>
      <vt:lpstr>Conclusion</vt:lpstr>
      <vt:lpstr>Thank you very much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2020-05-04T21:57:56Z</dcterms:created>
  <dcterms:modified xsi:type="dcterms:W3CDTF">2020-05-04T23:29:06Z</dcterms:modified>
</cp:coreProperties>
</file>