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112E968-D21F-48F5-9103-96C73FE062BE}"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25E3E-774F-498A-A7D9-1B85231B47BB}" type="slidenum">
              <a:rPr lang="en-US" smtClean="0"/>
              <a:t>‹Nº›</a:t>
            </a:fld>
            <a:endParaRPr lang="en-US"/>
          </a:p>
        </p:txBody>
      </p:sp>
    </p:spTree>
    <p:extLst>
      <p:ext uri="{BB962C8B-B14F-4D97-AF65-F5344CB8AC3E}">
        <p14:creationId xmlns:p14="http://schemas.microsoft.com/office/powerpoint/2010/main" val="1406866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112E968-D21F-48F5-9103-96C73FE062BE}"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25E3E-774F-498A-A7D9-1B85231B47BB}" type="slidenum">
              <a:rPr lang="en-US" smtClean="0"/>
              <a:t>‹Nº›</a:t>
            </a:fld>
            <a:endParaRPr lang="en-US"/>
          </a:p>
        </p:txBody>
      </p:sp>
    </p:spTree>
    <p:extLst>
      <p:ext uri="{BB962C8B-B14F-4D97-AF65-F5344CB8AC3E}">
        <p14:creationId xmlns:p14="http://schemas.microsoft.com/office/powerpoint/2010/main" val="361312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112E968-D21F-48F5-9103-96C73FE062BE}"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25E3E-774F-498A-A7D9-1B85231B47BB}" type="slidenum">
              <a:rPr lang="en-US" smtClean="0"/>
              <a:t>‹Nº›</a:t>
            </a:fld>
            <a:endParaRPr lang="en-US"/>
          </a:p>
        </p:txBody>
      </p:sp>
    </p:spTree>
    <p:extLst>
      <p:ext uri="{BB962C8B-B14F-4D97-AF65-F5344CB8AC3E}">
        <p14:creationId xmlns:p14="http://schemas.microsoft.com/office/powerpoint/2010/main" val="2637412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112E968-D21F-48F5-9103-96C73FE062BE}"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25E3E-774F-498A-A7D9-1B85231B47BB}" type="slidenum">
              <a:rPr lang="en-US" smtClean="0"/>
              <a:t>‹Nº›</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37909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112E968-D21F-48F5-9103-96C73FE062BE}"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25E3E-774F-498A-A7D9-1B85231B47BB}" type="slidenum">
              <a:rPr lang="en-US" smtClean="0"/>
              <a:t>‹Nº›</a:t>
            </a:fld>
            <a:endParaRPr lang="en-US"/>
          </a:p>
        </p:txBody>
      </p:sp>
    </p:spTree>
    <p:extLst>
      <p:ext uri="{BB962C8B-B14F-4D97-AF65-F5344CB8AC3E}">
        <p14:creationId xmlns:p14="http://schemas.microsoft.com/office/powerpoint/2010/main" val="800254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12E968-D21F-48F5-9103-96C73FE062BE}" type="datetimeFigureOut">
              <a:rPr lang="en-US" smtClean="0"/>
              <a:t>8/30/2020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25E3E-774F-498A-A7D9-1B85231B47BB}" type="slidenum">
              <a:rPr lang="en-US" smtClean="0"/>
              <a:t>‹Nº›</a:t>
            </a:fld>
            <a:endParaRPr lang="en-US"/>
          </a:p>
        </p:txBody>
      </p:sp>
    </p:spTree>
    <p:extLst>
      <p:ext uri="{BB962C8B-B14F-4D97-AF65-F5344CB8AC3E}">
        <p14:creationId xmlns:p14="http://schemas.microsoft.com/office/powerpoint/2010/main" val="2085060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12E968-D21F-48F5-9103-96C73FE062BE}" type="datetimeFigureOut">
              <a:rPr lang="en-US" smtClean="0"/>
              <a:t>8/30/2020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25E3E-774F-498A-A7D9-1B85231B47BB}" type="slidenum">
              <a:rPr lang="en-US" smtClean="0"/>
              <a:t>‹Nº›</a:t>
            </a:fld>
            <a:endParaRPr lang="en-US"/>
          </a:p>
        </p:txBody>
      </p:sp>
    </p:spTree>
    <p:extLst>
      <p:ext uri="{BB962C8B-B14F-4D97-AF65-F5344CB8AC3E}">
        <p14:creationId xmlns:p14="http://schemas.microsoft.com/office/powerpoint/2010/main" val="1911221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112E968-D21F-48F5-9103-96C73FE062BE}"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25E3E-774F-498A-A7D9-1B85231B47BB}" type="slidenum">
              <a:rPr lang="en-US" smtClean="0"/>
              <a:t>‹Nº›</a:t>
            </a:fld>
            <a:endParaRPr lang="en-US"/>
          </a:p>
        </p:txBody>
      </p:sp>
    </p:spTree>
    <p:extLst>
      <p:ext uri="{BB962C8B-B14F-4D97-AF65-F5344CB8AC3E}">
        <p14:creationId xmlns:p14="http://schemas.microsoft.com/office/powerpoint/2010/main" val="1641095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112E968-D21F-48F5-9103-96C73FE062BE}"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25E3E-774F-498A-A7D9-1B85231B47BB}" type="slidenum">
              <a:rPr lang="en-US" smtClean="0"/>
              <a:t>‹Nº›</a:t>
            </a:fld>
            <a:endParaRPr lang="en-US"/>
          </a:p>
        </p:txBody>
      </p:sp>
    </p:spTree>
    <p:extLst>
      <p:ext uri="{BB962C8B-B14F-4D97-AF65-F5344CB8AC3E}">
        <p14:creationId xmlns:p14="http://schemas.microsoft.com/office/powerpoint/2010/main" val="196932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A112E968-D21F-48F5-9103-96C73FE062BE}"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25E3E-774F-498A-A7D9-1B85231B47BB}" type="slidenum">
              <a:rPr lang="en-US" smtClean="0"/>
              <a:t>‹Nº›</a:t>
            </a:fld>
            <a:endParaRPr lang="en-US"/>
          </a:p>
        </p:txBody>
      </p:sp>
    </p:spTree>
    <p:extLst>
      <p:ext uri="{BB962C8B-B14F-4D97-AF65-F5344CB8AC3E}">
        <p14:creationId xmlns:p14="http://schemas.microsoft.com/office/powerpoint/2010/main" val="1559003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112E968-D21F-48F5-9103-96C73FE062BE}"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25E3E-774F-498A-A7D9-1B85231B47BB}" type="slidenum">
              <a:rPr lang="en-US" smtClean="0"/>
              <a:t>‹Nº›</a:t>
            </a:fld>
            <a:endParaRPr lang="en-US"/>
          </a:p>
        </p:txBody>
      </p:sp>
    </p:spTree>
    <p:extLst>
      <p:ext uri="{BB962C8B-B14F-4D97-AF65-F5344CB8AC3E}">
        <p14:creationId xmlns:p14="http://schemas.microsoft.com/office/powerpoint/2010/main" val="347757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112E968-D21F-48F5-9103-96C73FE062BE}"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25E3E-774F-498A-A7D9-1B85231B47BB}" type="slidenum">
              <a:rPr lang="en-US" smtClean="0"/>
              <a:t>‹Nº›</a:t>
            </a:fld>
            <a:endParaRPr lang="en-US"/>
          </a:p>
        </p:txBody>
      </p:sp>
    </p:spTree>
    <p:extLst>
      <p:ext uri="{BB962C8B-B14F-4D97-AF65-F5344CB8AC3E}">
        <p14:creationId xmlns:p14="http://schemas.microsoft.com/office/powerpoint/2010/main" val="3744034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112E968-D21F-48F5-9103-96C73FE062BE}" type="datetimeFigureOut">
              <a:rPr lang="en-US" smtClean="0"/>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625E3E-774F-498A-A7D9-1B85231B47BB}" type="slidenum">
              <a:rPr lang="en-US" smtClean="0"/>
              <a:t>‹Nº›</a:t>
            </a:fld>
            <a:endParaRPr lang="en-US"/>
          </a:p>
        </p:txBody>
      </p:sp>
    </p:spTree>
    <p:extLst>
      <p:ext uri="{BB962C8B-B14F-4D97-AF65-F5344CB8AC3E}">
        <p14:creationId xmlns:p14="http://schemas.microsoft.com/office/powerpoint/2010/main" val="43832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A112E968-D21F-48F5-9103-96C73FE062BE}" type="datetimeFigureOut">
              <a:rPr lang="en-US" smtClean="0"/>
              <a:t>8/30/2020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4625E3E-774F-498A-A7D9-1B85231B47BB}" type="slidenum">
              <a:rPr lang="en-US" smtClean="0"/>
              <a:t>‹Nº›</a:t>
            </a:fld>
            <a:endParaRPr lang="en-US"/>
          </a:p>
        </p:txBody>
      </p:sp>
    </p:spTree>
    <p:extLst>
      <p:ext uri="{BB962C8B-B14F-4D97-AF65-F5344CB8AC3E}">
        <p14:creationId xmlns:p14="http://schemas.microsoft.com/office/powerpoint/2010/main" val="1866375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112E968-D21F-48F5-9103-96C73FE062BE}" type="datetimeFigureOut">
              <a:rPr lang="en-US" smtClean="0"/>
              <a:t>8/30/2020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4625E3E-774F-498A-A7D9-1B85231B47BB}" type="slidenum">
              <a:rPr lang="en-US" smtClean="0"/>
              <a:t>‹Nº›</a:t>
            </a:fld>
            <a:endParaRPr lang="en-US"/>
          </a:p>
        </p:txBody>
      </p:sp>
    </p:spTree>
    <p:extLst>
      <p:ext uri="{BB962C8B-B14F-4D97-AF65-F5344CB8AC3E}">
        <p14:creationId xmlns:p14="http://schemas.microsoft.com/office/powerpoint/2010/main" val="185466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A112E968-D21F-48F5-9103-96C73FE062BE}" type="datetimeFigureOut">
              <a:rPr lang="en-US" smtClean="0"/>
              <a:t>8/30/2020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4625E3E-774F-498A-A7D9-1B85231B47BB}" type="slidenum">
              <a:rPr lang="en-US" smtClean="0"/>
              <a:t>‹Nº›</a:t>
            </a:fld>
            <a:endParaRPr lang="en-US"/>
          </a:p>
        </p:txBody>
      </p:sp>
    </p:spTree>
    <p:extLst>
      <p:ext uri="{BB962C8B-B14F-4D97-AF65-F5344CB8AC3E}">
        <p14:creationId xmlns:p14="http://schemas.microsoft.com/office/powerpoint/2010/main" val="74413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112E968-D21F-48F5-9103-96C73FE062BE}"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25E3E-774F-498A-A7D9-1B85231B47BB}" type="slidenum">
              <a:rPr lang="en-US" smtClean="0"/>
              <a:t>‹Nº›</a:t>
            </a:fld>
            <a:endParaRPr lang="en-US"/>
          </a:p>
        </p:txBody>
      </p:sp>
    </p:spTree>
    <p:extLst>
      <p:ext uri="{BB962C8B-B14F-4D97-AF65-F5344CB8AC3E}">
        <p14:creationId xmlns:p14="http://schemas.microsoft.com/office/powerpoint/2010/main" val="2507878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112E968-D21F-48F5-9103-96C73FE062BE}" type="datetimeFigureOut">
              <a:rPr lang="en-US" smtClean="0"/>
              <a:t>8/30/2020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625E3E-774F-498A-A7D9-1B85231B47BB}" type="slidenum">
              <a:rPr lang="en-US" smtClean="0"/>
              <a:t>‹Nº›</a:t>
            </a:fld>
            <a:endParaRPr lang="en-US"/>
          </a:p>
        </p:txBody>
      </p:sp>
    </p:spTree>
    <p:extLst>
      <p:ext uri="{BB962C8B-B14F-4D97-AF65-F5344CB8AC3E}">
        <p14:creationId xmlns:p14="http://schemas.microsoft.com/office/powerpoint/2010/main" val="37864611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C1DBAA-4806-461D-9083-05631E8B1C38}"/>
              </a:ext>
            </a:extLst>
          </p:cNvPr>
          <p:cNvSpPr>
            <a:spLocks noGrp="1"/>
          </p:cNvSpPr>
          <p:nvPr>
            <p:ph type="ctrTitle"/>
          </p:nvPr>
        </p:nvSpPr>
        <p:spPr/>
        <p:txBody>
          <a:bodyPr/>
          <a:lstStyle/>
          <a:p>
            <a:r>
              <a:rPr lang="es-GT" dirty="0"/>
              <a:t>Laboratorio 4</a:t>
            </a:r>
            <a:endParaRPr lang="en-US" dirty="0"/>
          </a:p>
        </p:txBody>
      </p:sp>
      <p:sp>
        <p:nvSpPr>
          <p:cNvPr id="3" name="Subtítulo 2">
            <a:extLst>
              <a:ext uri="{FF2B5EF4-FFF2-40B4-BE49-F238E27FC236}">
                <a16:creationId xmlns:a16="http://schemas.microsoft.com/office/drawing/2014/main" id="{1D6B4264-C050-43FF-A9F3-EFAF5BD82961}"/>
              </a:ext>
            </a:extLst>
          </p:cNvPr>
          <p:cNvSpPr>
            <a:spLocks noGrp="1"/>
          </p:cNvSpPr>
          <p:nvPr>
            <p:ph type="subTitle" idx="1"/>
          </p:nvPr>
        </p:nvSpPr>
        <p:spPr/>
        <p:txBody>
          <a:bodyPr/>
          <a:lstStyle/>
          <a:p>
            <a:r>
              <a:rPr lang="es-GT" dirty="0"/>
              <a:t>Ricardo Pineda | 20160164</a:t>
            </a:r>
            <a:endParaRPr lang="en-US" dirty="0"/>
          </a:p>
        </p:txBody>
      </p:sp>
    </p:spTree>
    <p:extLst>
      <p:ext uri="{BB962C8B-B14F-4D97-AF65-F5344CB8AC3E}">
        <p14:creationId xmlns:p14="http://schemas.microsoft.com/office/powerpoint/2010/main" val="920922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41D104-DFCF-484D-9055-E31E69D1879F}"/>
              </a:ext>
            </a:extLst>
          </p:cNvPr>
          <p:cNvSpPr>
            <a:spLocks noGrp="1"/>
          </p:cNvSpPr>
          <p:nvPr>
            <p:ph type="title"/>
          </p:nvPr>
        </p:nvSpPr>
        <p:spPr/>
        <p:txBody>
          <a:bodyPr/>
          <a:lstStyle/>
          <a:p>
            <a:r>
              <a:rPr lang="es-GT" dirty="0"/>
              <a:t>Reporte: Distribuidora del Sur S.A</a:t>
            </a:r>
            <a:endParaRPr lang="en-US" dirty="0"/>
          </a:p>
        </p:txBody>
      </p:sp>
      <p:pic>
        <p:nvPicPr>
          <p:cNvPr id="6" name="Imagen 5">
            <a:extLst>
              <a:ext uri="{FF2B5EF4-FFF2-40B4-BE49-F238E27FC236}">
                <a16:creationId xmlns:a16="http://schemas.microsoft.com/office/drawing/2014/main" id="{212E6FA0-DEDD-40C3-AA9A-041B7D1ECFA5}"/>
              </a:ext>
            </a:extLst>
          </p:cNvPr>
          <p:cNvPicPr/>
          <p:nvPr/>
        </p:nvPicPr>
        <p:blipFill>
          <a:blip r:embed="rId2">
            <a:extLst>
              <a:ext uri="{28A0092B-C50C-407E-A947-70E740481C1C}">
                <a14:useLocalDpi xmlns:a14="http://schemas.microsoft.com/office/drawing/2010/main" val="0"/>
              </a:ext>
            </a:extLst>
          </a:blip>
          <a:stretch>
            <a:fillRect/>
          </a:stretch>
        </p:blipFill>
        <p:spPr>
          <a:xfrm>
            <a:off x="1306179" y="1434818"/>
            <a:ext cx="3731044" cy="2317699"/>
          </a:xfrm>
          <a:prstGeom prst="rect">
            <a:avLst/>
          </a:prstGeom>
        </p:spPr>
      </p:pic>
      <p:sp>
        <p:nvSpPr>
          <p:cNvPr id="7" name="CuadroTexto 6">
            <a:extLst>
              <a:ext uri="{FF2B5EF4-FFF2-40B4-BE49-F238E27FC236}">
                <a16:creationId xmlns:a16="http://schemas.microsoft.com/office/drawing/2014/main" id="{94EC9416-7E02-422F-9814-5BDFDEE2D616}"/>
              </a:ext>
            </a:extLst>
          </p:cNvPr>
          <p:cNvSpPr txBox="1"/>
          <p:nvPr/>
        </p:nvSpPr>
        <p:spPr>
          <a:xfrm>
            <a:off x="5348472" y="1716505"/>
            <a:ext cx="5640370" cy="1754326"/>
          </a:xfrm>
          <a:prstGeom prst="rect">
            <a:avLst/>
          </a:prstGeom>
          <a:noFill/>
        </p:spPr>
        <p:txBody>
          <a:bodyPr wrap="square" rtlCol="0">
            <a:spAutoFit/>
          </a:bodyPr>
          <a:lstStyle/>
          <a:p>
            <a:r>
              <a:rPr lang="es-GT" sz="1800" dirty="0">
                <a:effectLst/>
                <a:latin typeface="Calibri" panose="020F0502020204030204" pitchFamily="34" charset="0"/>
                <a:ea typeface="Calibri" panose="020F0502020204030204" pitchFamily="34" charset="0"/>
                <a:cs typeface="Times New Roman" panose="02020603050405020304" pitchFamily="18" charset="0"/>
              </a:rPr>
              <a:t>Como primer punto, podemos ver que los Camiones grandes fueron responsables de la mayoría de los viajes, seguido con casi exactamente la mitad de los viajes por los camiones pequeños, y en último lugar se encuentran las paneles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0" name="Imagen 9">
            <a:extLst>
              <a:ext uri="{FF2B5EF4-FFF2-40B4-BE49-F238E27FC236}">
                <a16:creationId xmlns:a16="http://schemas.microsoft.com/office/drawing/2014/main" id="{4A8F8B6E-A0A2-4D7D-AA46-3A8F2A1CFA1C}"/>
              </a:ext>
            </a:extLst>
          </p:cNvPr>
          <p:cNvPicPr/>
          <p:nvPr/>
        </p:nvPicPr>
        <p:blipFill>
          <a:blip r:embed="rId3">
            <a:extLst>
              <a:ext uri="{28A0092B-C50C-407E-A947-70E740481C1C}">
                <a14:useLocalDpi xmlns:a14="http://schemas.microsoft.com/office/drawing/2010/main" val="0"/>
              </a:ext>
            </a:extLst>
          </a:blip>
          <a:stretch>
            <a:fillRect/>
          </a:stretch>
        </p:blipFill>
        <p:spPr>
          <a:xfrm>
            <a:off x="6769770" y="3923873"/>
            <a:ext cx="3731044" cy="2317699"/>
          </a:xfrm>
          <a:prstGeom prst="rect">
            <a:avLst/>
          </a:prstGeom>
        </p:spPr>
      </p:pic>
      <p:sp>
        <p:nvSpPr>
          <p:cNvPr id="11" name="CuadroTexto 10">
            <a:extLst>
              <a:ext uri="{FF2B5EF4-FFF2-40B4-BE49-F238E27FC236}">
                <a16:creationId xmlns:a16="http://schemas.microsoft.com/office/drawing/2014/main" id="{B1D6F9A1-BB92-4CFA-A3AD-EE8F1B651A80}"/>
              </a:ext>
            </a:extLst>
          </p:cNvPr>
          <p:cNvSpPr txBox="1"/>
          <p:nvPr/>
        </p:nvSpPr>
        <p:spPr>
          <a:xfrm>
            <a:off x="802105" y="4058653"/>
            <a:ext cx="5293895" cy="1754326"/>
          </a:xfrm>
          <a:prstGeom prst="rect">
            <a:avLst/>
          </a:prstGeom>
          <a:noFill/>
        </p:spPr>
        <p:txBody>
          <a:bodyPr wrap="square" rtlCol="0">
            <a:spAutoFit/>
          </a:bodyPr>
          <a:lstStyle/>
          <a:p>
            <a:r>
              <a:rPr lang="es-GT" sz="1800" dirty="0">
                <a:effectLst/>
                <a:latin typeface="Calibri" panose="020F0502020204030204" pitchFamily="34" charset="0"/>
                <a:ea typeface="Calibri" panose="020F0502020204030204" pitchFamily="34" charset="0"/>
                <a:cs typeface="Times New Roman" panose="02020603050405020304" pitchFamily="18" charset="0"/>
              </a:rPr>
              <a:t>Otro punto interesante es determinar la cantidad de ingresos recuperada por cada tipo de vehículo. Al realizar este analisis podemos observar que los Camiones Grandes son responsables de más del 76% de los ingresos de la empresa, mientras que las paneles tienen poco más del 5% de los ingresos totales</a:t>
            </a:r>
            <a:endParaRPr lang="en-US" dirty="0"/>
          </a:p>
        </p:txBody>
      </p:sp>
    </p:spTree>
    <p:extLst>
      <p:ext uri="{BB962C8B-B14F-4D97-AF65-F5344CB8AC3E}">
        <p14:creationId xmlns:p14="http://schemas.microsoft.com/office/powerpoint/2010/main" val="273079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829F2B-43C2-402D-A7AF-A28EC7BC2D9E}"/>
              </a:ext>
            </a:extLst>
          </p:cNvPr>
          <p:cNvSpPr>
            <a:spLocks noGrp="1"/>
          </p:cNvSpPr>
          <p:nvPr>
            <p:ph type="title"/>
          </p:nvPr>
        </p:nvSpPr>
        <p:spPr/>
        <p:txBody>
          <a:bodyPr/>
          <a:lstStyle/>
          <a:p>
            <a:r>
              <a:rPr lang="es-GT" dirty="0"/>
              <a:t>Reporte: Distribuidora del Sur S.A</a:t>
            </a:r>
            <a:endParaRPr lang="en-US" dirty="0"/>
          </a:p>
        </p:txBody>
      </p:sp>
      <p:pic>
        <p:nvPicPr>
          <p:cNvPr id="6" name="Imagen 5">
            <a:extLst>
              <a:ext uri="{FF2B5EF4-FFF2-40B4-BE49-F238E27FC236}">
                <a16:creationId xmlns:a16="http://schemas.microsoft.com/office/drawing/2014/main" id="{3C0A1AB9-BB7E-4512-BBAD-DB102F088E59}"/>
              </a:ext>
            </a:extLst>
          </p:cNvPr>
          <p:cNvPicPr/>
          <p:nvPr/>
        </p:nvPicPr>
        <p:blipFill>
          <a:blip r:embed="rId2">
            <a:extLst>
              <a:ext uri="{28A0092B-C50C-407E-A947-70E740481C1C}">
                <a14:useLocalDpi xmlns:a14="http://schemas.microsoft.com/office/drawing/2010/main" val="0"/>
              </a:ext>
            </a:extLst>
          </a:blip>
          <a:stretch>
            <a:fillRect/>
          </a:stretch>
        </p:blipFill>
        <p:spPr>
          <a:xfrm>
            <a:off x="1369093" y="1302167"/>
            <a:ext cx="4390022" cy="2435643"/>
          </a:xfrm>
          <a:prstGeom prst="rect">
            <a:avLst/>
          </a:prstGeom>
        </p:spPr>
      </p:pic>
      <p:pic>
        <p:nvPicPr>
          <p:cNvPr id="9" name="Imagen 8">
            <a:extLst>
              <a:ext uri="{FF2B5EF4-FFF2-40B4-BE49-F238E27FC236}">
                <a16:creationId xmlns:a16="http://schemas.microsoft.com/office/drawing/2014/main" id="{3099FD62-DEE3-4521-BE4B-72FDA6715144}"/>
              </a:ext>
            </a:extLst>
          </p:cNvPr>
          <p:cNvPicPr/>
          <p:nvPr/>
        </p:nvPicPr>
        <p:blipFill>
          <a:blip r:embed="rId3">
            <a:extLst>
              <a:ext uri="{28A0092B-C50C-407E-A947-70E740481C1C}">
                <a14:useLocalDpi xmlns:a14="http://schemas.microsoft.com/office/drawing/2010/main" val="0"/>
              </a:ext>
            </a:extLst>
          </a:blip>
          <a:stretch>
            <a:fillRect/>
          </a:stretch>
        </p:blipFill>
        <p:spPr>
          <a:xfrm>
            <a:off x="6368716" y="3882188"/>
            <a:ext cx="4820151" cy="2523093"/>
          </a:xfrm>
          <a:prstGeom prst="rect">
            <a:avLst/>
          </a:prstGeom>
        </p:spPr>
      </p:pic>
      <p:sp>
        <p:nvSpPr>
          <p:cNvPr id="12" name="CuadroTexto 11">
            <a:extLst>
              <a:ext uri="{FF2B5EF4-FFF2-40B4-BE49-F238E27FC236}">
                <a16:creationId xmlns:a16="http://schemas.microsoft.com/office/drawing/2014/main" id="{A6CD6D33-099B-4CB3-BF42-FC99B00897C9}"/>
              </a:ext>
            </a:extLst>
          </p:cNvPr>
          <p:cNvSpPr txBox="1"/>
          <p:nvPr/>
        </p:nvSpPr>
        <p:spPr>
          <a:xfrm>
            <a:off x="6616867" y="1302167"/>
            <a:ext cx="4572000" cy="2330587"/>
          </a:xfrm>
          <a:prstGeom prst="rect">
            <a:avLst/>
          </a:prstGeom>
          <a:noFill/>
        </p:spPr>
        <p:txBody>
          <a:bodyPr wrap="square" rtlCol="0">
            <a:spAutoFit/>
          </a:bodyPr>
          <a:lstStyle/>
          <a:p>
            <a:endParaRPr lang="en-US" dirty="0"/>
          </a:p>
        </p:txBody>
      </p:sp>
      <p:sp>
        <p:nvSpPr>
          <p:cNvPr id="14" name="CuadroTexto 13">
            <a:extLst>
              <a:ext uri="{FF2B5EF4-FFF2-40B4-BE49-F238E27FC236}">
                <a16:creationId xmlns:a16="http://schemas.microsoft.com/office/drawing/2014/main" id="{AE2C4EFF-E7CD-4A2E-8A94-59965C290D58}"/>
              </a:ext>
            </a:extLst>
          </p:cNvPr>
          <p:cNvSpPr txBox="1"/>
          <p:nvPr/>
        </p:nvSpPr>
        <p:spPr>
          <a:xfrm>
            <a:off x="6096000" y="1884935"/>
            <a:ext cx="4572000" cy="646331"/>
          </a:xfrm>
          <a:prstGeom prst="rect">
            <a:avLst/>
          </a:prstGeom>
          <a:noFill/>
        </p:spPr>
        <p:txBody>
          <a:bodyPr wrap="square" rtlCol="0">
            <a:spAutoFit/>
          </a:bodyPr>
          <a:lstStyle/>
          <a:p>
            <a:r>
              <a:rPr lang="es-GT" sz="1800" dirty="0">
                <a:effectLst/>
                <a:latin typeface="Calibri" panose="020F0502020204030204" pitchFamily="34" charset="0"/>
                <a:ea typeface="Calibri" panose="020F0502020204030204" pitchFamily="34" charset="0"/>
                <a:cs typeface="Times New Roman" panose="02020603050405020304" pitchFamily="18" charset="0"/>
              </a:rPr>
              <a:t>Adicionalmente, podemos ver los ingresos totales por cada tipo de vehículo</a:t>
            </a:r>
            <a:endParaRPr lang="en-US" dirty="0"/>
          </a:p>
        </p:txBody>
      </p:sp>
      <p:sp>
        <p:nvSpPr>
          <p:cNvPr id="16" name="CuadroTexto 15">
            <a:extLst>
              <a:ext uri="{FF2B5EF4-FFF2-40B4-BE49-F238E27FC236}">
                <a16:creationId xmlns:a16="http://schemas.microsoft.com/office/drawing/2014/main" id="{BC0D281A-0591-49DE-B678-855BB8E8E5DB}"/>
              </a:ext>
            </a:extLst>
          </p:cNvPr>
          <p:cNvSpPr txBox="1"/>
          <p:nvPr/>
        </p:nvSpPr>
        <p:spPr>
          <a:xfrm>
            <a:off x="1369093" y="4266089"/>
            <a:ext cx="4572000" cy="1477328"/>
          </a:xfrm>
          <a:prstGeom prst="rect">
            <a:avLst/>
          </a:prstGeom>
          <a:noFill/>
        </p:spPr>
        <p:txBody>
          <a:bodyPr wrap="square" rtlCol="0">
            <a:spAutoFit/>
          </a:bodyPr>
          <a:lstStyle/>
          <a:p>
            <a:r>
              <a:rPr lang="es-GT" sz="1800">
                <a:effectLst/>
                <a:latin typeface="Calibri" panose="020F0502020204030204" pitchFamily="34" charset="0"/>
                <a:ea typeface="Calibri" panose="020F0502020204030204" pitchFamily="34" charset="0"/>
                <a:cs typeface="Times New Roman" panose="02020603050405020304" pitchFamily="18" charset="0"/>
              </a:rPr>
              <a:t>Sin embargo, un dato más interesante es cuanto deja en promedio un vehículo por cada viaje, pues la cantidad de dinero recaudada por los Camiones Grandes es mucho más alta, pero también tenían muchos más viajes</a:t>
            </a:r>
            <a:endParaRPr lang="en-US" dirty="0"/>
          </a:p>
        </p:txBody>
      </p:sp>
    </p:spTree>
    <p:extLst>
      <p:ext uri="{BB962C8B-B14F-4D97-AF65-F5344CB8AC3E}">
        <p14:creationId xmlns:p14="http://schemas.microsoft.com/office/powerpoint/2010/main" val="1474610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682FE7-E5DF-466A-A000-B9922B2C03C9}"/>
              </a:ext>
            </a:extLst>
          </p:cNvPr>
          <p:cNvSpPr>
            <a:spLocks noGrp="1"/>
          </p:cNvSpPr>
          <p:nvPr>
            <p:ph type="title"/>
          </p:nvPr>
        </p:nvSpPr>
        <p:spPr/>
        <p:txBody>
          <a:bodyPr/>
          <a:lstStyle/>
          <a:p>
            <a:r>
              <a:rPr lang="es-GT" dirty="0"/>
              <a:t>¿Debe la empresa contratar más conductores?</a:t>
            </a:r>
            <a:endParaRPr lang="en-US" dirty="0"/>
          </a:p>
        </p:txBody>
      </p:sp>
      <p:pic>
        <p:nvPicPr>
          <p:cNvPr id="6" name="Imagen 5">
            <a:extLst>
              <a:ext uri="{FF2B5EF4-FFF2-40B4-BE49-F238E27FC236}">
                <a16:creationId xmlns:a16="http://schemas.microsoft.com/office/drawing/2014/main" id="{0766B579-AB7D-4165-B1F0-B028992ECD1D}"/>
              </a:ext>
            </a:extLst>
          </p:cNvPr>
          <p:cNvPicPr/>
          <p:nvPr/>
        </p:nvPicPr>
        <p:blipFill>
          <a:blip r:embed="rId2">
            <a:extLst>
              <a:ext uri="{28A0092B-C50C-407E-A947-70E740481C1C}">
                <a14:useLocalDpi xmlns:a14="http://schemas.microsoft.com/office/drawing/2010/main" val="0"/>
              </a:ext>
            </a:extLst>
          </a:blip>
          <a:stretch>
            <a:fillRect/>
          </a:stretch>
        </p:blipFill>
        <p:spPr>
          <a:xfrm>
            <a:off x="776472" y="4307810"/>
            <a:ext cx="3444626" cy="2097472"/>
          </a:xfrm>
          <a:prstGeom prst="rect">
            <a:avLst/>
          </a:prstGeom>
        </p:spPr>
      </p:pic>
      <p:sp>
        <p:nvSpPr>
          <p:cNvPr id="7" name="CuadroTexto 6">
            <a:extLst>
              <a:ext uri="{FF2B5EF4-FFF2-40B4-BE49-F238E27FC236}">
                <a16:creationId xmlns:a16="http://schemas.microsoft.com/office/drawing/2014/main" id="{F71ED8C8-880E-4703-8D03-2DA8D93277A0}"/>
              </a:ext>
            </a:extLst>
          </p:cNvPr>
          <p:cNvSpPr txBox="1"/>
          <p:nvPr/>
        </p:nvSpPr>
        <p:spPr>
          <a:xfrm>
            <a:off x="776472" y="1853248"/>
            <a:ext cx="3298223" cy="2585323"/>
          </a:xfrm>
          <a:prstGeom prst="rect">
            <a:avLst/>
          </a:prstGeom>
          <a:noFill/>
        </p:spPr>
        <p:txBody>
          <a:bodyPr wrap="square" rtlCol="0">
            <a:spAutoFit/>
          </a:bodyPr>
          <a:lstStyle/>
          <a:p>
            <a:r>
              <a:rPr lang="es-GT" sz="1800" dirty="0">
                <a:effectLst/>
                <a:latin typeface="Calibri" panose="020F0502020204030204" pitchFamily="34" charset="0"/>
                <a:ea typeface="Calibri" panose="020F0502020204030204" pitchFamily="34" charset="0"/>
                <a:cs typeface="Times New Roman" panose="02020603050405020304" pitchFamily="18" charset="0"/>
              </a:rPr>
              <a:t>En esta lista podemos ver que todos los conductores tienen una cantidad de viajes mas o menos similar. La diferencia entre Fernando, que es quien más viajes tiene, y Juan, que es quien menos viajes tiene, es de apenas 55 viajes en todo el año.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9" name="CuadroTexto 8">
            <a:extLst>
              <a:ext uri="{FF2B5EF4-FFF2-40B4-BE49-F238E27FC236}">
                <a16:creationId xmlns:a16="http://schemas.microsoft.com/office/drawing/2014/main" id="{2F21975F-999A-434D-BE85-BD8F67EC00B4}"/>
              </a:ext>
            </a:extLst>
          </p:cNvPr>
          <p:cNvSpPr txBox="1"/>
          <p:nvPr/>
        </p:nvSpPr>
        <p:spPr>
          <a:xfrm>
            <a:off x="6096000" y="1867995"/>
            <a:ext cx="4283242" cy="1561005"/>
          </a:xfrm>
          <a:prstGeom prst="rect">
            <a:avLst/>
          </a:prstGeom>
          <a:noFill/>
        </p:spPr>
        <p:txBody>
          <a:bodyPr wrap="square" rtlCol="0">
            <a:spAutoFit/>
          </a:bodyPr>
          <a:lstStyle/>
          <a:p>
            <a:pPr marL="0" marR="0">
              <a:lnSpc>
                <a:spcPct val="107000"/>
              </a:lnSpc>
              <a:spcBef>
                <a:spcPts val="0"/>
              </a:spcBef>
              <a:spcAft>
                <a:spcPts val="800"/>
              </a:spcAft>
            </a:pPr>
            <a:r>
              <a:rPr lang="es-GT" sz="1800" dirty="0">
                <a:effectLst/>
                <a:latin typeface="Calibri" panose="020F0502020204030204" pitchFamily="34" charset="0"/>
                <a:ea typeface="Calibri" panose="020F0502020204030204" pitchFamily="34" charset="0"/>
                <a:cs typeface="Times New Roman" panose="02020603050405020304" pitchFamily="18" charset="0"/>
              </a:rPr>
              <a:t>Hay aún otro análisis que se puede hacer, y es analizar la cantidad de viajes realizados por mes, pues es probable que sea necesario contratar a más conductores solo en algunos meses.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Imagen 11">
            <a:extLst>
              <a:ext uri="{FF2B5EF4-FFF2-40B4-BE49-F238E27FC236}">
                <a16:creationId xmlns:a16="http://schemas.microsoft.com/office/drawing/2014/main" id="{BDC3E487-0F91-4803-B0A1-CF70D2FA916B}"/>
              </a:ext>
            </a:extLst>
          </p:cNvPr>
          <p:cNvPicPr/>
          <p:nvPr/>
        </p:nvPicPr>
        <p:blipFill>
          <a:blip r:embed="rId3">
            <a:extLst>
              <a:ext uri="{28A0092B-C50C-407E-A947-70E740481C1C}">
                <a14:useLocalDpi xmlns:a14="http://schemas.microsoft.com/office/drawing/2010/main" val="0"/>
              </a:ext>
            </a:extLst>
          </a:blip>
          <a:stretch>
            <a:fillRect/>
          </a:stretch>
        </p:blipFill>
        <p:spPr>
          <a:xfrm>
            <a:off x="7179663" y="3718443"/>
            <a:ext cx="2542925" cy="2471103"/>
          </a:xfrm>
          <a:prstGeom prst="rect">
            <a:avLst/>
          </a:prstGeom>
        </p:spPr>
      </p:pic>
    </p:spTree>
    <p:extLst>
      <p:ext uri="{BB962C8B-B14F-4D97-AF65-F5344CB8AC3E}">
        <p14:creationId xmlns:p14="http://schemas.microsoft.com/office/powerpoint/2010/main" val="761358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4C4CBE-1A2B-4B7A-B1DC-5FEDFAC1803F}"/>
              </a:ext>
            </a:extLst>
          </p:cNvPr>
          <p:cNvSpPr>
            <a:spLocks noGrp="1"/>
          </p:cNvSpPr>
          <p:nvPr>
            <p:ph type="title"/>
          </p:nvPr>
        </p:nvSpPr>
        <p:spPr/>
        <p:txBody>
          <a:bodyPr/>
          <a:lstStyle/>
          <a:p>
            <a:r>
              <a:rPr lang="es-GT" dirty="0"/>
              <a:t>¿Debe la empresa comprar más vehículos?</a:t>
            </a:r>
            <a:endParaRPr lang="en-US" dirty="0"/>
          </a:p>
        </p:txBody>
      </p:sp>
      <p:pic>
        <p:nvPicPr>
          <p:cNvPr id="6" name="Imagen 5">
            <a:extLst>
              <a:ext uri="{FF2B5EF4-FFF2-40B4-BE49-F238E27FC236}">
                <a16:creationId xmlns:a16="http://schemas.microsoft.com/office/drawing/2014/main" id="{8D14032A-1D23-448A-B069-E76B9856C3BE}"/>
              </a:ext>
            </a:extLst>
          </p:cNvPr>
          <p:cNvPicPr/>
          <p:nvPr/>
        </p:nvPicPr>
        <p:blipFill>
          <a:blip r:embed="rId2">
            <a:extLst>
              <a:ext uri="{28A0092B-C50C-407E-A947-70E740481C1C}">
                <a14:useLocalDpi xmlns:a14="http://schemas.microsoft.com/office/drawing/2010/main" val="0"/>
              </a:ext>
            </a:extLst>
          </a:blip>
          <a:stretch>
            <a:fillRect/>
          </a:stretch>
        </p:blipFill>
        <p:spPr>
          <a:xfrm>
            <a:off x="994611" y="2981306"/>
            <a:ext cx="4912702" cy="2850173"/>
          </a:xfrm>
          <a:prstGeom prst="rect">
            <a:avLst/>
          </a:prstGeom>
        </p:spPr>
      </p:pic>
      <p:sp>
        <p:nvSpPr>
          <p:cNvPr id="7" name="CuadroTexto 6">
            <a:extLst>
              <a:ext uri="{FF2B5EF4-FFF2-40B4-BE49-F238E27FC236}">
                <a16:creationId xmlns:a16="http://schemas.microsoft.com/office/drawing/2014/main" id="{C762E29B-E87E-479E-862C-804AAE78BCD6}"/>
              </a:ext>
            </a:extLst>
          </p:cNvPr>
          <p:cNvSpPr txBox="1"/>
          <p:nvPr/>
        </p:nvSpPr>
        <p:spPr>
          <a:xfrm>
            <a:off x="994611" y="1853248"/>
            <a:ext cx="4973052" cy="923330"/>
          </a:xfrm>
          <a:prstGeom prst="rect">
            <a:avLst/>
          </a:prstGeom>
          <a:noFill/>
        </p:spPr>
        <p:txBody>
          <a:bodyPr wrap="square" rtlCol="0">
            <a:spAutoFit/>
          </a:bodyPr>
          <a:lstStyle/>
          <a:p>
            <a:r>
              <a:rPr lang="es-GT" dirty="0">
                <a:latin typeface="Calibri" panose="020F0502020204030204" pitchFamily="34" charset="0"/>
                <a:ea typeface="Calibri" panose="020F0502020204030204" pitchFamily="34" charset="0"/>
                <a:cs typeface="Times New Roman" panose="02020603050405020304" pitchFamily="18" charset="0"/>
              </a:rPr>
              <a:t>S</a:t>
            </a:r>
            <a:r>
              <a:rPr lang="es-GT" sz="1800" dirty="0">
                <a:effectLst/>
                <a:latin typeface="Calibri" panose="020F0502020204030204" pitchFamily="34" charset="0"/>
                <a:ea typeface="Calibri" panose="020F0502020204030204" pitchFamily="34" charset="0"/>
                <a:cs typeface="Times New Roman" panose="02020603050405020304" pitchFamily="18" charset="0"/>
              </a:rPr>
              <a:t>i nos referimos al retorno promedio por cada vehículo, son los Camiones grandes los que mayor retorno representan</a:t>
            </a:r>
            <a:endParaRPr lang="en-US" dirty="0"/>
          </a:p>
        </p:txBody>
      </p:sp>
      <p:sp>
        <p:nvSpPr>
          <p:cNvPr id="8" name="CuadroTexto 7">
            <a:extLst>
              <a:ext uri="{FF2B5EF4-FFF2-40B4-BE49-F238E27FC236}">
                <a16:creationId xmlns:a16="http://schemas.microsoft.com/office/drawing/2014/main" id="{75A09E7B-F6E5-49E4-8C22-F832D9F7FB7A}"/>
              </a:ext>
            </a:extLst>
          </p:cNvPr>
          <p:cNvSpPr txBox="1"/>
          <p:nvPr/>
        </p:nvSpPr>
        <p:spPr>
          <a:xfrm>
            <a:off x="7431313" y="2314913"/>
            <a:ext cx="3561348" cy="1200329"/>
          </a:xfrm>
          <a:prstGeom prst="rect">
            <a:avLst/>
          </a:prstGeom>
          <a:noFill/>
        </p:spPr>
        <p:txBody>
          <a:bodyPr wrap="square" rtlCol="0">
            <a:spAutoFit/>
          </a:bodyPr>
          <a:lstStyle/>
          <a:p>
            <a:r>
              <a:rPr lang="es-GT" sz="1800">
                <a:effectLst/>
                <a:latin typeface="Calibri" panose="020F0502020204030204" pitchFamily="34" charset="0"/>
                <a:ea typeface="Calibri" panose="020F0502020204030204" pitchFamily="34" charset="0"/>
                <a:cs typeface="Times New Roman" panose="02020603050405020304" pitchFamily="18" charset="0"/>
              </a:rPr>
              <a:t>Es por esto por lo que recomendaría comprar más camiones grandes pues, debido a que representan ¾ de las ventas de la empresa</a:t>
            </a:r>
            <a:endParaRPr lang="en-US"/>
          </a:p>
        </p:txBody>
      </p:sp>
      <p:pic>
        <p:nvPicPr>
          <p:cNvPr id="1026" name="Picture 2" descr="Servicio Mediano | International Camiones">
            <a:extLst>
              <a:ext uri="{FF2B5EF4-FFF2-40B4-BE49-F238E27FC236}">
                <a16:creationId xmlns:a16="http://schemas.microsoft.com/office/drawing/2014/main" id="{5FA4086B-8DA1-42A7-87C3-321F90A349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1313" y="3649407"/>
            <a:ext cx="3561347" cy="2321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5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D78BF3-B31F-40E0-B996-401C731111F5}"/>
              </a:ext>
            </a:extLst>
          </p:cNvPr>
          <p:cNvSpPr>
            <a:spLocks noGrp="1"/>
          </p:cNvSpPr>
          <p:nvPr>
            <p:ph type="title"/>
          </p:nvPr>
        </p:nvSpPr>
        <p:spPr/>
        <p:txBody>
          <a:bodyPr/>
          <a:lstStyle/>
          <a:p>
            <a:r>
              <a:rPr lang="es-GT" dirty="0"/>
              <a:t>¿Las tarifas son aceptables?</a:t>
            </a:r>
            <a:br>
              <a:rPr lang="es-GT" dirty="0"/>
            </a:br>
            <a:endParaRPr lang="en-US" dirty="0"/>
          </a:p>
        </p:txBody>
      </p:sp>
      <p:pic>
        <p:nvPicPr>
          <p:cNvPr id="6" name="Imagen 5">
            <a:extLst>
              <a:ext uri="{FF2B5EF4-FFF2-40B4-BE49-F238E27FC236}">
                <a16:creationId xmlns:a16="http://schemas.microsoft.com/office/drawing/2014/main" id="{30BC7DF1-9871-48EC-856A-2618AA1A36CB}"/>
              </a:ext>
            </a:extLst>
          </p:cNvPr>
          <p:cNvPicPr/>
          <p:nvPr/>
        </p:nvPicPr>
        <p:blipFill>
          <a:blip r:embed="rId2">
            <a:extLst>
              <a:ext uri="{28A0092B-C50C-407E-A947-70E740481C1C}">
                <a14:useLocalDpi xmlns:a14="http://schemas.microsoft.com/office/drawing/2010/main" val="0"/>
              </a:ext>
            </a:extLst>
          </a:blip>
          <a:stretch>
            <a:fillRect/>
          </a:stretch>
        </p:blipFill>
        <p:spPr>
          <a:xfrm>
            <a:off x="1205546" y="2375911"/>
            <a:ext cx="4553569" cy="2628842"/>
          </a:xfrm>
          <a:prstGeom prst="rect">
            <a:avLst/>
          </a:prstGeom>
        </p:spPr>
      </p:pic>
      <p:sp>
        <p:nvSpPr>
          <p:cNvPr id="7" name="CuadroTexto 6">
            <a:extLst>
              <a:ext uri="{FF2B5EF4-FFF2-40B4-BE49-F238E27FC236}">
                <a16:creationId xmlns:a16="http://schemas.microsoft.com/office/drawing/2014/main" id="{2CC8A5F6-5093-49AC-B1AA-004249680A87}"/>
              </a:ext>
            </a:extLst>
          </p:cNvPr>
          <p:cNvSpPr txBox="1"/>
          <p:nvPr/>
        </p:nvSpPr>
        <p:spPr>
          <a:xfrm>
            <a:off x="6673515" y="2502569"/>
            <a:ext cx="4636169" cy="2649059"/>
          </a:xfrm>
          <a:prstGeom prst="rect">
            <a:avLst/>
          </a:prstGeom>
          <a:noFill/>
        </p:spPr>
        <p:txBody>
          <a:bodyPr wrap="square" rtlCol="0">
            <a:spAutoFit/>
          </a:bodyPr>
          <a:lstStyle/>
          <a:p>
            <a:pPr marL="0" marR="0">
              <a:lnSpc>
                <a:spcPct val="107000"/>
              </a:lnSpc>
              <a:spcBef>
                <a:spcPts val="0"/>
              </a:spcBef>
              <a:spcAft>
                <a:spcPts val="800"/>
              </a:spcAft>
            </a:pPr>
            <a:r>
              <a:rPr lang="es-GT" sz="1800" dirty="0">
                <a:effectLst/>
                <a:latin typeface="Calibri" panose="020F0502020204030204" pitchFamily="34" charset="0"/>
                <a:ea typeface="Calibri" panose="020F0502020204030204" pitchFamily="34" charset="0"/>
                <a:cs typeface="Times New Roman" panose="02020603050405020304" pitchFamily="18" charset="0"/>
              </a:rPr>
              <a:t>Los créditos por los que optan los clientes están muy balanceados. Diría que, si los precios fueran muy altos, muchos se irían por el crédito de 90 días, pero es el sector más bajo.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GT" sz="1800" dirty="0">
                <a:effectLst/>
                <a:latin typeface="Calibri" panose="020F0502020204030204" pitchFamily="34" charset="0"/>
                <a:ea typeface="Calibri" panose="020F0502020204030204" pitchFamily="34" charset="0"/>
                <a:cs typeface="Times New Roman" panose="02020603050405020304" pitchFamily="18" charset="0"/>
              </a:rPr>
              <a:t>Por otro lado, los precios fueran excesivamente bajos, la mayoría optaría por la opción de créditos a 30 días.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63019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6EE966-AEF5-4546-9075-2E2270421C24}"/>
              </a:ext>
            </a:extLst>
          </p:cNvPr>
          <p:cNvSpPr>
            <a:spLocks noGrp="1"/>
          </p:cNvSpPr>
          <p:nvPr>
            <p:ph type="title"/>
          </p:nvPr>
        </p:nvSpPr>
        <p:spPr/>
        <p:txBody>
          <a:bodyPr/>
          <a:lstStyle/>
          <a:p>
            <a:r>
              <a:rPr lang="es-GT" dirty="0"/>
              <a:t>¿Los conductores están robando?</a:t>
            </a:r>
            <a:endParaRPr lang="en-US" dirty="0"/>
          </a:p>
        </p:txBody>
      </p:sp>
      <p:sp>
        <p:nvSpPr>
          <p:cNvPr id="4" name="CuadroTexto 3">
            <a:extLst>
              <a:ext uri="{FF2B5EF4-FFF2-40B4-BE49-F238E27FC236}">
                <a16:creationId xmlns:a16="http://schemas.microsoft.com/office/drawing/2014/main" id="{0187E8A8-8C76-4D15-95EC-890425A3B60E}"/>
              </a:ext>
            </a:extLst>
          </p:cNvPr>
          <p:cNvSpPr txBox="1"/>
          <p:nvPr/>
        </p:nvSpPr>
        <p:spPr>
          <a:xfrm>
            <a:off x="646111" y="3113384"/>
            <a:ext cx="5662864" cy="1331134"/>
          </a:xfrm>
          <a:prstGeom prst="rect">
            <a:avLst/>
          </a:prstGeom>
          <a:noFill/>
        </p:spPr>
        <p:txBody>
          <a:bodyPr wrap="square" rtlCol="0">
            <a:spAutoFit/>
          </a:bodyPr>
          <a:lstStyle/>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GT" sz="2400" dirty="0">
                <a:effectLst/>
                <a:latin typeface="Courier New" panose="02070309020205020404" pitchFamily="49" charset="0"/>
                <a:ea typeface="Times New Roman" panose="02020603050405020304" pitchFamily="18" charset="0"/>
                <a:cs typeface="Times New Roman" panose="02020603050405020304" pitchFamily="18" charset="0"/>
              </a:rPr>
              <a:t>Total de </a:t>
            </a:r>
            <a:r>
              <a:rPr lang="es-GT" sz="2400" dirty="0" err="1">
                <a:effectLst/>
                <a:latin typeface="Courier New" panose="02070309020205020404" pitchFamily="49" charset="0"/>
                <a:ea typeface="Times New Roman" panose="02020603050405020304" pitchFamily="18" charset="0"/>
                <a:cs typeface="Times New Roman" panose="02020603050405020304" pitchFamily="18" charset="0"/>
              </a:rPr>
              <a:t>Revenue</a:t>
            </a:r>
            <a:r>
              <a:rPr lang="es-GT" sz="2400" dirty="0">
                <a:effectLst/>
                <a:latin typeface="Courier New" panose="02070309020205020404" pitchFamily="49" charset="0"/>
                <a:ea typeface="Times New Roman" panose="02020603050405020304" pitchFamily="18" charset="0"/>
                <a:cs typeface="Times New Roman" panose="02020603050405020304" pitchFamily="18" charset="0"/>
              </a:rPr>
              <a:t>: Q598848.25</a:t>
            </a:r>
            <a:br>
              <a:rPr lang="es-GT" sz="2400" dirty="0">
                <a:effectLst/>
                <a:latin typeface="Courier New" panose="02070309020205020404" pitchFamily="49" charset="0"/>
                <a:ea typeface="Times New Roman" panose="02020603050405020304" pitchFamily="18" charset="0"/>
                <a:cs typeface="Times New Roman" panose="02020603050405020304" pitchFamily="18" charset="0"/>
              </a:rPr>
            </a:b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GT" sz="2400" dirty="0">
                <a:effectLst/>
                <a:latin typeface="Courier New" panose="02070309020205020404" pitchFamily="49" charset="0"/>
                <a:ea typeface="Times New Roman" panose="02020603050405020304" pitchFamily="18" charset="0"/>
                <a:cs typeface="Times New Roman" panose="02020603050405020304" pitchFamily="18" charset="0"/>
              </a:rPr>
              <a:t>Total de Paquetes: 2395393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es-GT" sz="2400" dirty="0">
                <a:effectLst/>
                <a:latin typeface="Courier New" panose="02070309020205020404" pitchFamily="49" charset="0"/>
                <a:ea typeface="Times New Roman" panose="02020603050405020304" pitchFamily="18" charset="0"/>
                <a:cs typeface="Times New Roman" panose="02020603050405020304" pitchFamily="18" charset="0"/>
              </a:rPr>
            </a:br>
            <a:r>
              <a:rPr lang="es-GT" sz="2400" dirty="0">
                <a:effectLst/>
                <a:latin typeface="Courier New" panose="02070309020205020404" pitchFamily="49" charset="0"/>
                <a:ea typeface="Times New Roman" panose="02020603050405020304" pitchFamily="18" charset="0"/>
                <a:cs typeface="Times New Roman" panose="02020603050405020304" pitchFamily="18" charset="0"/>
              </a:rPr>
              <a:t>Precio individual: Q0.25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CuadroTexto 4">
            <a:extLst>
              <a:ext uri="{FF2B5EF4-FFF2-40B4-BE49-F238E27FC236}">
                <a16:creationId xmlns:a16="http://schemas.microsoft.com/office/drawing/2014/main" id="{9245E7BF-C883-4ADC-B834-3A3472F81F40}"/>
              </a:ext>
            </a:extLst>
          </p:cNvPr>
          <p:cNvSpPr txBox="1"/>
          <p:nvPr/>
        </p:nvSpPr>
        <p:spPr>
          <a:xfrm>
            <a:off x="6721642" y="1917416"/>
            <a:ext cx="4122821" cy="3723070"/>
          </a:xfrm>
          <a:prstGeom prst="rect">
            <a:avLst/>
          </a:prstGeom>
          <a:noFill/>
        </p:spPr>
        <p:txBody>
          <a:bodyPr wrap="square" rtlCol="0">
            <a:spAutoFit/>
          </a:bodyPr>
          <a:lstStyle/>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GT"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s-GT" sz="2400" dirty="0">
                <a:effectLst/>
                <a:latin typeface="Calibri" panose="020F0502020204030204" pitchFamily="34" charset="0"/>
                <a:ea typeface="Times New Roman" panose="02020603050405020304" pitchFamily="18" charset="0"/>
                <a:cs typeface="Calibri" panose="020F0502020204030204" pitchFamily="34" charset="0"/>
              </a:rPr>
              <a:t>Sabemos que el precio de cada paquete es de 25 centavos, por lo que podemos determinar que, dado que la cantidad de paquetes multiplicado por 0.25, da exactamente nuestro </a:t>
            </a:r>
            <a:r>
              <a:rPr lang="es-GT" sz="2400" dirty="0" err="1">
                <a:effectLst/>
                <a:latin typeface="Calibri" panose="020F0502020204030204" pitchFamily="34" charset="0"/>
                <a:ea typeface="Times New Roman" panose="02020603050405020304" pitchFamily="18" charset="0"/>
                <a:cs typeface="Calibri" panose="020F0502020204030204" pitchFamily="34" charset="0"/>
              </a:rPr>
              <a:t>revenue</a:t>
            </a:r>
            <a:r>
              <a:rPr lang="es-GT" sz="2400" dirty="0">
                <a:effectLst/>
                <a:latin typeface="Calibri" panose="020F0502020204030204" pitchFamily="34" charset="0"/>
                <a:ea typeface="Times New Roman" panose="02020603050405020304" pitchFamily="18" charset="0"/>
                <a:cs typeface="Calibri" panose="020F0502020204030204" pitchFamily="34" charset="0"/>
              </a:rPr>
              <a:t> total, no nos han robado.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95760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A22880-69CE-4EB7-8184-223B2A7730B2}"/>
              </a:ext>
            </a:extLst>
          </p:cNvPr>
          <p:cNvSpPr>
            <a:spLocks noGrp="1"/>
          </p:cNvSpPr>
          <p:nvPr>
            <p:ph type="title"/>
          </p:nvPr>
        </p:nvSpPr>
        <p:spPr/>
        <p:txBody>
          <a:bodyPr/>
          <a:lstStyle/>
          <a:p>
            <a:r>
              <a:rPr lang="es-GT" dirty="0"/>
              <a:t>Analisis de clientes</a:t>
            </a:r>
            <a:endParaRPr lang="en-US" dirty="0"/>
          </a:p>
        </p:txBody>
      </p:sp>
      <p:pic>
        <p:nvPicPr>
          <p:cNvPr id="6" name="Imagen 5">
            <a:extLst>
              <a:ext uri="{FF2B5EF4-FFF2-40B4-BE49-F238E27FC236}">
                <a16:creationId xmlns:a16="http://schemas.microsoft.com/office/drawing/2014/main" id="{5BED6B1A-75B9-4C92-8807-90FE9967D4CA}"/>
              </a:ext>
            </a:extLst>
          </p:cNvPr>
          <p:cNvPicPr/>
          <p:nvPr/>
        </p:nvPicPr>
        <p:blipFill>
          <a:blip r:embed="rId2">
            <a:extLst>
              <a:ext uri="{28A0092B-C50C-407E-A947-70E740481C1C}">
                <a14:useLocalDpi xmlns:a14="http://schemas.microsoft.com/office/drawing/2010/main" val="0"/>
              </a:ext>
            </a:extLst>
          </a:blip>
          <a:stretch>
            <a:fillRect/>
          </a:stretch>
        </p:blipFill>
        <p:spPr>
          <a:xfrm>
            <a:off x="646111" y="1897953"/>
            <a:ext cx="6185940" cy="3297481"/>
          </a:xfrm>
          <a:prstGeom prst="rect">
            <a:avLst/>
          </a:prstGeom>
        </p:spPr>
      </p:pic>
      <p:sp>
        <p:nvSpPr>
          <p:cNvPr id="7" name="CuadroTexto 6">
            <a:extLst>
              <a:ext uri="{FF2B5EF4-FFF2-40B4-BE49-F238E27FC236}">
                <a16:creationId xmlns:a16="http://schemas.microsoft.com/office/drawing/2014/main" id="{66A00B6A-5012-4CFD-A30A-17B4D506C410}"/>
              </a:ext>
            </a:extLst>
          </p:cNvPr>
          <p:cNvSpPr txBox="1"/>
          <p:nvPr/>
        </p:nvSpPr>
        <p:spPr>
          <a:xfrm>
            <a:off x="7410218" y="1853247"/>
            <a:ext cx="3642793" cy="3970318"/>
          </a:xfrm>
          <a:prstGeom prst="rect">
            <a:avLst/>
          </a:prstGeom>
          <a:noFill/>
        </p:spPr>
        <p:txBody>
          <a:bodyPr wrap="square" rtlCol="0">
            <a:spAutoFit/>
          </a:bodyPr>
          <a:lstStyle/>
          <a:p>
            <a:pPr marL="342900" marR="0" lvl="0" indent="-342900">
              <a:spcBef>
                <a:spcPts val="0"/>
              </a:spcBef>
              <a:spcAft>
                <a:spcPts val="0"/>
              </a:spcAft>
              <a:buSzPts val="1000"/>
              <a:buFont typeface="Symbol" panose="05050102010706020507" pitchFamily="18" charset="2"/>
              <a:buChar char=""/>
              <a:tabLst>
                <a:tab pos="457200" algn="l"/>
              </a:tabLst>
            </a:pPr>
            <a:r>
              <a:rPr lang="es-GT" sz="1800" dirty="0">
                <a:effectLst/>
                <a:latin typeface="Helvetica" panose="020B0604020202020204" pitchFamily="34" charset="0"/>
                <a:ea typeface="Times New Roman" panose="02020603050405020304" pitchFamily="18" charset="0"/>
              </a:rPr>
              <a:t>El Pinche es la empresa que más ingresos representa, con: Q71,079 (11.87%)</a:t>
            </a:r>
            <a:br>
              <a:rPr lang="es-GT" sz="1800" dirty="0">
                <a:effectLst/>
                <a:latin typeface="Helvetica" panose="020B0604020202020204" pitchFamily="34" charset="0"/>
                <a:ea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s-GT" sz="1800" dirty="0" err="1">
                <a:effectLst/>
                <a:latin typeface="Helvetica" panose="020B0604020202020204" pitchFamily="34" charset="0"/>
                <a:ea typeface="Times New Roman" panose="02020603050405020304" pitchFamily="18" charset="0"/>
              </a:rPr>
              <a:t>Taqueria</a:t>
            </a:r>
            <a:r>
              <a:rPr lang="es-GT" sz="1800" dirty="0">
                <a:effectLst/>
                <a:latin typeface="Helvetica" panose="020B0604020202020204" pitchFamily="34" charset="0"/>
                <a:ea typeface="Times New Roman" panose="02020603050405020304" pitchFamily="18" charset="0"/>
              </a:rPr>
              <a:t> el Chinito es la segunda empresa que mas ingresos representa, con: Q69,135 (11.54%)</a:t>
            </a:r>
            <a:br>
              <a:rPr lang="es-GT" sz="1800" dirty="0">
                <a:effectLst/>
                <a:latin typeface="Helvetica" panose="020B0604020202020204" pitchFamily="34" charset="0"/>
                <a:ea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s-GT" sz="1800" dirty="0" err="1">
                <a:effectLst/>
                <a:latin typeface="Helvetica" panose="020B0604020202020204" pitchFamily="34" charset="0"/>
                <a:ea typeface="Times New Roman" panose="02020603050405020304" pitchFamily="18" charset="0"/>
              </a:rPr>
              <a:t>Ubiquo</a:t>
            </a:r>
            <a:r>
              <a:rPr lang="es-GT" sz="1800" dirty="0">
                <a:effectLst/>
                <a:latin typeface="Helvetica" panose="020B0604020202020204" pitchFamily="34" charset="0"/>
                <a:ea typeface="Times New Roman" panose="02020603050405020304" pitchFamily="18" charset="0"/>
              </a:rPr>
              <a:t> es la tercera empresa más valiosa, representa un total de ganancias de: Q64,250 (10.73%)</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0247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A5952B-97D4-4FB5-82B4-F9FBAF69C6D6}"/>
              </a:ext>
            </a:extLst>
          </p:cNvPr>
          <p:cNvSpPr>
            <a:spLocks noGrp="1"/>
          </p:cNvSpPr>
          <p:nvPr>
            <p:ph type="title"/>
          </p:nvPr>
        </p:nvSpPr>
        <p:spPr/>
        <p:txBody>
          <a:bodyPr/>
          <a:lstStyle/>
          <a:p>
            <a:r>
              <a:rPr lang="es-GT" dirty="0"/>
              <a:t>Conclusión</a:t>
            </a:r>
            <a:endParaRPr lang="en-US" dirty="0"/>
          </a:p>
        </p:txBody>
      </p:sp>
      <p:sp>
        <p:nvSpPr>
          <p:cNvPr id="3" name="Marcador de contenido 2">
            <a:extLst>
              <a:ext uri="{FF2B5EF4-FFF2-40B4-BE49-F238E27FC236}">
                <a16:creationId xmlns:a16="http://schemas.microsoft.com/office/drawing/2014/main" id="{946C1A71-07B7-4A98-A609-CB7713A84A0D}"/>
              </a:ext>
            </a:extLst>
          </p:cNvPr>
          <p:cNvSpPr>
            <a:spLocks noGrp="1"/>
          </p:cNvSpPr>
          <p:nvPr>
            <p:ph idx="1"/>
          </p:nvPr>
        </p:nvSpPr>
        <p:spPr/>
        <p:txBody>
          <a:bodyPr/>
          <a:lstStyle/>
          <a:p>
            <a:r>
              <a:rPr lang="es-GT" dirty="0"/>
              <a:t>La empresa debe enforcarse en las entregas grandes con camiones grandes.</a:t>
            </a:r>
          </a:p>
          <a:p>
            <a:r>
              <a:rPr lang="en-US" dirty="0" err="1"/>
              <a:t>Existen</a:t>
            </a:r>
            <a:r>
              <a:rPr lang="en-US" dirty="0"/>
              <a:t> </a:t>
            </a:r>
            <a:r>
              <a:rPr lang="en-US" dirty="0" err="1"/>
              <a:t>tres</a:t>
            </a:r>
            <a:r>
              <a:rPr lang="en-US" dirty="0"/>
              <a:t> </a:t>
            </a:r>
            <a:r>
              <a:rPr lang="en-US" dirty="0" err="1"/>
              <a:t>empresas</a:t>
            </a:r>
            <a:r>
              <a:rPr lang="en-US" dirty="0"/>
              <a:t> que, </a:t>
            </a:r>
            <a:r>
              <a:rPr lang="en-US" dirty="0" err="1"/>
              <a:t>en</a:t>
            </a:r>
            <a:r>
              <a:rPr lang="en-US" dirty="0"/>
              <a:t> conjunto, </a:t>
            </a:r>
            <a:r>
              <a:rPr lang="en-US" dirty="0" err="1"/>
              <a:t>representan</a:t>
            </a:r>
            <a:r>
              <a:rPr lang="en-US" dirty="0"/>
              <a:t> </a:t>
            </a:r>
            <a:r>
              <a:rPr lang="en-US" dirty="0" err="1"/>
              <a:t>más</a:t>
            </a:r>
            <a:r>
              <a:rPr lang="en-US" dirty="0"/>
              <a:t> del 30% de los </a:t>
            </a:r>
            <a:r>
              <a:rPr lang="en-US" dirty="0" err="1"/>
              <a:t>ingresos</a:t>
            </a:r>
            <a:r>
              <a:rPr lang="en-US" dirty="0"/>
              <a:t> de la empresa, por lo que debe de </a:t>
            </a:r>
            <a:r>
              <a:rPr lang="en-US" dirty="0" err="1"/>
              <a:t>enfocarse</a:t>
            </a:r>
            <a:r>
              <a:rPr lang="en-US" dirty="0"/>
              <a:t> </a:t>
            </a:r>
            <a:r>
              <a:rPr lang="en-US" dirty="0" err="1"/>
              <a:t>en</a:t>
            </a:r>
            <a:r>
              <a:rPr lang="en-US" dirty="0"/>
              <a:t> </a:t>
            </a:r>
            <a:r>
              <a:rPr lang="en-US" dirty="0" err="1"/>
              <a:t>ella</a:t>
            </a:r>
            <a:r>
              <a:rPr lang="en-US" dirty="0"/>
              <a:t>.</a:t>
            </a:r>
          </a:p>
          <a:p>
            <a:pPr marL="0" indent="0">
              <a:buNone/>
            </a:pPr>
            <a:endParaRPr lang="en-US" b="1" dirty="0"/>
          </a:p>
          <a:p>
            <a:r>
              <a:rPr lang="en-US" dirty="0" err="1"/>
              <a:t>Sería</a:t>
            </a:r>
            <a:r>
              <a:rPr lang="en-US" dirty="0"/>
              <a:t> interesante </a:t>
            </a:r>
            <a:r>
              <a:rPr lang="en-US" dirty="0" err="1"/>
              <a:t>tener</a:t>
            </a:r>
            <a:r>
              <a:rPr lang="en-US" dirty="0"/>
              <a:t> </a:t>
            </a:r>
            <a:r>
              <a:rPr lang="en-US" dirty="0" err="1"/>
              <a:t>más</a:t>
            </a:r>
            <a:r>
              <a:rPr lang="en-US" dirty="0"/>
              <a:t> </a:t>
            </a:r>
            <a:r>
              <a:rPr lang="en-US" dirty="0" err="1"/>
              <a:t>datos</a:t>
            </a:r>
            <a:r>
              <a:rPr lang="en-US" dirty="0"/>
              <a:t> para hacer un </a:t>
            </a:r>
            <a:r>
              <a:rPr lang="en-US" dirty="0" err="1"/>
              <a:t>anaáisis</a:t>
            </a:r>
            <a:r>
              <a:rPr lang="en-US" dirty="0"/>
              <a:t> </a:t>
            </a:r>
            <a:r>
              <a:rPr lang="en-US" dirty="0" err="1"/>
              <a:t>más</a:t>
            </a:r>
            <a:r>
              <a:rPr lang="en-US" dirty="0"/>
              <a:t> profundo</a:t>
            </a:r>
          </a:p>
          <a:p>
            <a:r>
              <a:rPr lang="en-US" dirty="0" err="1"/>
              <a:t>Adicionalmente</a:t>
            </a:r>
            <a:r>
              <a:rPr lang="en-US" dirty="0"/>
              <a:t>, seria </a:t>
            </a:r>
            <a:r>
              <a:rPr lang="en-US" dirty="0" err="1"/>
              <a:t>correcto</a:t>
            </a:r>
            <a:r>
              <a:rPr lang="en-US" dirty="0"/>
              <a:t> </a:t>
            </a:r>
            <a:r>
              <a:rPr lang="en-US" dirty="0" err="1"/>
              <a:t>tener</a:t>
            </a:r>
            <a:r>
              <a:rPr lang="en-US" dirty="0"/>
              <a:t> el </a:t>
            </a:r>
            <a:r>
              <a:rPr lang="en-US" dirty="0" err="1"/>
              <a:t>número</a:t>
            </a:r>
            <a:r>
              <a:rPr lang="en-US" dirty="0"/>
              <a:t> </a:t>
            </a:r>
            <a:r>
              <a:rPr lang="en-US" dirty="0" err="1"/>
              <a:t>exacto</a:t>
            </a:r>
            <a:r>
              <a:rPr lang="en-US" dirty="0"/>
              <a:t> de </a:t>
            </a:r>
            <a:r>
              <a:rPr lang="en-US" dirty="0" err="1"/>
              <a:t>vehículos</a:t>
            </a:r>
            <a:r>
              <a:rPr lang="en-US" dirty="0"/>
              <a:t> con el que se </a:t>
            </a:r>
            <a:r>
              <a:rPr lang="en-US" dirty="0" err="1"/>
              <a:t>cuenta</a:t>
            </a:r>
            <a:endParaRPr lang="en-US" dirty="0"/>
          </a:p>
        </p:txBody>
      </p:sp>
    </p:spTree>
    <p:extLst>
      <p:ext uri="{BB962C8B-B14F-4D97-AF65-F5344CB8AC3E}">
        <p14:creationId xmlns:p14="http://schemas.microsoft.com/office/powerpoint/2010/main" val="2078602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Rojo naranja">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TotalTime>
  <Words>570</Words>
  <Application>Microsoft Office PowerPoint</Application>
  <PresentationFormat>Panorámica</PresentationFormat>
  <Paragraphs>33</Paragraphs>
  <Slides>9</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9</vt:i4>
      </vt:variant>
    </vt:vector>
  </HeadingPairs>
  <TitlesOfParts>
    <vt:vector size="18" baseType="lpstr">
      <vt:lpstr>Arial</vt:lpstr>
      <vt:lpstr>Calibri</vt:lpstr>
      <vt:lpstr>Century Gothic</vt:lpstr>
      <vt:lpstr>Courier New</vt:lpstr>
      <vt:lpstr>Helvetica</vt:lpstr>
      <vt:lpstr>Symbol</vt:lpstr>
      <vt:lpstr>Times New Roman</vt:lpstr>
      <vt:lpstr>Wingdings 3</vt:lpstr>
      <vt:lpstr>Ion</vt:lpstr>
      <vt:lpstr>Laboratorio 4</vt:lpstr>
      <vt:lpstr>Reporte: Distribuidora del Sur S.A</vt:lpstr>
      <vt:lpstr>Reporte: Distribuidora del Sur S.A</vt:lpstr>
      <vt:lpstr>¿Debe la empresa contratar más conductores?</vt:lpstr>
      <vt:lpstr>¿Debe la empresa comprar más vehículos?</vt:lpstr>
      <vt:lpstr>¿Las tarifas son aceptables? </vt:lpstr>
      <vt:lpstr>¿Los conductores están robando?</vt:lpstr>
      <vt:lpstr>Analisis de clientes</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4</dc:title>
  <dc:creator>Sebastian</dc:creator>
  <cp:lastModifiedBy>Sebastian</cp:lastModifiedBy>
  <cp:revision>3</cp:revision>
  <dcterms:created xsi:type="dcterms:W3CDTF">2020-08-31T04:59:09Z</dcterms:created>
  <dcterms:modified xsi:type="dcterms:W3CDTF">2020-08-31T05:15:59Z</dcterms:modified>
</cp:coreProperties>
</file>