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sldIdLst>
    <p:sldId id="256" r:id="rId2"/>
    <p:sldId id="270" r:id="rId3"/>
    <p:sldId id="306" r:id="rId4"/>
    <p:sldId id="269" r:id="rId5"/>
    <p:sldId id="259" r:id="rId6"/>
    <p:sldId id="289" r:id="rId7"/>
    <p:sldId id="385" r:id="rId8"/>
    <p:sldId id="386" r:id="rId9"/>
    <p:sldId id="387" r:id="rId10"/>
    <p:sldId id="388" r:id="rId11"/>
    <p:sldId id="389" r:id="rId12"/>
    <p:sldId id="394" r:id="rId13"/>
    <p:sldId id="434" r:id="rId14"/>
    <p:sldId id="435" r:id="rId15"/>
    <p:sldId id="390" r:id="rId16"/>
    <p:sldId id="392" r:id="rId17"/>
    <p:sldId id="393" r:id="rId18"/>
    <p:sldId id="391" r:id="rId19"/>
    <p:sldId id="395" r:id="rId20"/>
    <p:sldId id="396" r:id="rId21"/>
    <p:sldId id="398" r:id="rId22"/>
    <p:sldId id="399" r:id="rId23"/>
    <p:sldId id="400" r:id="rId24"/>
    <p:sldId id="401" r:id="rId25"/>
    <p:sldId id="402" r:id="rId26"/>
    <p:sldId id="403" r:id="rId27"/>
    <p:sldId id="420"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B5FEC-B1B5-49C9-8BA8-01BE1AD4198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BBA3EE7-0EF0-476C-AC09-28FB28AAF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617543F-4854-4D42-B331-9EBC6F2087FA}"/>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DD429710-29B1-4DE1-8227-D16668C17370}"/>
              </a:ext>
            </a:extLst>
          </p:cNvPr>
          <p:cNvSpPr>
            <a:spLocks noGrp="1"/>
          </p:cNvSpPr>
          <p:nvPr>
            <p:ph type="ftr" sz="quarter" idx="11"/>
          </p:nvPr>
        </p:nvSpPr>
        <p:spPr/>
        <p:txBody>
          <a:bodyPr/>
          <a:lstStyle/>
          <a:p>
            <a:r>
              <a:rPr lang="en-US" dirty="0"/>
              <a:t>Sample Footer</a:t>
            </a:r>
          </a:p>
        </p:txBody>
      </p:sp>
      <p:sp>
        <p:nvSpPr>
          <p:cNvPr id="6" name="Espaço Reservado para Número de Slide 5">
            <a:extLst>
              <a:ext uri="{FF2B5EF4-FFF2-40B4-BE49-F238E27FC236}">
                <a16:creationId xmlns:a16="http://schemas.microsoft.com/office/drawing/2014/main" id="{258BF34A-926A-4DBB-BC77-D743603CCF6B}"/>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3375166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7866B-35F5-4105-97BD-E42F380336E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CFFBE09-B363-4090-9F2E-A25A7F7A05F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80AD30-F676-4162-87B5-A051B00F730B}"/>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FF2BF62E-6F4C-4B23-866F-C6AFB242DEFA}"/>
              </a:ext>
            </a:extLst>
          </p:cNvPr>
          <p:cNvSpPr>
            <a:spLocks noGrp="1"/>
          </p:cNvSpPr>
          <p:nvPr>
            <p:ph type="ftr" sz="quarter" idx="11"/>
          </p:nvPr>
        </p:nvSpPr>
        <p:spPr/>
        <p:txBody>
          <a:bodyPr/>
          <a:lstStyle/>
          <a:p>
            <a:r>
              <a:rPr lang="en-US" dirty="0"/>
              <a:t>Sample Footer</a:t>
            </a:r>
          </a:p>
        </p:txBody>
      </p:sp>
      <p:sp>
        <p:nvSpPr>
          <p:cNvPr id="6" name="Espaço Reservado para Número de Slide 5">
            <a:extLst>
              <a:ext uri="{FF2B5EF4-FFF2-40B4-BE49-F238E27FC236}">
                <a16:creationId xmlns:a16="http://schemas.microsoft.com/office/drawing/2014/main" id="{4E7A6EBD-B29A-45B2-9DE2-EA86BF0DE6D2}"/>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2562503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9C1802-C302-4AB6-A948-BF44D4690DE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DB10071-EA03-4877-97D5-020D6578B38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BA4942C-CD60-429B-9720-04B600405A53}"/>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796D3E2E-D62F-4014-B1FB-828C9CBF5A87}"/>
              </a:ext>
            </a:extLst>
          </p:cNvPr>
          <p:cNvSpPr>
            <a:spLocks noGrp="1"/>
          </p:cNvSpPr>
          <p:nvPr>
            <p:ph type="ftr" sz="quarter" idx="11"/>
          </p:nvPr>
        </p:nvSpPr>
        <p:spPr/>
        <p:txBody>
          <a:bodyPr/>
          <a:lstStyle/>
          <a:p>
            <a:r>
              <a:rPr lang="en-US" dirty="0"/>
              <a:t>Sample Footer</a:t>
            </a:r>
          </a:p>
        </p:txBody>
      </p:sp>
      <p:sp>
        <p:nvSpPr>
          <p:cNvPr id="6" name="Espaço Reservado para Número de Slide 5">
            <a:extLst>
              <a:ext uri="{FF2B5EF4-FFF2-40B4-BE49-F238E27FC236}">
                <a16:creationId xmlns:a16="http://schemas.microsoft.com/office/drawing/2014/main" id="{FFAA09DD-5E52-4C5B-8BE0-F6863D759801}"/>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9919998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FD486-2821-4A7D-8EF8-6B6BD424A4D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FA43226-374B-4170-B2D0-02EA4A93E06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85BEEE3-4891-4D7C-A868-924EC9E46C34}"/>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C9F3F630-6097-4508-9FAD-FB464F884D7F}"/>
              </a:ext>
            </a:extLst>
          </p:cNvPr>
          <p:cNvSpPr>
            <a:spLocks noGrp="1"/>
          </p:cNvSpPr>
          <p:nvPr>
            <p:ph type="ftr" sz="quarter" idx="11"/>
          </p:nvPr>
        </p:nvSpPr>
        <p:spPr/>
        <p:txBody>
          <a:bodyPr/>
          <a:lstStyle/>
          <a:p>
            <a:r>
              <a:rPr lang="en-US" dirty="0"/>
              <a:t>Sample Footer</a:t>
            </a:r>
          </a:p>
        </p:txBody>
      </p:sp>
      <p:sp>
        <p:nvSpPr>
          <p:cNvPr id="6" name="Espaço Reservado para Número de Slide 5">
            <a:extLst>
              <a:ext uri="{FF2B5EF4-FFF2-40B4-BE49-F238E27FC236}">
                <a16:creationId xmlns:a16="http://schemas.microsoft.com/office/drawing/2014/main" id="{EEEE235D-8D06-4581-925D-D7B4D598AB53}"/>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6321598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13619-3537-41F5-A279-FF5F3A7E5EB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C76EC3-714B-4395-AC80-53029BFA7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07DECD9-60E9-4B94-A27F-13D3134F0D16}"/>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C7916914-A487-4197-9A1B-A66B23F7C058}"/>
              </a:ext>
            </a:extLst>
          </p:cNvPr>
          <p:cNvSpPr>
            <a:spLocks noGrp="1"/>
          </p:cNvSpPr>
          <p:nvPr>
            <p:ph type="ftr" sz="quarter" idx="11"/>
          </p:nvPr>
        </p:nvSpPr>
        <p:spPr/>
        <p:txBody>
          <a:bodyPr/>
          <a:lstStyle/>
          <a:p>
            <a:r>
              <a:rPr lang="en-US" dirty="0"/>
              <a:t>Sample Footer</a:t>
            </a:r>
          </a:p>
        </p:txBody>
      </p:sp>
      <p:sp>
        <p:nvSpPr>
          <p:cNvPr id="6" name="Espaço Reservado para Número de Slide 5">
            <a:extLst>
              <a:ext uri="{FF2B5EF4-FFF2-40B4-BE49-F238E27FC236}">
                <a16:creationId xmlns:a16="http://schemas.microsoft.com/office/drawing/2014/main" id="{7D3F7DF7-69F6-45D4-BF6F-CAAD2B222DD5}"/>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8757742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4AB81-0F2E-4168-B0FC-CB95DE0A752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FC4ADB2-F684-433E-AC6D-51C695B5964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BA1E817-2A4F-4348-BB84-EA776AEE8A9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F49F9E3-CA86-4684-824D-D84DBEC3A6AD}"/>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6" name="Espaço Reservado para Rodapé 5">
            <a:extLst>
              <a:ext uri="{FF2B5EF4-FFF2-40B4-BE49-F238E27FC236}">
                <a16:creationId xmlns:a16="http://schemas.microsoft.com/office/drawing/2014/main" id="{ED6DA4FE-8B3E-42F2-9D6C-19779C8115EC}"/>
              </a:ext>
            </a:extLst>
          </p:cNvPr>
          <p:cNvSpPr>
            <a:spLocks noGrp="1"/>
          </p:cNvSpPr>
          <p:nvPr>
            <p:ph type="ftr" sz="quarter" idx="11"/>
          </p:nvPr>
        </p:nvSpPr>
        <p:spPr/>
        <p:txBody>
          <a:bodyPr/>
          <a:lstStyle/>
          <a:p>
            <a:r>
              <a:rPr lang="en-US" dirty="0"/>
              <a:t>Sample Footer</a:t>
            </a:r>
          </a:p>
        </p:txBody>
      </p:sp>
      <p:sp>
        <p:nvSpPr>
          <p:cNvPr id="7" name="Espaço Reservado para Número de Slide 6">
            <a:extLst>
              <a:ext uri="{FF2B5EF4-FFF2-40B4-BE49-F238E27FC236}">
                <a16:creationId xmlns:a16="http://schemas.microsoft.com/office/drawing/2014/main" id="{9BBC152A-2E78-4CA9-AE7E-842E79F34EC4}"/>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0099406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CFFCE-40CA-43ED-83FD-0E633B555D4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3A407B2-E637-40EE-91EE-0197C1719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3F40097-E06A-47CA-AF5D-116203BA568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26E0014-2EEB-4710-92BA-209265973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3EC446A-E0EC-49C2-9F6D-CDB9FF7AB5D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E6DEAB8-0013-4259-8E97-2FDE623FB9D4}"/>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8" name="Espaço Reservado para Rodapé 7">
            <a:extLst>
              <a:ext uri="{FF2B5EF4-FFF2-40B4-BE49-F238E27FC236}">
                <a16:creationId xmlns:a16="http://schemas.microsoft.com/office/drawing/2014/main" id="{FB0276C3-7A2A-4D84-BC08-9DF1E752D222}"/>
              </a:ext>
            </a:extLst>
          </p:cNvPr>
          <p:cNvSpPr>
            <a:spLocks noGrp="1"/>
          </p:cNvSpPr>
          <p:nvPr>
            <p:ph type="ftr" sz="quarter" idx="11"/>
          </p:nvPr>
        </p:nvSpPr>
        <p:spPr/>
        <p:txBody>
          <a:bodyPr/>
          <a:lstStyle/>
          <a:p>
            <a:r>
              <a:rPr lang="en-US" dirty="0"/>
              <a:t>Sample Footer</a:t>
            </a:r>
          </a:p>
        </p:txBody>
      </p:sp>
      <p:sp>
        <p:nvSpPr>
          <p:cNvPr id="9" name="Espaço Reservado para Número de Slide 8">
            <a:extLst>
              <a:ext uri="{FF2B5EF4-FFF2-40B4-BE49-F238E27FC236}">
                <a16:creationId xmlns:a16="http://schemas.microsoft.com/office/drawing/2014/main" id="{F302B0F0-C0FB-479A-82E1-F46854967BE8}"/>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28103874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217D0-DFF0-4939-BC35-54DC038D3DA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40D3B83-48D9-4363-8D2F-5C5E27CF5165}"/>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4" name="Espaço Reservado para Rodapé 3">
            <a:extLst>
              <a:ext uri="{FF2B5EF4-FFF2-40B4-BE49-F238E27FC236}">
                <a16:creationId xmlns:a16="http://schemas.microsoft.com/office/drawing/2014/main" id="{54442F08-DFAE-4B4E-8D4C-FB4F7854419A}"/>
              </a:ext>
            </a:extLst>
          </p:cNvPr>
          <p:cNvSpPr>
            <a:spLocks noGrp="1"/>
          </p:cNvSpPr>
          <p:nvPr>
            <p:ph type="ftr" sz="quarter" idx="11"/>
          </p:nvPr>
        </p:nvSpPr>
        <p:spPr/>
        <p:txBody>
          <a:bodyPr/>
          <a:lstStyle/>
          <a:p>
            <a:r>
              <a:rPr lang="en-US" dirty="0"/>
              <a:t>Sample Footer</a:t>
            </a:r>
          </a:p>
        </p:txBody>
      </p:sp>
      <p:sp>
        <p:nvSpPr>
          <p:cNvPr id="5" name="Espaço Reservado para Número de Slide 4">
            <a:extLst>
              <a:ext uri="{FF2B5EF4-FFF2-40B4-BE49-F238E27FC236}">
                <a16:creationId xmlns:a16="http://schemas.microsoft.com/office/drawing/2014/main" id="{6D8DF554-D336-4729-B3AE-B9EBBC107C26}"/>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7074238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9AAC5A8-FE04-49E6-954B-D31B36E547C9}"/>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3" name="Espaço Reservado para Rodapé 2">
            <a:extLst>
              <a:ext uri="{FF2B5EF4-FFF2-40B4-BE49-F238E27FC236}">
                <a16:creationId xmlns:a16="http://schemas.microsoft.com/office/drawing/2014/main" id="{01FA47B9-0F11-43B0-832B-9674C8802AE7}"/>
              </a:ext>
            </a:extLst>
          </p:cNvPr>
          <p:cNvSpPr>
            <a:spLocks noGrp="1"/>
          </p:cNvSpPr>
          <p:nvPr>
            <p:ph type="ftr" sz="quarter" idx="11"/>
          </p:nvPr>
        </p:nvSpPr>
        <p:spPr/>
        <p:txBody>
          <a:bodyPr/>
          <a:lstStyle/>
          <a:p>
            <a:r>
              <a:rPr lang="en-US" dirty="0"/>
              <a:t>Sample Footer</a:t>
            </a:r>
          </a:p>
        </p:txBody>
      </p:sp>
      <p:sp>
        <p:nvSpPr>
          <p:cNvPr id="4" name="Espaço Reservado para Número de Slide 3">
            <a:extLst>
              <a:ext uri="{FF2B5EF4-FFF2-40B4-BE49-F238E27FC236}">
                <a16:creationId xmlns:a16="http://schemas.microsoft.com/office/drawing/2014/main" id="{C7563A0A-F7A7-4CA2-893A-61FB89CD3FF7}"/>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30750727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91E39-CE8F-4AFB-91F9-037687E8A16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98F57D8-20ED-4451-A83B-ACE73CC617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2D9881A-64BD-4FF5-BA36-352BC0DD9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FC15323-DD80-4BCE-A2A1-75819087E61D}"/>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6" name="Espaço Reservado para Rodapé 5">
            <a:extLst>
              <a:ext uri="{FF2B5EF4-FFF2-40B4-BE49-F238E27FC236}">
                <a16:creationId xmlns:a16="http://schemas.microsoft.com/office/drawing/2014/main" id="{78A5F419-276B-4BB6-9254-98ADE6787F2B}"/>
              </a:ext>
            </a:extLst>
          </p:cNvPr>
          <p:cNvSpPr>
            <a:spLocks noGrp="1"/>
          </p:cNvSpPr>
          <p:nvPr>
            <p:ph type="ftr" sz="quarter" idx="11"/>
          </p:nvPr>
        </p:nvSpPr>
        <p:spPr/>
        <p:txBody>
          <a:bodyPr/>
          <a:lstStyle/>
          <a:p>
            <a:r>
              <a:rPr lang="en-US" dirty="0"/>
              <a:t>Sample Footer</a:t>
            </a:r>
          </a:p>
        </p:txBody>
      </p:sp>
      <p:sp>
        <p:nvSpPr>
          <p:cNvPr id="7" name="Espaço Reservado para Número de Slide 6">
            <a:extLst>
              <a:ext uri="{FF2B5EF4-FFF2-40B4-BE49-F238E27FC236}">
                <a16:creationId xmlns:a16="http://schemas.microsoft.com/office/drawing/2014/main" id="{B2712DB8-5E3C-4720-8549-D689500B572C}"/>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0786623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EFF08-9904-4271-9286-6BC97ED1F81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32B6A3-3EC6-430B-BDE0-7794CFC27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1F8F918B-AB0F-479E-9FD6-F27538F80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FCC739B-EAB9-4C5F-9E62-F5B724F1AD52}"/>
              </a:ext>
            </a:extLst>
          </p:cNvPr>
          <p:cNvSpPr>
            <a:spLocks noGrp="1"/>
          </p:cNvSpPr>
          <p:nvPr>
            <p:ph type="dt" sz="half" idx="10"/>
          </p:nvPr>
        </p:nvSpPr>
        <p:spPr/>
        <p:txBody>
          <a:bodyPr/>
          <a:lstStyle/>
          <a:p>
            <a:fld id="{246CB39B-5F4C-4A7E-9BE3-AAFD45576D16}" type="datetime2">
              <a:rPr lang="en-US" smtClean="0"/>
              <a:t>Thursday, February 25, 2021</a:t>
            </a:fld>
            <a:endParaRPr lang="en-US" dirty="0"/>
          </a:p>
        </p:txBody>
      </p:sp>
      <p:sp>
        <p:nvSpPr>
          <p:cNvPr id="6" name="Espaço Reservado para Rodapé 5">
            <a:extLst>
              <a:ext uri="{FF2B5EF4-FFF2-40B4-BE49-F238E27FC236}">
                <a16:creationId xmlns:a16="http://schemas.microsoft.com/office/drawing/2014/main" id="{A379F48E-3ABB-4B19-A66E-DD9DC6B847ED}"/>
              </a:ext>
            </a:extLst>
          </p:cNvPr>
          <p:cNvSpPr>
            <a:spLocks noGrp="1"/>
          </p:cNvSpPr>
          <p:nvPr>
            <p:ph type="ftr" sz="quarter" idx="11"/>
          </p:nvPr>
        </p:nvSpPr>
        <p:spPr/>
        <p:txBody>
          <a:bodyPr/>
          <a:lstStyle/>
          <a:p>
            <a:r>
              <a:rPr lang="en-US" dirty="0"/>
              <a:t>Sample Footer</a:t>
            </a:r>
          </a:p>
        </p:txBody>
      </p:sp>
      <p:sp>
        <p:nvSpPr>
          <p:cNvPr id="7" name="Espaço Reservado para Número de Slide 6">
            <a:extLst>
              <a:ext uri="{FF2B5EF4-FFF2-40B4-BE49-F238E27FC236}">
                <a16:creationId xmlns:a16="http://schemas.microsoft.com/office/drawing/2014/main" id="{F8F97C3D-06AA-4D5B-9262-A831F05BDF70}"/>
              </a:ext>
            </a:extLst>
          </p:cNvPr>
          <p:cNvSpPr>
            <a:spLocks noGrp="1"/>
          </p:cNvSpPr>
          <p:nvPr>
            <p:ph type="sldNum" sz="quarter" idx="12"/>
          </p:nvPr>
        </p:nvSpPr>
        <p:spPr/>
        <p:txBody>
          <a:body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20298336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635570-AAC3-4BCD-9AE5-A98B18D745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6C6AE85-4691-435C-B629-A4A59B7EA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120BD0E-7DE9-4EEE-8225-B298F3C2A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Thursday, February 25, 2021</a:t>
            </a:fld>
            <a:endParaRPr lang="en-US" dirty="0"/>
          </a:p>
        </p:txBody>
      </p:sp>
      <p:sp>
        <p:nvSpPr>
          <p:cNvPr id="5" name="Espaço Reservado para Rodapé 4">
            <a:extLst>
              <a:ext uri="{FF2B5EF4-FFF2-40B4-BE49-F238E27FC236}">
                <a16:creationId xmlns:a16="http://schemas.microsoft.com/office/drawing/2014/main" id="{0250917F-64EC-4434-934C-C4A2D174D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Sample Footer</a:t>
            </a:r>
          </a:p>
        </p:txBody>
      </p:sp>
      <p:sp>
        <p:nvSpPr>
          <p:cNvPr id="6" name="Espaço Reservado para Número de Slide 5">
            <a:extLst>
              <a:ext uri="{FF2B5EF4-FFF2-40B4-BE49-F238E27FC236}">
                <a16:creationId xmlns:a16="http://schemas.microsoft.com/office/drawing/2014/main" id="{0AE2A498-7840-4D7C-A8A0-D60BD5C45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‹nº›</a:t>
            </a:fld>
            <a:endParaRPr lang="en-US" dirty="0"/>
          </a:p>
        </p:txBody>
      </p:sp>
    </p:spTree>
    <p:extLst>
      <p:ext uri="{BB962C8B-B14F-4D97-AF65-F5344CB8AC3E}">
        <p14:creationId xmlns:p14="http://schemas.microsoft.com/office/powerpoint/2010/main" val="1500249160"/>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12">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agem 9" descr="Diagrama&#10;&#10;Descrição gerada automaticamente com confiança média">
            <a:extLst>
              <a:ext uri="{FF2B5EF4-FFF2-40B4-BE49-F238E27FC236}">
                <a16:creationId xmlns:a16="http://schemas.microsoft.com/office/drawing/2014/main" id="{6F752672-2749-4289-BC5B-BF943995758D}"/>
              </a:ext>
            </a:extLst>
          </p:cNvPr>
          <p:cNvPicPr>
            <a:picLocks noChangeAspect="1"/>
          </p:cNvPicPr>
          <p:nvPr/>
        </p:nvPicPr>
        <p:blipFill rotWithShape="1">
          <a:blip r:embed="rId2">
            <a:alphaModFix/>
          </a:blip>
          <a:srcRect l="3326" r="27486"/>
          <a:stretch/>
        </p:blipFill>
        <p:spPr>
          <a:xfrm>
            <a:off x="4283902" y="10"/>
            <a:ext cx="7908098" cy="6857992"/>
          </a:xfrm>
          <a:prstGeom prst="rect">
            <a:avLst/>
          </a:prstGeom>
        </p:spPr>
      </p:pic>
      <p:sp>
        <p:nvSpPr>
          <p:cNvPr id="147" name="Rectangle 11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AE7BBD-B96D-4866-8AAD-5FD1D859AD28}"/>
              </a:ext>
            </a:extLst>
          </p:cNvPr>
          <p:cNvSpPr>
            <a:spLocks noGrp="1"/>
          </p:cNvSpPr>
          <p:nvPr>
            <p:ph type="ctrTitle"/>
          </p:nvPr>
        </p:nvSpPr>
        <p:spPr>
          <a:xfrm>
            <a:off x="728663" y="1115219"/>
            <a:ext cx="5505449" cy="2387600"/>
          </a:xfrm>
        </p:spPr>
        <p:txBody>
          <a:bodyPr>
            <a:normAutofit/>
          </a:bodyPr>
          <a:lstStyle/>
          <a:p>
            <a:pPr algn="l"/>
            <a:r>
              <a:rPr lang="pt-BR" sz="5000" dirty="0">
                <a:solidFill>
                  <a:schemeClr val="bg1"/>
                </a:solidFill>
              </a:rPr>
              <a:t>Banco de Dados</a:t>
            </a:r>
          </a:p>
        </p:txBody>
      </p:sp>
      <p:sp>
        <p:nvSpPr>
          <p:cNvPr id="3" name="Subtítulo 2">
            <a:extLst>
              <a:ext uri="{FF2B5EF4-FFF2-40B4-BE49-F238E27FC236}">
                <a16:creationId xmlns:a16="http://schemas.microsoft.com/office/drawing/2014/main" id="{06D9C5F5-00A2-4841-A163-B06B47A80E65}"/>
              </a:ext>
            </a:extLst>
          </p:cNvPr>
          <p:cNvSpPr>
            <a:spLocks noGrp="1"/>
          </p:cNvSpPr>
          <p:nvPr>
            <p:ph type="subTitle" idx="1"/>
          </p:nvPr>
        </p:nvSpPr>
        <p:spPr>
          <a:xfrm>
            <a:off x="728663" y="3902075"/>
            <a:ext cx="5505449" cy="1655762"/>
          </a:xfrm>
        </p:spPr>
        <p:txBody>
          <a:bodyPr>
            <a:normAutofit/>
          </a:bodyPr>
          <a:lstStyle/>
          <a:p>
            <a:pPr algn="l"/>
            <a:r>
              <a:rPr lang="pt-BR" sz="2000" dirty="0">
                <a:solidFill>
                  <a:schemeClr val="bg1"/>
                </a:solidFill>
              </a:rPr>
              <a:t>INTRODUÇÃO</a:t>
            </a:r>
          </a:p>
        </p:txBody>
      </p:sp>
      <p:cxnSp>
        <p:nvCxnSpPr>
          <p:cNvPr id="148" name="Straight Connector 11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4160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286932" y="1204109"/>
            <a:ext cx="10023398" cy="857894"/>
          </a:xfrm>
        </p:spPr>
        <p:txBody>
          <a:bodyPr>
            <a:normAutofit/>
          </a:bodyPr>
          <a:lstStyle/>
          <a:p>
            <a:r>
              <a:rPr lang="pt-BR" sz="4000" dirty="0">
                <a:solidFill>
                  <a:srgbClr val="FFFFFF"/>
                </a:solidFill>
              </a:rPr>
              <a:t>Variáveis – Sintaxe 2</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962104" y="2962451"/>
            <a:ext cx="5425444" cy="3398592"/>
          </a:xfrm>
        </p:spPr>
        <p:txBody>
          <a:bodyPr>
            <a:normAutofit/>
          </a:bodyPr>
          <a:lstStyle/>
          <a:p>
            <a:pPr marL="0" indent="0">
              <a:buNone/>
            </a:pPr>
            <a:r>
              <a:rPr lang="pt-BR" sz="1800" dirty="0">
                <a:solidFill>
                  <a:srgbClr val="008000"/>
                </a:solidFill>
                <a:latin typeface="Consolas" panose="020B0609020204030204" pitchFamily="49" charset="0"/>
              </a:rPr>
              <a:t>-- declarando uma variável.</a:t>
            </a:r>
            <a:endParaRPr lang="pt-BR"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@Nome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'Glauco'</a:t>
            </a:r>
            <a:endParaRPr lang="en-US"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exibindo o conteúdo de uma variável.</a:t>
            </a: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@Nome </a:t>
            </a:r>
            <a:r>
              <a:rPr lang="pt-BR" sz="1800" dirty="0">
                <a:solidFill>
                  <a:srgbClr val="0000FF"/>
                </a:solidFill>
                <a:latin typeface="Consolas" panose="020B0609020204030204" pitchFamily="49" charset="0"/>
              </a:rPr>
              <a:t>as</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ValorVariavel</a:t>
            </a:r>
            <a:endParaRPr lang="pt-BR" sz="1400" dirty="0"/>
          </a:p>
        </p:txBody>
      </p:sp>
      <p:pic>
        <p:nvPicPr>
          <p:cNvPr id="5" name="Imagem 4">
            <a:extLst>
              <a:ext uri="{FF2B5EF4-FFF2-40B4-BE49-F238E27FC236}">
                <a16:creationId xmlns:a16="http://schemas.microsoft.com/office/drawing/2014/main" id="{C1641DA7-EBDC-493D-B021-79D94C778C5E}"/>
              </a:ext>
            </a:extLst>
          </p:cNvPr>
          <p:cNvPicPr>
            <a:picLocks noChangeAspect="1"/>
          </p:cNvPicPr>
          <p:nvPr/>
        </p:nvPicPr>
        <p:blipFill>
          <a:blip r:embed="rId2"/>
          <a:srcRect/>
          <a:stretch/>
        </p:blipFill>
        <p:spPr>
          <a:xfrm>
            <a:off x="6590329" y="3222427"/>
            <a:ext cx="4731499" cy="2431464"/>
          </a:xfrm>
          <a:prstGeom prst="rect">
            <a:avLst/>
          </a:prstGeom>
        </p:spPr>
      </p:pic>
    </p:spTree>
    <p:extLst>
      <p:ext uri="{BB962C8B-B14F-4D97-AF65-F5344CB8AC3E}">
        <p14:creationId xmlns:p14="http://schemas.microsoft.com/office/powerpoint/2010/main" val="384307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286932" y="1204109"/>
            <a:ext cx="10023398" cy="857894"/>
          </a:xfrm>
        </p:spPr>
        <p:txBody>
          <a:bodyPr>
            <a:normAutofit/>
          </a:bodyPr>
          <a:lstStyle/>
          <a:p>
            <a:r>
              <a:rPr lang="pt-BR" sz="4000" dirty="0">
                <a:solidFill>
                  <a:srgbClr val="FFFFFF"/>
                </a:solidFill>
              </a:rPr>
              <a:t>Variáveis – Sintaxe 3</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962104" y="2962451"/>
            <a:ext cx="5425444" cy="3398592"/>
          </a:xfrm>
        </p:spPr>
        <p:txBody>
          <a:bodyPr>
            <a:normAutofit fontScale="92500" lnSpcReduction="10000"/>
          </a:bodyPr>
          <a:lstStyle/>
          <a:p>
            <a:pPr marL="0" indent="0">
              <a:buNone/>
            </a:pPr>
            <a:r>
              <a:rPr lang="pt-BR" sz="1800" dirty="0">
                <a:solidFill>
                  <a:srgbClr val="008000"/>
                </a:solidFill>
                <a:latin typeface="Consolas" panose="020B0609020204030204" pitchFamily="49" charset="0"/>
              </a:rPr>
              <a:t>-- declarando mais de uma variável.</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declare</a:t>
            </a:r>
            <a:r>
              <a:rPr lang="pt-BR" sz="1800" dirty="0">
                <a:solidFill>
                  <a:srgbClr val="000000"/>
                </a:solidFill>
                <a:latin typeface="Consolas" panose="020B0609020204030204" pitchFamily="49" charset="0"/>
              </a:rPr>
              <a:t> @Nome </a:t>
            </a:r>
            <a:r>
              <a:rPr lang="pt-BR" sz="1800" dirty="0" err="1">
                <a:solidFill>
                  <a:srgbClr val="0000FF"/>
                </a:solidFill>
                <a:latin typeface="Consolas" panose="020B0609020204030204" pitchFamily="49" charset="0"/>
              </a:rPr>
              <a:t>varchar</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100</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@Idade </a:t>
            </a:r>
            <a:r>
              <a:rPr lang="pt-BR" sz="1800" dirty="0" err="1">
                <a:solidFill>
                  <a:srgbClr val="0000FF"/>
                </a:solidFill>
                <a:latin typeface="Consolas" panose="020B0609020204030204" pitchFamily="49" charset="0"/>
              </a:rPr>
              <a:t>tinyint</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atribuindo valor as variáveis.</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@Nome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'Glauco'</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@Idade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34</a:t>
            </a: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exibindo o conteúdo das variáveis.</a:t>
            </a: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@Nome </a:t>
            </a:r>
            <a:r>
              <a:rPr lang="pt-BR" sz="1800" dirty="0">
                <a:solidFill>
                  <a:srgbClr val="0000FF"/>
                </a:solidFill>
                <a:latin typeface="Consolas" panose="020B0609020204030204" pitchFamily="49" charset="0"/>
              </a:rPr>
              <a:t>as</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VariavelNome</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@Idade </a:t>
            </a:r>
            <a:r>
              <a:rPr lang="pt-BR" sz="1800" dirty="0">
                <a:solidFill>
                  <a:srgbClr val="0000FF"/>
                </a:solidFill>
                <a:latin typeface="Consolas" panose="020B0609020204030204" pitchFamily="49" charset="0"/>
              </a:rPr>
              <a:t>as</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VariavelIdade</a:t>
            </a:r>
            <a:endParaRPr lang="pt-BR" sz="1400" dirty="0"/>
          </a:p>
        </p:txBody>
      </p:sp>
      <p:pic>
        <p:nvPicPr>
          <p:cNvPr id="5" name="Imagem 4">
            <a:extLst>
              <a:ext uri="{FF2B5EF4-FFF2-40B4-BE49-F238E27FC236}">
                <a16:creationId xmlns:a16="http://schemas.microsoft.com/office/drawing/2014/main" id="{C1641DA7-EBDC-493D-B021-79D94C778C5E}"/>
              </a:ext>
            </a:extLst>
          </p:cNvPr>
          <p:cNvPicPr>
            <a:picLocks noChangeAspect="1"/>
          </p:cNvPicPr>
          <p:nvPr/>
        </p:nvPicPr>
        <p:blipFill>
          <a:blip r:embed="rId2"/>
          <a:srcRect/>
          <a:stretch/>
        </p:blipFill>
        <p:spPr>
          <a:xfrm>
            <a:off x="6662245" y="3222427"/>
            <a:ext cx="4587667" cy="2431464"/>
          </a:xfrm>
          <a:prstGeom prst="rect">
            <a:avLst/>
          </a:prstGeom>
        </p:spPr>
      </p:pic>
    </p:spTree>
    <p:extLst>
      <p:ext uri="{BB962C8B-B14F-4D97-AF65-F5344CB8AC3E}">
        <p14:creationId xmlns:p14="http://schemas.microsoft.com/office/powerpoint/2010/main" val="314186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286932" y="1204109"/>
            <a:ext cx="10023398" cy="857894"/>
          </a:xfrm>
        </p:spPr>
        <p:txBody>
          <a:bodyPr>
            <a:normAutofit/>
          </a:bodyPr>
          <a:lstStyle/>
          <a:p>
            <a:r>
              <a:rPr lang="pt-BR" sz="4000" dirty="0">
                <a:solidFill>
                  <a:srgbClr val="FFFFFF"/>
                </a:solidFill>
              </a:rPr>
              <a:t>Variáveis – Sintaxe 4</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962104" y="2962451"/>
            <a:ext cx="5425444" cy="3398592"/>
          </a:xfrm>
        </p:spPr>
        <p:txBody>
          <a:bodyPr>
            <a:normAutofit/>
          </a:bodyPr>
          <a:lstStyle/>
          <a:p>
            <a:r>
              <a:rPr lang="pt-BR" sz="1800" dirty="0">
                <a:solidFill>
                  <a:srgbClr val="008000"/>
                </a:solidFill>
                <a:latin typeface="Consolas" panose="020B0609020204030204" pitchFamily="49" charset="0"/>
              </a:rPr>
              <a:t>-- Atribuindo para uma variável o conteúdo existente na tabela.</a:t>
            </a:r>
            <a:endParaRPr lang="pt-BR" sz="1800" dirty="0">
              <a:solidFill>
                <a:srgbClr val="000000"/>
              </a:solidFill>
              <a:latin typeface="Consolas" panose="020B0609020204030204" pitchFamily="49" charset="0"/>
            </a:endParaRPr>
          </a:p>
          <a:p>
            <a:r>
              <a:rPr lang="pt-BR" sz="1800" dirty="0">
                <a:solidFill>
                  <a:srgbClr val="0000FF"/>
                </a:solidFill>
                <a:latin typeface="Consolas" panose="020B0609020204030204" pitchFamily="49" charset="0"/>
              </a:rPr>
              <a:t>declare</a:t>
            </a:r>
            <a:r>
              <a:rPr lang="pt-BR" sz="1800" dirty="0">
                <a:solidFill>
                  <a:srgbClr val="000000"/>
                </a:solidFill>
                <a:latin typeface="Consolas" panose="020B0609020204030204" pitchFamily="49" charset="0"/>
              </a:rPr>
              <a:t> @NomeDisciplina </a:t>
            </a:r>
            <a:r>
              <a:rPr lang="pt-BR" sz="1800" dirty="0" err="1">
                <a:solidFill>
                  <a:srgbClr val="0000FF"/>
                </a:solidFill>
                <a:latin typeface="Consolas" panose="020B0609020204030204" pitchFamily="49" charset="0"/>
              </a:rPr>
              <a:t>varchar</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50</a:t>
            </a:r>
            <a:r>
              <a:rPr lang="pt-BR" sz="1800" dirty="0">
                <a:solidFill>
                  <a:srgbClr val="808080"/>
                </a:solidFill>
                <a:latin typeface="Consolas" panose="020B0609020204030204" pitchFamily="49" charset="0"/>
              </a:rPr>
              <a:t>)</a:t>
            </a:r>
            <a:endParaRPr lang="pt-BR"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set</a:t>
            </a:r>
            <a:r>
              <a:rPr lang="it-IT" sz="1800" dirty="0">
                <a:solidFill>
                  <a:srgbClr val="000000"/>
                </a:solidFill>
                <a:latin typeface="Consolas" panose="020B0609020204030204" pitchFamily="49" charset="0"/>
              </a:rPr>
              <a:t> @NomeDisciplina </a:t>
            </a:r>
            <a:r>
              <a:rPr lang="it-IT" sz="1800" dirty="0">
                <a:solidFill>
                  <a:srgbClr val="808080"/>
                </a:solidFill>
                <a:latin typeface="Consolas" panose="020B0609020204030204" pitchFamily="49" charset="0"/>
              </a:rPr>
              <a:t>=</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a:t>
            </a:r>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Nome </a:t>
            </a:r>
            <a:r>
              <a:rPr lang="it-IT" sz="1800" dirty="0">
                <a:solidFill>
                  <a:srgbClr val="0000FF"/>
                </a:solidFill>
                <a:latin typeface="Consolas" panose="020B0609020204030204" pitchFamily="49" charset="0"/>
              </a:rPr>
              <a:t>from</a:t>
            </a:r>
            <a:r>
              <a:rPr lang="it-IT" sz="1800" dirty="0">
                <a:solidFill>
                  <a:srgbClr val="000000"/>
                </a:solidFill>
                <a:latin typeface="Consolas" panose="020B0609020204030204" pitchFamily="49" charset="0"/>
              </a:rPr>
              <a:t> Disciplina </a:t>
            </a:r>
            <a:r>
              <a:rPr lang="it-IT" sz="1800" dirty="0">
                <a:solidFill>
                  <a:srgbClr val="0000FF"/>
                </a:solidFill>
                <a:latin typeface="Consolas" panose="020B0609020204030204" pitchFamily="49" charset="0"/>
              </a:rPr>
              <a:t>where</a:t>
            </a:r>
            <a:r>
              <a:rPr lang="it-IT" sz="1800" dirty="0">
                <a:solidFill>
                  <a:srgbClr val="000000"/>
                </a:solidFill>
                <a:latin typeface="Consolas" panose="020B0609020204030204" pitchFamily="49" charset="0"/>
              </a:rPr>
              <a:t> CodigoDisciplina </a:t>
            </a:r>
            <a:r>
              <a:rPr lang="it-IT" sz="1800" dirty="0">
                <a:solidFill>
                  <a:srgbClr val="808080"/>
                </a:solidFill>
                <a:latin typeface="Consolas" panose="020B0609020204030204" pitchFamily="49" charset="0"/>
              </a:rPr>
              <a:t>=</a:t>
            </a:r>
            <a:r>
              <a:rPr lang="it-IT" sz="1800" dirty="0">
                <a:solidFill>
                  <a:srgbClr val="000000"/>
                </a:solidFill>
                <a:latin typeface="Consolas" panose="020B0609020204030204" pitchFamily="49" charset="0"/>
              </a:rPr>
              <a:t> 1</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endParaRPr lang="pt-BR" sz="1800" dirty="0">
              <a:solidFill>
                <a:srgbClr val="000000"/>
              </a:solidFill>
              <a:latin typeface="Consolas" panose="020B0609020204030204" pitchFamily="49" charset="0"/>
            </a:endParaRPr>
          </a:p>
          <a:p>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@NomeDisciplina</a:t>
            </a:r>
            <a:endParaRPr lang="pt-BR" sz="1400" dirty="0"/>
          </a:p>
        </p:txBody>
      </p:sp>
      <p:pic>
        <p:nvPicPr>
          <p:cNvPr id="5" name="Imagem 4">
            <a:extLst>
              <a:ext uri="{FF2B5EF4-FFF2-40B4-BE49-F238E27FC236}">
                <a16:creationId xmlns:a16="http://schemas.microsoft.com/office/drawing/2014/main" id="{C1641DA7-EBDC-493D-B021-79D94C778C5E}"/>
              </a:ext>
            </a:extLst>
          </p:cNvPr>
          <p:cNvPicPr>
            <a:picLocks noChangeAspect="1"/>
          </p:cNvPicPr>
          <p:nvPr/>
        </p:nvPicPr>
        <p:blipFill>
          <a:blip r:embed="rId2"/>
          <a:srcRect/>
          <a:stretch/>
        </p:blipFill>
        <p:spPr>
          <a:xfrm>
            <a:off x="6662245" y="3207026"/>
            <a:ext cx="4587667" cy="2228451"/>
          </a:xfrm>
          <a:prstGeom prst="rect">
            <a:avLst/>
          </a:prstGeom>
        </p:spPr>
      </p:pic>
    </p:spTree>
    <p:extLst>
      <p:ext uri="{BB962C8B-B14F-4D97-AF65-F5344CB8AC3E}">
        <p14:creationId xmlns:p14="http://schemas.microsoft.com/office/powerpoint/2010/main" val="32793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sultado de imagem para globais">
            <a:extLst>
              <a:ext uri="{FF2B5EF4-FFF2-40B4-BE49-F238E27FC236}">
                <a16:creationId xmlns:a16="http://schemas.microsoft.com/office/drawing/2014/main" id="{D2E9A53B-BE89-4CDB-BC00-C37D345DF8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33" r="2" b="6151"/>
          <a:stretch/>
        </p:blipFill>
        <p:spPr bwMode="auto">
          <a:xfrm>
            <a:off x="6015107" y="-1"/>
            <a:ext cx="6176895" cy="29379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globo globais">
            <a:extLst>
              <a:ext uri="{FF2B5EF4-FFF2-40B4-BE49-F238E27FC236}">
                <a16:creationId xmlns:a16="http://schemas.microsoft.com/office/drawing/2014/main" id="{A83B43FA-04B2-43BE-BA27-87D09D66C8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81" r="1" b="6891"/>
          <a:stretch/>
        </p:blipFill>
        <p:spPr bwMode="auto">
          <a:xfrm>
            <a:off x="4203638" y="2937953"/>
            <a:ext cx="7988360" cy="3920047"/>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804672" y="365125"/>
            <a:ext cx="5266155" cy="1325563"/>
          </a:xfrm>
        </p:spPr>
        <p:txBody>
          <a:bodyPr>
            <a:normAutofit/>
          </a:bodyPr>
          <a:lstStyle/>
          <a:p>
            <a:r>
              <a:rPr lang="pt-BR"/>
              <a:t>Variáveis – GLOBAIS</a:t>
            </a:r>
          </a:p>
        </p:txBody>
      </p:sp>
      <p:sp>
        <p:nvSpPr>
          <p:cNvPr id="1032" name="Content Placeholder 1031">
            <a:extLst>
              <a:ext uri="{FF2B5EF4-FFF2-40B4-BE49-F238E27FC236}">
                <a16:creationId xmlns:a16="http://schemas.microsoft.com/office/drawing/2014/main" id="{2BE86303-D0A0-4D4D-A012-B7AC3DFC9AB2}"/>
              </a:ext>
            </a:extLst>
          </p:cNvPr>
          <p:cNvSpPr>
            <a:spLocks noGrp="1"/>
          </p:cNvSpPr>
          <p:nvPr>
            <p:ph idx="1"/>
          </p:nvPr>
        </p:nvSpPr>
        <p:spPr>
          <a:xfrm>
            <a:off x="804672" y="1690689"/>
            <a:ext cx="5529867" cy="4486274"/>
          </a:xfrm>
        </p:spPr>
        <p:txBody>
          <a:bodyPr>
            <a:normAutofit/>
          </a:bodyPr>
          <a:lstStyle/>
          <a:p>
            <a:r>
              <a:rPr lang="pt-BR" sz="2000" dirty="0"/>
              <a:t>Retornam uma informação do Servidor.</a:t>
            </a:r>
          </a:p>
          <a:p>
            <a:endParaRPr lang="pt-BR" sz="2000" dirty="0"/>
          </a:p>
          <a:p>
            <a:r>
              <a:rPr lang="pt-BR" sz="2000" dirty="0"/>
              <a:t>Não podem ser criadas pelo usuário. (</a:t>
            </a:r>
            <a:r>
              <a:rPr lang="pt-BR" sz="2000" dirty="0" err="1"/>
              <a:t>ready-only</a:t>
            </a:r>
            <a:r>
              <a:rPr lang="pt-BR" sz="2000" dirty="0"/>
              <a:t>)</a:t>
            </a:r>
          </a:p>
          <a:p>
            <a:endParaRPr lang="pt-BR" sz="2000" dirty="0"/>
          </a:p>
          <a:p>
            <a:r>
              <a:rPr lang="pt-BR" sz="2000" dirty="0"/>
              <a:t>Elas possuem como prefixo @@</a:t>
            </a:r>
          </a:p>
          <a:p>
            <a:endParaRPr lang="pt-BR" sz="2000" dirty="0"/>
          </a:p>
          <a:p>
            <a:r>
              <a:rPr lang="pt-BR" sz="2000" dirty="0"/>
              <a:t>Podemos obter o conteúdo destas variáveis através do comando.</a:t>
            </a:r>
          </a:p>
          <a:p>
            <a:endParaRPr lang="pt-BR" sz="2000" dirty="0"/>
          </a:p>
          <a:p>
            <a:r>
              <a:rPr lang="en-US" sz="2000" dirty="0">
                <a:solidFill>
                  <a:srgbClr val="00B0F0"/>
                </a:solidFill>
              </a:rPr>
              <a:t>SELECT</a:t>
            </a:r>
            <a:r>
              <a:rPr lang="en-US" sz="2000" dirty="0"/>
              <a:t> @@Nome_Variavel</a:t>
            </a:r>
          </a:p>
          <a:p>
            <a:r>
              <a:rPr lang="en-US" sz="2000" dirty="0">
                <a:solidFill>
                  <a:srgbClr val="00B0F0"/>
                </a:solidFill>
              </a:rPr>
              <a:t>PRINT</a:t>
            </a:r>
            <a:r>
              <a:rPr lang="en-US" sz="2000" dirty="0"/>
              <a:t> @@Nome_Variavel</a:t>
            </a:r>
          </a:p>
        </p:txBody>
      </p:sp>
    </p:spTree>
    <p:extLst>
      <p:ext uri="{BB962C8B-B14F-4D97-AF65-F5344CB8AC3E}">
        <p14:creationId xmlns:p14="http://schemas.microsoft.com/office/powerpoint/2010/main" val="2706441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804671" y="640263"/>
            <a:ext cx="3284331" cy="5254510"/>
          </a:xfrm>
        </p:spPr>
        <p:txBody>
          <a:bodyPr>
            <a:normAutofit/>
          </a:bodyPr>
          <a:lstStyle/>
          <a:p>
            <a:r>
              <a:rPr lang="pt-BR" dirty="0"/>
              <a:t>Variáveis Globais: Exemplos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892149" y="351692"/>
            <a:ext cx="7065389" cy="6147581"/>
          </a:xfrm>
        </p:spPr>
        <p:txBody>
          <a:bodyPr anchor="ctr">
            <a:normAutofit/>
          </a:bodyPr>
          <a:lstStyle/>
          <a:p>
            <a:pPr marL="0" indent="0">
              <a:buNone/>
            </a:pPr>
            <a:r>
              <a:rPr lang="pt-BR" sz="1600" dirty="0">
                <a:solidFill>
                  <a:srgbClr val="0000CC"/>
                </a:solidFill>
              </a:rPr>
              <a:t>SELECT </a:t>
            </a:r>
          </a:p>
          <a:p>
            <a:pPr marL="0" indent="0">
              <a:buNone/>
            </a:pPr>
            <a:r>
              <a:rPr lang="pt-BR" sz="1600" dirty="0">
                <a:solidFill>
                  <a:srgbClr val="FF0066"/>
                </a:solidFill>
              </a:rPr>
              <a:t>@@CONNECTIONS </a:t>
            </a:r>
            <a:r>
              <a:rPr lang="pt-BR" sz="1600" dirty="0">
                <a:solidFill>
                  <a:srgbClr val="0000CC"/>
                </a:solidFill>
              </a:rPr>
              <a:t>AS</a:t>
            </a:r>
            <a:r>
              <a:rPr lang="pt-BR" sz="1600" dirty="0">
                <a:solidFill>
                  <a:schemeClr val="bg1"/>
                </a:solidFill>
              </a:rPr>
              <a:t> 'Retorna o número de conexões desde que o SQL iniciou', </a:t>
            </a:r>
          </a:p>
          <a:p>
            <a:pPr marL="0" indent="0">
              <a:buNone/>
            </a:pPr>
            <a:r>
              <a:rPr lang="pt-BR" sz="1600" dirty="0">
                <a:solidFill>
                  <a:srgbClr val="FF0066"/>
                </a:solidFill>
              </a:rPr>
              <a:t>@@LANGUAGE </a:t>
            </a:r>
            <a:r>
              <a:rPr lang="pt-BR" sz="1600" dirty="0">
                <a:solidFill>
                  <a:srgbClr val="0000CC"/>
                </a:solidFill>
              </a:rPr>
              <a:t>AS </a:t>
            </a:r>
            <a:r>
              <a:rPr lang="pt-BR" sz="1600" dirty="0">
                <a:solidFill>
                  <a:schemeClr val="bg1"/>
                </a:solidFill>
              </a:rPr>
              <a:t>'Idioma', </a:t>
            </a:r>
          </a:p>
          <a:p>
            <a:pPr marL="0" indent="0">
              <a:buNone/>
            </a:pPr>
            <a:r>
              <a:rPr lang="pt-BR" sz="1600" dirty="0">
                <a:solidFill>
                  <a:srgbClr val="FF0066"/>
                </a:solidFill>
              </a:rPr>
              <a:t>@@SERVERNAME </a:t>
            </a:r>
            <a:r>
              <a:rPr lang="pt-BR" sz="1600" dirty="0">
                <a:solidFill>
                  <a:srgbClr val="0000CC"/>
                </a:solidFill>
              </a:rPr>
              <a:t>AS</a:t>
            </a:r>
            <a:r>
              <a:rPr lang="pt-BR" sz="1600" dirty="0">
                <a:solidFill>
                  <a:schemeClr val="bg1"/>
                </a:solidFill>
              </a:rPr>
              <a:t> 'Nome do Servidor', </a:t>
            </a:r>
          </a:p>
          <a:p>
            <a:pPr marL="0" indent="0">
              <a:buNone/>
            </a:pPr>
            <a:r>
              <a:rPr lang="pt-BR" sz="1600" dirty="0">
                <a:solidFill>
                  <a:srgbClr val="FF0066"/>
                </a:solidFill>
              </a:rPr>
              <a:t>@@SPID </a:t>
            </a:r>
            <a:r>
              <a:rPr lang="pt-BR" sz="1600" dirty="0">
                <a:solidFill>
                  <a:srgbClr val="0000CC"/>
                </a:solidFill>
              </a:rPr>
              <a:t>AS</a:t>
            </a:r>
            <a:r>
              <a:rPr lang="pt-BR" sz="1600" dirty="0">
                <a:solidFill>
                  <a:schemeClr val="bg1"/>
                </a:solidFill>
              </a:rPr>
              <a:t> 'Número do Processo atual', </a:t>
            </a:r>
          </a:p>
          <a:p>
            <a:pPr marL="0" indent="0">
              <a:buNone/>
            </a:pPr>
            <a:r>
              <a:rPr lang="pt-BR" sz="1600" dirty="0">
                <a:solidFill>
                  <a:srgbClr val="FF0066"/>
                </a:solidFill>
              </a:rPr>
              <a:t>@@IDENTITY</a:t>
            </a:r>
            <a:r>
              <a:rPr lang="pt-BR" sz="1600" dirty="0">
                <a:solidFill>
                  <a:schemeClr val="bg1"/>
                </a:solidFill>
              </a:rPr>
              <a:t> </a:t>
            </a:r>
            <a:r>
              <a:rPr lang="pt-BR" sz="1600" dirty="0">
                <a:solidFill>
                  <a:srgbClr val="0000CC"/>
                </a:solidFill>
              </a:rPr>
              <a:t>AS </a:t>
            </a:r>
            <a:r>
              <a:rPr lang="pt-BR" sz="1600" dirty="0">
                <a:solidFill>
                  <a:schemeClr val="bg1"/>
                </a:solidFill>
              </a:rPr>
              <a:t>'Retorna o ultimo valor </a:t>
            </a:r>
            <a:r>
              <a:rPr lang="pt-BR" sz="1600" dirty="0" err="1">
                <a:solidFill>
                  <a:schemeClr val="bg1"/>
                </a:solidFill>
              </a:rPr>
              <a:t>Identity</a:t>
            </a:r>
            <a:r>
              <a:rPr lang="pt-BR" sz="1600" dirty="0">
                <a:solidFill>
                  <a:schemeClr val="bg1"/>
                </a:solidFill>
              </a:rPr>
              <a:t> inserido', </a:t>
            </a:r>
          </a:p>
          <a:p>
            <a:pPr marL="0" indent="0">
              <a:buNone/>
            </a:pPr>
            <a:r>
              <a:rPr lang="pt-BR" sz="1600" dirty="0">
                <a:solidFill>
                  <a:srgbClr val="FF0066"/>
                </a:solidFill>
              </a:rPr>
              <a:t>@@ROWCOUNT </a:t>
            </a:r>
            <a:r>
              <a:rPr lang="pt-BR" sz="1600" dirty="0">
                <a:solidFill>
                  <a:srgbClr val="0000CC"/>
                </a:solidFill>
              </a:rPr>
              <a:t>AS</a:t>
            </a:r>
            <a:r>
              <a:rPr lang="pt-BR" sz="1600" dirty="0">
                <a:solidFill>
                  <a:schemeClr val="bg1"/>
                </a:solidFill>
              </a:rPr>
              <a:t> 'Retorna o número de linhas do último comando executado. ', </a:t>
            </a:r>
          </a:p>
          <a:p>
            <a:pPr marL="0" indent="0">
              <a:buNone/>
            </a:pPr>
            <a:r>
              <a:rPr lang="pt-BR" sz="1600" dirty="0">
                <a:solidFill>
                  <a:srgbClr val="FF0066"/>
                </a:solidFill>
              </a:rPr>
              <a:t>@@ERROR </a:t>
            </a:r>
            <a:r>
              <a:rPr lang="pt-BR" sz="1600" dirty="0">
                <a:solidFill>
                  <a:srgbClr val="0000CC"/>
                </a:solidFill>
              </a:rPr>
              <a:t>AS</a:t>
            </a:r>
            <a:r>
              <a:rPr lang="pt-BR" sz="1600" dirty="0">
                <a:solidFill>
                  <a:schemeClr val="bg1"/>
                </a:solidFill>
              </a:rPr>
              <a:t> 'Retorna o código do ultimo erro ocorrido', </a:t>
            </a:r>
          </a:p>
          <a:p>
            <a:pPr marL="0" indent="0">
              <a:buNone/>
            </a:pPr>
            <a:r>
              <a:rPr lang="pt-BR" sz="1600" dirty="0">
                <a:solidFill>
                  <a:srgbClr val="FF0066"/>
                </a:solidFill>
              </a:rPr>
              <a:t>@@VERSION </a:t>
            </a:r>
            <a:r>
              <a:rPr lang="pt-BR" sz="1600" dirty="0">
                <a:solidFill>
                  <a:srgbClr val="0000CC"/>
                </a:solidFill>
              </a:rPr>
              <a:t>AS</a:t>
            </a:r>
            <a:r>
              <a:rPr lang="pt-BR" sz="1600" dirty="0">
                <a:solidFill>
                  <a:schemeClr val="bg1"/>
                </a:solidFill>
              </a:rPr>
              <a:t> 'Versão do SGBD' </a:t>
            </a:r>
          </a:p>
        </p:txBody>
      </p:sp>
    </p:spTree>
    <p:extLst>
      <p:ext uri="{BB962C8B-B14F-4D97-AF65-F5344CB8AC3E}">
        <p14:creationId xmlns:p14="http://schemas.microsoft.com/office/powerpoint/2010/main" val="957569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Tratamento de Erro – </a:t>
            </a:r>
            <a:r>
              <a:rPr lang="pt-BR" sz="4000" dirty="0" err="1">
                <a:solidFill>
                  <a:srgbClr val="FFFFFF"/>
                </a:solidFill>
              </a:rPr>
              <a:t>Try</a:t>
            </a:r>
            <a:r>
              <a:rPr lang="pt-BR" sz="4000" dirty="0">
                <a:solidFill>
                  <a:srgbClr val="FFFFFF"/>
                </a:solidFill>
              </a:rPr>
              <a:t> Catch</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fontScale="92500" lnSpcReduction="20000"/>
          </a:bodyPr>
          <a:lstStyle/>
          <a:p>
            <a:r>
              <a:rPr lang="pt-BR" dirty="0"/>
              <a:t>São comandos utilizados para realizar o tratamento de erro.</a:t>
            </a:r>
          </a:p>
          <a:p>
            <a:endParaRPr lang="pt-BR" dirty="0"/>
          </a:p>
          <a:p>
            <a:r>
              <a:rPr lang="pt-BR" dirty="0"/>
              <a:t>Similar ao encontrado em outras linguagens de programação como Java e C#</a:t>
            </a:r>
          </a:p>
          <a:p>
            <a:endParaRPr lang="pt-BR" dirty="0"/>
          </a:p>
          <a:p>
            <a:r>
              <a:rPr lang="pt-BR" dirty="0"/>
              <a:t>Utilize dentro do bloco </a:t>
            </a:r>
            <a:r>
              <a:rPr lang="pt-BR" dirty="0" err="1"/>
              <a:t>Try</a:t>
            </a:r>
            <a:r>
              <a:rPr lang="pt-BR" dirty="0"/>
              <a:t> o comando passível de erro, e coloque dentro do bloco Catch o tratamento para ser realizado em caso de um erro acontecer.</a:t>
            </a:r>
          </a:p>
          <a:p>
            <a:pPr marL="0" indent="0">
              <a:buNone/>
            </a:pPr>
            <a:endParaRPr lang="pt-BR" dirty="0"/>
          </a:p>
          <a:p>
            <a:pPr marL="0" indent="0">
              <a:buNone/>
            </a:pPr>
            <a:r>
              <a:rPr lang="pt-BR" sz="1800" dirty="0">
                <a:solidFill>
                  <a:srgbClr val="0000FF"/>
                </a:solidFill>
                <a:latin typeface="Consolas" panose="020B0609020204030204" pitchFamily="49" charset="0"/>
              </a:rPr>
              <a:t>BEGIN</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TRY</a:t>
            </a:r>
            <a:r>
              <a:rPr lang="pt-BR" sz="1800" dirty="0">
                <a:solidFill>
                  <a:srgbClr val="000000"/>
                </a:solidFill>
                <a:latin typeface="Consolas" panose="020B0609020204030204" pitchFamily="49" charset="0"/>
              </a:rPr>
              <a:t> </a:t>
            </a:r>
          </a:p>
          <a:p>
            <a:pPr marL="0" indent="0">
              <a:buNone/>
            </a:pPr>
            <a:r>
              <a:rPr lang="pt-BR" sz="1800" dirty="0">
                <a:solidFill>
                  <a:srgbClr val="808080"/>
                </a:solidFill>
                <a:latin typeface="Consolas" panose="020B0609020204030204" pitchFamily="49" charset="0"/>
              </a:rPr>
              <a:t>   {</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sql_statement</a:t>
            </a:r>
            <a:r>
              <a:rPr lang="pt-BR" sz="1800" dirty="0">
                <a:solidFill>
                  <a:srgbClr val="000000"/>
                </a:solidFill>
                <a:latin typeface="Consolas" panose="020B0609020204030204" pitchFamily="49" charset="0"/>
              </a:rPr>
              <a:t>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p>
          <a:p>
            <a:pPr marL="0" indent="0">
              <a:buNone/>
            </a:pPr>
            <a:r>
              <a:rPr lang="pt-BR" sz="1800" dirty="0">
                <a:solidFill>
                  <a:srgbClr val="0000FF"/>
                </a:solidFill>
                <a:latin typeface="Consolas" panose="020B0609020204030204" pitchFamily="49" charset="0"/>
              </a:rPr>
              <a:t>END</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TRY</a:t>
            </a:r>
            <a:r>
              <a:rPr lang="pt-BR" sz="1800" dirty="0">
                <a:solidFill>
                  <a:srgbClr val="000000"/>
                </a:solidFill>
                <a:latin typeface="Consolas" panose="020B0609020204030204" pitchFamily="49" charset="0"/>
              </a:rPr>
              <a:t> </a:t>
            </a:r>
          </a:p>
          <a:p>
            <a:pPr marL="0" indent="0">
              <a:buNone/>
            </a:pPr>
            <a:r>
              <a:rPr lang="pt-BR" sz="1800" dirty="0">
                <a:solidFill>
                  <a:srgbClr val="0000FF"/>
                </a:solidFill>
                <a:latin typeface="Consolas" panose="020B0609020204030204" pitchFamily="49" charset="0"/>
              </a:rPr>
              <a:t>BEGIN</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CATCH</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 </a:t>
            </a:r>
            <a:r>
              <a:rPr lang="pt-BR" sz="1800" dirty="0" err="1">
                <a:solidFill>
                  <a:srgbClr val="000000"/>
                </a:solidFill>
                <a:latin typeface="Consolas" panose="020B0609020204030204" pitchFamily="49" charset="0"/>
              </a:rPr>
              <a:t>sql_statement</a:t>
            </a:r>
            <a:r>
              <a:rPr lang="pt-BR" sz="1800" dirty="0">
                <a:solidFill>
                  <a:srgbClr val="000000"/>
                </a:solidFill>
                <a:latin typeface="Consolas" panose="020B0609020204030204" pitchFamily="49" charset="0"/>
              </a:rPr>
              <a:t> } </a:t>
            </a:r>
          </a:p>
          <a:p>
            <a:pPr marL="0" indent="0">
              <a:buNone/>
            </a:pPr>
            <a:r>
              <a:rPr lang="pt-BR" sz="1800" dirty="0">
                <a:solidFill>
                  <a:srgbClr val="0000FF"/>
                </a:solidFill>
                <a:latin typeface="Consolas" panose="020B0609020204030204" pitchFamily="49" charset="0"/>
              </a:rPr>
              <a:t>END</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CATCH</a:t>
            </a:r>
            <a:endParaRPr lang="pt-BR" dirty="0"/>
          </a:p>
        </p:txBody>
      </p:sp>
    </p:spTree>
    <p:extLst>
      <p:ext uri="{BB962C8B-B14F-4D97-AF65-F5344CB8AC3E}">
        <p14:creationId xmlns:p14="http://schemas.microsoft.com/office/powerpoint/2010/main" val="150815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fontScale="90000"/>
          </a:bodyPr>
          <a:lstStyle/>
          <a:p>
            <a:r>
              <a:rPr lang="pt-BR" sz="4000" dirty="0">
                <a:solidFill>
                  <a:srgbClr val="FFFFFF"/>
                </a:solidFill>
              </a:rPr>
              <a:t>Tratamento de Erro – Funções que detalham o erro</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fontScale="62500" lnSpcReduction="20000"/>
          </a:bodyPr>
          <a:lstStyle/>
          <a:p>
            <a:r>
              <a:rPr lang="pt-BR" dirty="0"/>
              <a:t>No escopo de um bloco CATCH, as funções de sistema abaixo podem ser usadas para obter informações sobre o erro que causou a execução do bloco CATCH.</a:t>
            </a:r>
          </a:p>
          <a:p>
            <a:endParaRPr lang="pt-BR" dirty="0"/>
          </a:p>
          <a:p>
            <a:r>
              <a:rPr lang="pt-BR" dirty="0">
                <a:solidFill>
                  <a:srgbClr val="FF0066"/>
                </a:solidFill>
              </a:rPr>
              <a:t>ERROR_NUMBER() </a:t>
            </a:r>
            <a:r>
              <a:rPr lang="pt-BR" dirty="0"/>
              <a:t>retorna o número do erro.</a:t>
            </a:r>
          </a:p>
          <a:p>
            <a:endParaRPr lang="pt-BR" dirty="0"/>
          </a:p>
          <a:p>
            <a:r>
              <a:rPr lang="pt-BR" dirty="0">
                <a:solidFill>
                  <a:srgbClr val="FF0066"/>
                </a:solidFill>
              </a:rPr>
              <a:t>ERROR_SEVERITY()</a:t>
            </a:r>
            <a:r>
              <a:rPr lang="pt-BR" dirty="0"/>
              <a:t> retorna a severidade.</a:t>
            </a:r>
          </a:p>
          <a:p>
            <a:endParaRPr lang="pt-BR" dirty="0"/>
          </a:p>
          <a:p>
            <a:r>
              <a:rPr lang="pt-BR" dirty="0">
                <a:solidFill>
                  <a:srgbClr val="FF0066"/>
                </a:solidFill>
              </a:rPr>
              <a:t>ERROR_STATE() </a:t>
            </a:r>
            <a:r>
              <a:rPr lang="pt-BR" dirty="0"/>
              <a:t>retorna o número do estado do erro.</a:t>
            </a:r>
          </a:p>
          <a:p>
            <a:endParaRPr lang="pt-BR" dirty="0"/>
          </a:p>
          <a:p>
            <a:r>
              <a:rPr lang="pt-BR" dirty="0">
                <a:solidFill>
                  <a:srgbClr val="FF0066"/>
                </a:solidFill>
              </a:rPr>
              <a:t>ERROR_PROCEDURE()</a:t>
            </a:r>
            <a:r>
              <a:rPr lang="pt-BR" dirty="0"/>
              <a:t> retorna o nome do procedimento armazenado ou do gatilho no qual ocorreu o erro.</a:t>
            </a:r>
          </a:p>
          <a:p>
            <a:endParaRPr lang="pt-BR" dirty="0"/>
          </a:p>
          <a:p>
            <a:r>
              <a:rPr lang="pt-BR" dirty="0">
                <a:solidFill>
                  <a:srgbClr val="FF0066"/>
                </a:solidFill>
              </a:rPr>
              <a:t>ERROR_LINE()</a:t>
            </a:r>
            <a:r>
              <a:rPr lang="pt-BR" dirty="0"/>
              <a:t> retorna o número de linha dentro da rotina que causou o erro.</a:t>
            </a:r>
          </a:p>
          <a:p>
            <a:endParaRPr lang="pt-BR" dirty="0"/>
          </a:p>
          <a:p>
            <a:r>
              <a:rPr lang="pt-BR" dirty="0">
                <a:solidFill>
                  <a:srgbClr val="FF0066"/>
                </a:solidFill>
              </a:rPr>
              <a:t>ERROR_MESSAGE()</a:t>
            </a:r>
            <a:r>
              <a:rPr lang="pt-BR" dirty="0"/>
              <a:t> retorna o texto completo da mensagem de erro. O texto inclui os valores fornecidos para qualquer parâmetro substituível, como comprimentos, nomes de objeto ou horas.</a:t>
            </a:r>
          </a:p>
        </p:txBody>
      </p:sp>
    </p:spTree>
    <p:extLst>
      <p:ext uri="{BB962C8B-B14F-4D97-AF65-F5344CB8AC3E}">
        <p14:creationId xmlns:p14="http://schemas.microsoft.com/office/powerpoint/2010/main" val="15492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Tratamento de Erro – THROW</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fontScale="77500" lnSpcReduction="20000"/>
          </a:bodyPr>
          <a:lstStyle/>
          <a:p>
            <a:r>
              <a:rPr lang="pt-BR" dirty="0"/>
              <a:t>Utiliza-se o THROW para disparar um erro, ele recebe 3 argumentos:</a:t>
            </a:r>
          </a:p>
          <a:p>
            <a:endParaRPr lang="pt-BR" dirty="0"/>
          </a:p>
          <a:p>
            <a:r>
              <a:rPr lang="pt-BR" b="1" dirty="0" err="1"/>
              <a:t>error_number</a:t>
            </a:r>
            <a:r>
              <a:rPr lang="pt-BR" b="1" dirty="0"/>
              <a:t> </a:t>
            </a:r>
            <a:r>
              <a:rPr lang="pt-BR" dirty="0"/>
              <a:t>= É uma constante ou uma variável que representa a exceção. </a:t>
            </a:r>
            <a:r>
              <a:rPr lang="pt-BR" dirty="0" err="1"/>
              <a:t>error_number</a:t>
            </a:r>
            <a:r>
              <a:rPr lang="pt-BR" dirty="0"/>
              <a:t> é </a:t>
            </a:r>
            <a:r>
              <a:rPr lang="pt-BR" dirty="0" err="1"/>
              <a:t>int</a:t>
            </a:r>
            <a:r>
              <a:rPr lang="pt-BR" dirty="0"/>
              <a:t> e precisa ser maior ou igual a 50000 e menor ou igual a 2147483647.</a:t>
            </a:r>
          </a:p>
          <a:p>
            <a:endParaRPr lang="pt-BR" dirty="0"/>
          </a:p>
          <a:p>
            <a:r>
              <a:rPr lang="pt-BR" b="1" dirty="0" err="1"/>
              <a:t>Message</a:t>
            </a:r>
            <a:r>
              <a:rPr lang="pt-BR" b="1" dirty="0"/>
              <a:t> </a:t>
            </a:r>
            <a:r>
              <a:rPr lang="pt-BR" dirty="0"/>
              <a:t>= É uma cadeia de caracteres ou variável que descreve a exceção. </a:t>
            </a:r>
            <a:r>
              <a:rPr lang="pt-BR" dirty="0" err="1"/>
              <a:t>message</a:t>
            </a:r>
            <a:r>
              <a:rPr lang="pt-BR" dirty="0"/>
              <a:t> é </a:t>
            </a:r>
            <a:r>
              <a:rPr lang="pt-BR" dirty="0" err="1"/>
              <a:t>nvarchar</a:t>
            </a:r>
            <a:r>
              <a:rPr lang="pt-BR" dirty="0"/>
              <a:t>(2048) .</a:t>
            </a:r>
          </a:p>
          <a:p>
            <a:endParaRPr lang="pt-BR" dirty="0"/>
          </a:p>
          <a:p>
            <a:r>
              <a:rPr lang="pt-BR" b="1" dirty="0" err="1"/>
              <a:t>State</a:t>
            </a:r>
            <a:r>
              <a:rPr lang="pt-BR" dirty="0"/>
              <a:t> = É uma constante ou variável entre 0 e 255 que indica o estado a ser associado à mensagem. </a:t>
            </a:r>
            <a:r>
              <a:rPr lang="pt-BR" dirty="0" err="1"/>
              <a:t>state</a:t>
            </a:r>
            <a:r>
              <a:rPr lang="pt-BR" dirty="0"/>
              <a:t> é </a:t>
            </a:r>
            <a:r>
              <a:rPr lang="pt-BR" dirty="0" err="1"/>
              <a:t>tinyint</a:t>
            </a:r>
            <a:r>
              <a:rPr lang="pt-BR" dirty="0"/>
              <a:t>.</a:t>
            </a:r>
          </a:p>
          <a:p>
            <a:endParaRPr lang="pt-BR" dirty="0"/>
          </a:p>
          <a:p>
            <a:r>
              <a:rPr lang="pt-BR" dirty="0"/>
              <a:t>Exemplo: </a:t>
            </a:r>
          </a:p>
          <a:p>
            <a:r>
              <a:rPr lang="en-US" b="0" i="0" dirty="0">
                <a:solidFill>
                  <a:srgbClr val="171717"/>
                </a:solidFill>
                <a:effectLst/>
                <a:latin typeface="SFMono-Regular"/>
              </a:rPr>
              <a:t>THROW 51000, 'The record does not exist.', 1;</a:t>
            </a:r>
            <a:endParaRPr lang="pt-BR" dirty="0"/>
          </a:p>
        </p:txBody>
      </p:sp>
    </p:spTree>
    <p:extLst>
      <p:ext uri="{BB962C8B-B14F-4D97-AF65-F5344CB8AC3E}">
        <p14:creationId xmlns:p14="http://schemas.microsoft.com/office/powerpoint/2010/main" val="293181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286932" y="1204109"/>
            <a:ext cx="10023398" cy="857894"/>
          </a:xfrm>
        </p:spPr>
        <p:txBody>
          <a:bodyPr>
            <a:normAutofit/>
          </a:bodyPr>
          <a:lstStyle/>
          <a:p>
            <a:r>
              <a:rPr lang="pt-BR" sz="4000" dirty="0">
                <a:solidFill>
                  <a:srgbClr val="FFFFFF"/>
                </a:solidFill>
              </a:rPr>
              <a:t>Tratamento de Erro – Exemplo</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962104" y="2875721"/>
            <a:ext cx="6019818" cy="3631095"/>
          </a:xfrm>
        </p:spPr>
        <p:txBody>
          <a:bodyPr>
            <a:normAutofit fontScale="77500" lnSpcReduction="20000"/>
          </a:bodyPr>
          <a:lstStyle/>
          <a:p>
            <a:pPr marL="0" indent="0">
              <a:buNone/>
            </a:pPr>
            <a:r>
              <a:rPr lang="pt-BR" sz="1800" dirty="0">
                <a:solidFill>
                  <a:srgbClr val="0000FF"/>
                </a:solidFill>
                <a:latin typeface="Consolas" panose="020B0609020204030204" pitchFamily="49" charset="0"/>
              </a:rPr>
              <a:t>declare</a:t>
            </a:r>
            <a:r>
              <a:rPr lang="pt-BR" sz="1800" dirty="0">
                <a:solidFill>
                  <a:srgbClr val="000000"/>
                </a:solidFill>
                <a:latin typeface="Consolas" panose="020B0609020204030204" pitchFamily="49" charset="0"/>
              </a:rPr>
              <a:t> @Numerador </a:t>
            </a:r>
            <a:r>
              <a:rPr lang="pt-BR" sz="1800" dirty="0">
                <a:solidFill>
                  <a:srgbClr val="0000FF"/>
                </a:solidFill>
                <a:latin typeface="Consolas" panose="020B0609020204030204" pitchFamily="49" charset="0"/>
              </a:rPr>
              <a:t>decimal</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5</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2</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@Denominador </a:t>
            </a:r>
            <a:r>
              <a:rPr lang="pt-BR" sz="1800" dirty="0">
                <a:solidFill>
                  <a:srgbClr val="0000FF"/>
                </a:solidFill>
                <a:latin typeface="Consolas" panose="020B0609020204030204" pitchFamily="49" charset="0"/>
              </a:rPr>
              <a:t>decimal</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5</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2</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@Total </a:t>
            </a:r>
            <a:r>
              <a:rPr lang="pt-BR" sz="1800" dirty="0">
                <a:solidFill>
                  <a:srgbClr val="0000FF"/>
                </a:solidFill>
                <a:latin typeface="Consolas" panose="020B0609020204030204" pitchFamily="49" charset="0"/>
              </a:rPr>
              <a:t>decimal</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5</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2</a:t>
            </a:r>
            <a:r>
              <a:rPr lang="pt-BR" sz="1800" dirty="0">
                <a:solidFill>
                  <a:srgbClr val="808080"/>
                </a:solidFill>
                <a:latin typeface="Consolas" panose="020B0609020204030204" pitchFamily="49" charset="0"/>
              </a:rPr>
              <a:t>)</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@Numerador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10</a:t>
            </a: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@Denominador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0</a:t>
            </a:r>
          </a:p>
          <a:p>
            <a:pPr marL="0" indent="0">
              <a:buNone/>
            </a:pP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begin</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try</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@Total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@Numerador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@Denominador</a:t>
            </a:r>
          </a:p>
          <a:p>
            <a:pPr marL="0" indent="0">
              <a:buNone/>
            </a:pPr>
            <a:r>
              <a:rPr lang="pt-BR" sz="1800" dirty="0" err="1">
                <a:solidFill>
                  <a:srgbClr val="0000FF"/>
                </a:solidFill>
                <a:latin typeface="Consolas" panose="020B0609020204030204" pitchFamily="49" charset="0"/>
              </a:rPr>
              <a:t>end</a:t>
            </a:r>
            <a:r>
              <a:rPr lang="pt-BR" sz="1800" dirty="0">
                <a:solidFill>
                  <a:srgbClr val="000000"/>
                </a:solidFill>
                <a:latin typeface="Consolas" panose="020B0609020204030204" pitchFamily="49" charset="0"/>
              </a:rPr>
              <a:t> </a:t>
            </a:r>
            <a:r>
              <a:rPr lang="pt-BR" sz="1800" dirty="0" err="1">
                <a:solidFill>
                  <a:srgbClr val="0000FF"/>
                </a:solidFill>
                <a:latin typeface="Consolas" panose="020B0609020204030204" pitchFamily="49" charset="0"/>
              </a:rPr>
              <a:t>try</a:t>
            </a:r>
            <a:r>
              <a:rPr lang="pt-BR" sz="1800" dirty="0">
                <a:solidFill>
                  <a:srgbClr val="000000"/>
                </a:solidFill>
                <a:latin typeface="Consolas" panose="020B0609020204030204" pitchFamily="49" charset="0"/>
              </a:rPr>
              <a:t> </a:t>
            </a:r>
          </a:p>
          <a:p>
            <a:pPr marL="0" indent="0">
              <a:buNone/>
            </a:pPr>
            <a:r>
              <a:rPr lang="pt-BR" sz="1800" dirty="0" err="1">
                <a:solidFill>
                  <a:srgbClr val="0000FF"/>
                </a:solidFill>
                <a:latin typeface="Consolas" panose="020B0609020204030204" pitchFamily="49" charset="0"/>
              </a:rPr>
              <a:t>begin</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catch</a:t>
            </a:r>
            <a:r>
              <a:rPr lang="pt-BR" sz="1800" dirty="0">
                <a:solidFill>
                  <a:srgbClr val="000000"/>
                </a:solidFill>
                <a:latin typeface="Consolas" panose="020B0609020204030204" pitchFamily="49" charset="0"/>
              </a:rPr>
              <a:t> </a:t>
            </a:r>
          </a:p>
          <a:p>
            <a:pPr marL="0" indent="0">
              <a:buNone/>
            </a:pP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THROW</a:t>
            </a:r>
            <a:r>
              <a:rPr lang="pt-BR" sz="1800" dirty="0">
                <a:solidFill>
                  <a:srgbClr val="000000"/>
                </a:solidFill>
                <a:latin typeface="Consolas" panose="020B0609020204030204" pitchFamily="49" charset="0"/>
              </a:rPr>
              <a:t> 51000</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'Não é possível fazer o calculo'</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1</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p>
          <a:p>
            <a:pPr marL="0" indent="0">
              <a:buNone/>
            </a:pPr>
            <a:r>
              <a:rPr lang="pt-BR" sz="1800" dirty="0" err="1">
                <a:solidFill>
                  <a:srgbClr val="0000FF"/>
                </a:solidFill>
                <a:latin typeface="Consolas" panose="020B0609020204030204" pitchFamily="49" charset="0"/>
              </a:rPr>
              <a:t>end</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catch</a:t>
            </a:r>
            <a:endParaRPr lang="pt-BR" sz="1800" dirty="0">
              <a:solidFill>
                <a:srgbClr val="000000"/>
              </a:solidFill>
              <a:latin typeface="Consolas" panose="020B0609020204030204" pitchFamily="49" charset="0"/>
            </a:endParaRPr>
          </a:p>
        </p:txBody>
      </p:sp>
      <p:pic>
        <p:nvPicPr>
          <p:cNvPr id="5" name="Imagem 4">
            <a:extLst>
              <a:ext uri="{FF2B5EF4-FFF2-40B4-BE49-F238E27FC236}">
                <a16:creationId xmlns:a16="http://schemas.microsoft.com/office/drawing/2014/main" id="{22C9F720-B03F-43DF-B015-A896FE6EB67A}"/>
              </a:ext>
            </a:extLst>
          </p:cNvPr>
          <p:cNvPicPr>
            <a:picLocks noChangeAspect="1"/>
          </p:cNvPicPr>
          <p:nvPr/>
        </p:nvPicPr>
        <p:blipFill>
          <a:blip r:embed="rId2"/>
          <a:stretch>
            <a:fillRect/>
          </a:stretch>
        </p:blipFill>
        <p:spPr>
          <a:xfrm>
            <a:off x="6981922" y="2875722"/>
            <a:ext cx="4328408" cy="2464904"/>
          </a:xfrm>
          <a:prstGeom prst="rect">
            <a:avLst/>
          </a:prstGeom>
        </p:spPr>
      </p:pic>
    </p:spTree>
    <p:extLst>
      <p:ext uri="{BB962C8B-B14F-4D97-AF65-F5344CB8AC3E}">
        <p14:creationId xmlns:p14="http://schemas.microsoft.com/office/powerpoint/2010/main" val="180114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Condicionais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r>
              <a:rPr lang="pt-BR" dirty="0"/>
              <a:t>É possível utilizar condicionais no SQL, assim como ocorre em uma linguagem de programação, o funcionamento é o mesmo, o que irá variar é a sintaxe.</a:t>
            </a:r>
          </a:p>
          <a:p>
            <a:endParaRPr lang="pt-BR" dirty="0"/>
          </a:p>
          <a:p>
            <a:r>
              <a:rPr lang="pt-BR" dirty="0"/>
              <a:t>No SQL é possível utilizar o comando IF ELSE conforme exemplos a seguir:</a:t>
            </a:r>
          </a:p>
        </p:txBody>
      </p:sp>
    </p:spTree>
    <p:extLst>
      <p:ext uri="{BB962C8B-B14F-4D97-AF65-F5344CB8AC3E}">
        <p14:creationId xmlns:p14="http://schemas.microsoft.com/office/powerpoint/2010/main" val="7146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Espaço Reservado para Conteúdo 6" descr="Texto&#10;&#10;Descrição gerada automaticamente">
            <a:extLst>
              <a:ext uri="{FF2B5EF4-FFF2-40B4-BE49-F238E27FC236}">
                <a16:creationId xmlns:a16="http://schemas.microsoft.com/office/drawing/2014/main" id="{04BDF7CE-508C-4B92-899F-588617477E2F}"/>
              </a:ext>
            </a:extLst>
          </p:cNvPr>
          <p:cNvPicPr>
            <a:picLocks noGrp="1" noChangeAspect="1"/>
          </p:cNvPicPr>
          <p:nvPr>
            <p:ph idx="1"/>
          </p:nvPr>
        </p:nvPicPr>
        <p:blipFill rotWithShape="1">
          <a:blip r:embed="rId2"/>
          <a:srcRect r="8616"/>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12" name="Freeform: Shape 11">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Freeform: Shape 13">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801436" y="1396289"/>
            <a:ext cx="4819952" cy="1325563"/>
          </a:xfrm>
        </p:spPr>
        <p:txBody>
          <a:bodyPr vert="horz" lIns="91440" tIns="45720" rIns="91440" bIns="45720" rtlCol="0" anchor="ctr">
            <a:normAutofit/>
          </a:bodyPr>
          <a:lstStyle/>
          <a:p>
            <a:r>
              <a:rPr lang="en-US" sz="4400" dirty="0"/>
              <a:t>TRANSACT SQL </a:t>
            </a:r>
            <a:br>
              <a:rPr lang="en-US" sz="4400" dirty="0"/>
            </a:br>
            <a:r>
              <a:rPr lang="en-US" sz="4400" dirty="0"/>
              <a:t>(T-SQL)</a:t>
            </a:r>
          </a:p>
        </p:txBody>
      </p:sp>
      <p:sp>
        <p:nvSpPr>
          <p:cNvPr id="2" name="Espaço Reservado para Texto 1">
            <a:extLst>
              <a:ext uri="{FF2B5EF4-FFF2-40B4-BE49-F238E27FC236}">
                <a16:creationId xmlns:a16="http://schemas.microsoft.com/office/drawing/2014/main" id="{DEE313A2-927D-451A-A5CF-840F5ED50C4B}"/>
              </a:ext>
            </a:extLst>
          </p:cNvPr>
          <p:cNvSpPr>
            <a:spLocks noGrp="1"/>
          </p:cNvSpPr>
          <p:nvPr>
            <p:ph type="body" sz="half" idx="2"/>
          </p:nvPr>
        </p:nvSpPr>
        <p:spPr>
          <a:xfrm>
            <a:off x="6801435" y="2871981"/>
            <a:ext cx="4819951" cy="3621583"/>
          </a:xfrm>
        </p:spPr>
        <p:txBody>
          <a:bodyPr vert="horz" lIns="91440" tIns="45720" rIns="91440" bIns="45720" rtlCol="0" anchor="t">
            <a:noAutofit/>
          </a:bodyPr>
          <a:lstStyle/>
          <a:p>
            <a:pPr>
              <a:lnSpc>
                <a:spcPct val="100000"/>
              </a:lnSpc>
            </a:pPr>
            <a:r>
              <a:rPr lang="en-US" sz="1500" i="0" dirty="0">
                <a:solidFill>
                  <a:schemeClr val="tx1"/>
                </a:solidFill>
                <a:effectLst/>
              </a:rPr>
              <a:t>A </a:t>
            </a:r>
            <a:r>
              <a:rPr lang="en-US" sz="1500" i="0" dirty="0" err="1">
                <a:solidFill>
                  <a:schemeClr val="tx1"/>
                </a:solidFill>
                <a:effectLst/>
              </a:rPr>
              <a:t>linguagem</a:t>
            </a:r>
            <a:r>
              <a:rPr lang="en-US" sz="1500" i="0" dirty="0">
                <a:solidFill>
                  <a:schemeClr val="tx1"/>
                </a:solidFill>
                <a:effectLst/>
              </a:rPr>
              <a:t> Transact-SQL é </a:t>
            </a:r>
            <a:r>
              <a:rPr lang="en-US" sz="1500" i="0" dirty="0" err="1">
                <a:solidFill>
                  <a:schemeClr val="tx1"/>
                </a:solidFill>
                <a:effectLst/>
              </a:rPr>
              <a:t>uma</a:t>
            </a:r>
            <a:r>
              <a:rPr lang="en-US" sz="1500" i="0" dirty="0">
                <a:solidFill>
                  <a:schemeClr val="tx1"/>
                </a:solidFill>
                <a:effectLst/>
              </a:rPr>
              <a:t> </a:t>
            </a:r>
            <a:r>
              <a:rPr lang="en-US" sz="1500" i="0" dirty="0" err="1">
                <a:solidFill>
                  <a:schemeClr val="tx1"/>
                </a:solidFill>
                <a:effectLst/>
              </a:rPr>
              <a:t>extensão</a:t>
            </a:r>
            <a:r>
              <a:rPr lang="en-US" sz="1500" i="0" dirty="0">
                <a:solidFill>
                  <a:schemeClr val="tx1"/>
                </a:solidFill>
                <a:effectLst/>
              </a:rPr>
              <a:t> </a:t>
            </a:r>
            <a:r>
              <a:rPr lang="en-US" sz="1500" i="0" dirty="0" err="1">
                <a:solidFill>
                  <a:schemeClr val="tx1"/>
                </a:solidFill>
                <a:effectLst/>
              </a:rPr>
              <a:t>ao</a:t>
            </a:r>
            <a:r>
              <a:rPr lang="en-US" sz="1500" i="0" dirty="0">
                <a:solidFill>
                  <a:schemeClr val="tx1"/>
                </a:solidFill>
                <a:effectLst/>
              </a:rPr>
              <a:t> </a:t>
            </a:r>
            <a:r>
              <a:rPr lang="en-US" sz="1500" i="0" dirty="0" err="1">
                <a:solidFill>
                  <a:schemeClr val="tx1"/>
                </a:solidFill>
                <a:effectLst/>
              </a:rPr>
              <a:t>padrão</a:t>
            </a:r>
            <a:r>
              <a:rPr lang="en-US" sz="1500" i="0" dirty="0">
                <a:solidFill>
                  <a:schemeClr val="tx1"/>
                </a:solidFill>
                <a:effectLst/>
              </a:rPr>
              <a:t> SQL-92, </a:t>
            </a:r>
            <a:r>
              <a:rPr lang="en-US" sz="1500" b="0" i="0" dirty="0" err="1">
                <a:solidFill>
                  <a:schemeClr val="tx1"/>
                </a:solidFill>
                <a:effectLst/>
              </a:rPr>
              <a:t>sendo</a:t>
            </a:r>
            <a:r>
              <a:rPr lang="en-US" sz="1500" b="0" i="0" dirty="0">
                <a:solidFill>
                  <a:schemeClr val="tx1"/>
                </a:solidFill>
                <a:effectLst/>
              </a:rPr>
              <a:t> a </a:t>
            </a:r>
            <a:r>
              <a:rPr lang="en-US" sz="1500" b="0" i="0" dirty="0" err="1">
                <a:solidFill>
                  <a:schemeClr val="tx1"/>
                </a:solidFill>
                <a:effectLst/>
              </a:rPr>
              <a:t>linguagem</a:t>
            </a:r>
            <a:r>
              <a:rPr lang="en-US" sz="1500" b="0" i="0" dirty="0">
                <a:solidFill>
                  <a:schemeClr val="tx1"/>
                </a:solidFill>
                <a:effectLst/>
              </a:rPr>
              <a:t> </a:t>
            </a:r>
            <a:r>
              <a:rPr lang="en-US" sz="1500" b="0" i="0" dirty="0" err="1">
                <a:solidFill>
                  <a:schemeClr val="tx1"/>
                </a:solidFill>
                <a:effectLst/>
              </a:rPr>
              <a:t>utilizada</a:t>
            </a:r>
            <a:r>
              <a:rPr lang="en-US" sz="1500" b="0" i="0" dirty="0">
                <a:solidFill>
                  <a:schemeClr val="tx1"/>
                </a:solidFill>
                <a:effectLst/>
              </a:rPr>
              <a:t> por </a:t>
            </a:r>
            <a:r>
              <a:rPr lang="en-US" sz="1500" b="0" i="0" dirty="0" err="1">
                <a:solidFill>
                  <a:schemeClr val="tx1"/>
                </a:solidFill>
                <a:effectLst/>
              </a:rPr>
              <a:t>desenvolvedores</a:t>
            </a:r>
            <a:r>
              <a:rPr lang="en-US" sz="1500" b="0" i="0" dirty="0">
                <a:solidFill>
                  <a:schemeClr val="tx1"/>
                </a:solidFill>
                <a:effectLst/>
              </a:rPr>
              <a:t> </a:t>
            </a:r>
            <a:r>
              <a:rPr lang="en-US" sz="1500" b="0" i="0" dirty="0" err="1">
                <a:solidFill>
                  <a:schemeClr val="tx1"/>
                </a:solidFill>
                <a:effectLst/>
              </a:rPr>
              <a:t>na</a:t>
            </a:r>
            <a:r>
              <a:rPr lang="en-US" sz="1500" b="0" i="0" dirty="0">
                <a:solidFill>
                  <a:schemeClr val="tx1"/>
                </a:solidFill>
                <a:effectLst/>
              </a:rPr>
              <a:t> </a:t>
            </a:r>
            <a:r>
              <a:rPr lang="en-US" sz="1500" b="0" i="0" dirty="0" err="1">
                <a:solidFill>
                  <a:schemeClr val="tx1"/>
                </a:solidFill>
                <a:effectLst/>
              </a:rPr>
              <a:t>construção</a:t>
            </a:r>
            <a:r>
              <a:rPr lang="en-US" sz="1500" b="0" i="0" dirty="0">
                <a:solidFill>
                  <a:schemeClr val="tx1"/>
                </a:solidFill>
                <a:effectLst/>
              </a:rPr>
              <a:t> de </a:t>
            </a:r>
            <a:r>
              <a:rPr lang="en-US" sz="1500" b="0" i="0" dirty="0" err="1">
                <a:solidFill>
                  <a:schemeClr val="tx1"/>
                </a:solidFill>
                <a:effectLst/>
              </a:rPr>
              <a:t>aplicações</a:t>
            </a:r>
            <a:r>
              <a:rPr lang="en-US" sz="1500" b="0" i="0" dirty="0">
                <a:solidFill>
                  <a:schemeClr val="tx1"/>
                </a:solidFill>
                <a:effectLst/>
              </a:rPr>
              <a:t> que </a:t>
            </a:r>
            <a:r>
              <a:rPr lang="en-US" sz="1500" b="0" i="0" dirty="0" err="1">
                <a:solidFill>
                  <a:schemeClr val="tx1"/>
                </a:solidFill>
                <a:effectLst/>
              </a:rPr>
              <a:t>manipulam</a:t>
            </a:r>
            <a:r>
              <a:rPr lang="en-US" sz="1500" b="0" i="0" dirty="0">
                <a:solidFill>
                  <a:schemeClr val="tx1"/>
                </a:solidFill>
                <a:effectLst/>
              </a:rPr>
              <a:t> dados </a:t>
            </a:r>
            <a:r>
              <a:rPr lang="en-US" sz="1500" b="0" i="0" dirty="0" err="1">
                <a:solidFill>
                  <a:schemeClr val="tx1"/>
                </a:solidFill>
                <a:effectLst/>
              </a:rPr>
              <a:t>mantidos</a:t>
            </a:r>
            <a:r>
              <a:rPr lang="en-US" sz="1500" b="0" i="0" dirty="0">
                <a:solidFill>
                  <a:schemeClr val="tx1"/>
                </a:solidFill>
                <a:effectLst/>
              </a:rPr>
              <a:t> no SQL Server. </a:t>
            </a:r>
            <a:r>
              <a:rPr lang="en-US" sz="1500" b="0" i="0" dirty="0" err="1">
                <a:solidFill>
                  <a:schemeClr val="tx1"/>
                </a:solidFill>
                <a:effectLst/>
              </a:rPr>
              <a:t>Seus</a:t>
            </a:r>
            <a:r>
              <a:rPr lang="en-US" sz="1500" b="0" i="0" dirty="0">
                <a:solidFill>
                  <a:schemeClr val="tx1"/>
                </a:solidFill>
                <a:effectLst/>
              </a:rPr>
              <a:t> </a:t>
            </a:r>
            <a:r>
              <a:rPr lang="en-US" sz="1500" b="0" i="0" dirty="0" err="1">
                <a:solidFill>
                  <a:schemeClr val="tx1"/>
                </a:solidFill>
                <a:effectLst/>
              </a:rPr>
              <a:t>comandos</a:t>
            </a:r>
            <a:r>
              <a:rPr lang="en-US" sz="1500" b="0" i="0" dirty="0">
                <a:solidFill>
                  <a:schemeClr val="tx1"/>
                </a:solidFill>
                <a:effectLst/>
              </a:rPr>
              <a:t> </a:t>
            </a:r>
            <a:r>
              <a:rPr lang="en-US" sz="1500" b="0" i="0" dirty="0" err="1">
                <a:solidFill>
                  <a:schemeClr val="tx1"/>
                </a:solidFill>
                <a:effectLst/>
              </a:rPr>
              <a:t>podem</a:t>
            </a:r>
            <a:r>
              <a:rPr lang="en-US" sz="1500" b="0" i="0" dirty="0">
                <a:solidFill>
                  <a:schemeClr val="tx1"/>
                </a:solidFill>
                <a:effectLst/>
              </a:rPr>
              <a:t> ser </a:t>
            </a:r>
            <a:r>
              <a:rPr lang="en-US" sz="1500" b="0" i="0" dirty="0" err="1">
                <a:solidFill>
                  <a:schemeClr val="tx1"/>
                </a:solidFill>
                <a:effectLst/>
              </a:rPr>
              <a:t>classificados</a:t>
            </a:r>
            <a:r>
              <a:rPr lang="en-US" sz="1500" b="0" i="0" dirty="0">
                <a:solidFill>
                  <a:schemeClr val="tx1"/>
                </a:solidFill>
                <a:effectLst/>
              </a:rPr>
              <a:t> </a:t>
            </a:r>
            <a:r>
              <a:rPr lang="en-US" sz="1500" b="0" i="0" dirty="0" err="1">
                <a:solidFill>
                  <a:schemeClr val="tx1"/>
                </a:solidFill>
                <a:effectLst/>
              </a:rPr>
              <a:t>em</a:t>
            </a:r>
            <a:r>
              <a:rPr lang="en-US" sz="1500" b="0" i="0" dirty="0">
                <a:solidFill>
                  <a:schemeClr val="tx1"/>
                </a:solidFill>
                <a:effectLst/>
              </a:rPr>
              <a:t> </a:t>
            </a:r>
            <a:r>
              <a:rPr lang="en-US" sz="1500" b="0" i="0" dirty="0" err="1">
                <a:solidFill>
                  <a:schemeClr val="tx1"/>
                </a:solidFill>
                <a:effectLst/>
              </a:rPr>
              <a:t>quatro</a:t>
            </a:r>
            <a:r>
              <a:rPr lang="en-US" sz="1500" b="0" i="0" dirty="0">
                <a:solidFill>
                  <a:schemeClr val="tx1"/>
                </a:solidFill>
                <a:effectLst/>
              </a:rPr>
              <a:t> </a:t>
            </a:r>
            <a:r>
              <a:rPr lang="en-US" sz="1500" b="0" i="0" dirty="0" err="1">
                <a:solidFill>
                  <a:schemeClr val="tx1"/>
                </a:solidFill>
                <a:effectLst/>
              </a:rPr>
              <a:t>grupos</a:t>
            </a:r>
            <a:r>
              <a:rPr lang="en-US" sz="1500" b="0" i="0" dirty="0">
                <a:solidFill>
                  <a:schemeClr val="tx1"/>
                </a:solidFill>
                <a:effectLst/>
              </a:rPr>
              <a:t>, de </a:t>
            </a:r>
            <a:r>
              <a:rPr lang="en-US" sz="1500" b="0" i="0" dirty="0" err="1">
                <a:solidFill>
                  <a:schemeClr val="tx1"/>
                </a:solidFill>
                <a:effectLst/>
              </a:rPr>
              <a:t>acordo</a:t>
            </a:r>
            <a:r>
              <a:rPr lang="en-US" sz="1500" b="0" i="0" dirty="0">
                <a:solidFill>
                  <a:schemeClr val="tx1"/>
                </a:solidFill>
                <a:effectLst/>
              </a:rPr>
              <a:t> com </a:t>
            </a:r>
            <a:r>
              <a:rPr lang="en-US" sz="1500" b="0" i="0" dirty="0" err="1">
                <a:solidFill>
                  <a:schemeClr val="tx1"/>
                </a:solidFill>
                <a:effectLst/>
              </a:rPr>
              <a:t>sua</a:t>
            </a:r>
            <a:r>
              <a:rPr lang="en-US" sz="1500" b="0" i="0" dirty="0">
                <a:solidFill>
                  <a:schemeClr val="tx1"/>
                </a:solidFill>
                <a:effectLst/>
              </a:rPr>
              <a:t> </a:t>
            </a:r>
            <a:r>
              <a:rPr lang="en-US" sz="1500" b="0" i="0" dirty="0" err="1">
                <a:solidFill>
                  <a:schemeClr val="tx1"/>
                </a:solidFill>
                <a:effectLst/>
              </a:rPr>
              <a:t>função</a:t>
            </a:r>
            <a:r>
              <a:rPr lang="en-US" sz="1500" b="0" i="0" dirty="0">
                <a:solidFill>
                  <a:schemeClr val="tx1"/>
                </a:solidFill>
                <a:effectLst/>
              </a:rPr>
              <a:t>:</a:t>
            </a:r>
          </a:p>
          <a:p>
            <a:pPr indent="-182880">
              <a:lnSpc>
                <a:spcPct val="100000"/>
              </a:lnSpc>
              <a:buFont typeface="Garamond" pitchFamily="18" charset="0"/>
              <a:buChar char="◦"/>
            </a:pPr>
            <a:endParaRPr lang="en-US" sz="1500" b="0" i="0" dirty="0">
              <a:solidFill>
                <a:schemeClr val="tx1"/>
              </a:solidFill>
              <a:effectLst/>
            </a:endParaRPr>
          </a:p>
          <a:p>
            <a:pPr marL="285750" indent="-182880">
              <a:lnSpc>
                <a:spcPct val="100000"/>
              </a:lnSpc>
              <a:buFont typeface="Garamond" pitchFamily="18" charset="0"/>
              <a:buChar char="◦"/>
            </a:pPr>
            <a:r>
              <a:rPr lang="en-US" sz="1500" b="0" i="0" dirty="0">
                <a:solidFill>
                  <a:schemeClr val="tx1"/>
                </a:solidFill>
                <a:effectLst/>
              </a:rPr>
              <a:t>DDL (</a:t>
            </a:r>
            <a:r>
              <a:rPr lang="en-US" sz="1500" b="0" i="0" dirty="0" err="1">
                <a:solidFill>
                  <a:schemeClr val="tx1"/>
                </a:solidFill>
                <a:effectLst/>
              </a:rPr>
              <a:t>Linguagem</a:t>
            </a:r>
            <a:r>
              <a:rPr lang="en-US" sz="1500" b="0" i="0" dirty="0">
                <a:solidFill>
                  <a:schemeClr val="tx1"/>
                </a:solidFill>
                <a:effectLst/>
              </a:rPr>
              <a:t> de </a:t>
            </a:r>
            <a:r>
              <a:rPr lang="en-US" sz="1500" b="0" i="0" dirty="0" err="1">
                <a:solidFill>
                  <a:schemeClr val="tx1"/>
                </a:solidFill>
                <a:effectLst/>
              </a:rPr>
              <a:t>Definição</a:t>
            </a:r>
            <a:r>
              <a:rPr lang="en-US" sz="1500" b="0" i="0" dirty="0">
                <a:solidFill>
                  <a:schemeClr val="tx1"/>
                </a:solidFill>
                <a:effectLst/>
              </a:rPr>
              <a:t> de Dados)</a:t>
            </a:r>
          </a:p>
          <a:p>
            <a:pPr marL="285750" indent="-182880">
              <a:lnSpc>
                <a:spcPct val="100000"/>
              </a:lnSpc>
              <a:buFont typeface="Garamond" pitchFamily="18" charset="0"/>
              <a:buChar char="◦"/>
            </a:pPr>
            <a:r>
              <a:rPr lang="en-US" sz="1500" b="0" i="0" dirty="0">
                <a:solidFill>
                  <a:schemeClr val="tx1"/>
                </a:solidFill>
                <a:effectLst/>
              </a:rPr>
              <a:t>DML (</a:t>
            </a:r>
            <a:r>
              <a:rPr lang="en-US" sz="1500" b="0" i="0" dirty="0" err="1">
                <a:solidFill>
                  <a:schemeClr val="tx1"/>
                </a:solidFill>
                <a:effectLst/>
              </a:rPr>
              <a:t>Linguagem</a:t>
            </a:r>
            <a:r>
              <a:rPr lang="en-US" sz="1500" b="0" i="0" dirty="0">
                <a:solidFill>
                  <a:schemeClr val="tx1"/>
                </a:solidFill>
                <a:effectLst/>
              </a:rPr>
              <a:t> de </a:t>
            </a:r>
            <a:r>
              <a:rPr lang="en-US" sz="1500" b="0" i="0" dirty="0" err="1">
                <a:solidFill>
                  <a:schemeClr val="tx1"/>
                </a:solidFill>
                <a:effectLst/>
              </a:rPr>
              <a:t>Manipulação</a:t>
            </a:r>
            <a:r>
              <a:rPr lang="en-US" sz="1500" b="0" i="0" dirty="0">
                <a:solidFill>
                  <a:schemeClr val="tx1"/>
                </a:solidFill>
                <a:effectLst/>
              </a:rPr>
              <a:t> de Dados)</a:t>
            </a:r>
          </a:p>
          <a:p>
            <a:pPr marL="285750" indent="-182880">
              <a:lnSpc>
                <a:spcPct val="100000"/>
              </a:lnSpc>
              <a:buFont typeface="Garamond" pitchFamily="18" charset="0"/>
              <a:buChar char="◦"/>
            </a:pPr>
            <a:r>
              <a:rPr lang="en-US" sz="1500" b="0" i="0" dirty="0">
                <a:solidFill>
                  <a:schemeClr val="tx1"/>
                </a:solidFill>
                <a:effectLst/>
              </a:rPr>
              <a:t>DCL (</a:t>
            </a:r>
            <a:r>
              <a:rPr lang="en-US" sz="1500" b="0" i="0" dirty="0" err="1">
                <a:solidFill>
                  <a:schemeClr val="tx1"/>
                </a:solidFill>
                <a:effectLst/>
              </a:rPr>
              <a:t>Linguagem</a:t>
            </a:r>
            <a:r>
              <a:rPr lang="en-US" sz="1500" b="0" i="0" dirty="0">
                <a:solidFill>
                  <a:schemeClr val="tx1"/>
                </a:solidFill>
                <a:effectLst/>
              </a:rPr>
              <a:t> de </a:t>
            </a:r>
            <a:r>
              <a:rPr lang="en-US" sz="1500" b="0" i="0" dirty="0" err="1">
                <a:solidFill>
                  <a:schemeClr val="tx1"/>
                </a:solidFill>
                <a:effectLst/>
              </a:rPr>
              <a:t>Controle</a:t>
            </a:r>
            <a:r>
              <a:rPr lang="en-US" sz="1500" b="0" i="0" dirty="0">
                <a:solidFill>
                  <a:schemeClr val="tx1"/>
                </a:solidFill>
                <a:effectLst/>
              </a:rPr>
              <a:t> de Dados)</a:t>
            </a:r>
          </a:p>
          <a:p>
            <a:pPr marL="285750" indent="-182880">
              <a:lnSpc>
                <a:spcPct val="100000"/>
              </a:lnSpc>
              <a:buFont typeface="Garamond" pitchFamily="18" charset="0"/>
              <a:buChar char="◦"/>
            </a:pPr>
            <a:r>
              <a:rPr lang="en-US" sz="1500" b="0" i="0" dirty="0">
                <a:solidFill>
                  <a:schemeClr val="tx1"/>
                </a:solidFill>
                <a:effectLst/>
              </a:rPr>
              <a:t>DTL (</a:t>
            </a:r>
            <a:r>
              <a:rPr lang="en-US" sz="1500" b="0" i="0" dirty="0" err="1">
                <a:solidFill>
                  <a:schemeClr val="tx1"/>
                </a:solidFill>
                <a:effectLst/>
              </a:rPr>
              <a:t>Linguagem</a:t>
            </a:r>
            <a:r>
              <a:rPr lang="en-US" sz="1500" b="0" i="0" dirty="0">
                <a:solidFill>
                  <a:schemeClr val="tx1"/>
                </a:solidFill>
                <a:effectLst/>
              </a:rPr>
              <a:t> de </a:t>
            </a:r>
            <a:r>
              <a:rPr lang="en-US" sz="1500" b="0" i="0" dirty="0" err="1">
                <a:solidFill>
                  <a:schemeClr val="tx1"/>
                </a:solidFill>
                <a:effectLst/>
              </a:rPr>
              <a:t>Transação</a:t>
            </a:r>
            <a:r>
              <a:rPr lang="en-US" sz="1500" b="0" i="0" dirty="0">
                <a:solidFill>
                  <a:schemeClr val="tx1"/>
                </a:solidFill>
                <a:effectLst/>
              </a:rPr>
              <a:t> de Dados)</a:t>
            </a:r>
          </a:p>
          <a:p>
            <a:pPr marL="285750" indent="-182880">
              <a:lnSpc>
                <a:spcPct val="100000"/>
              </a:lnSpc>
              <a:buFont typeface="Garamond" pitchFamily="18" charset="0"/>
              <a:buChar char="◦"/>
            </a:pPr>
            <a:r>
              <a:rPr lang="en-US" sz="1500" b="0" i="0" dirty="0">
                <a:solidFill>
                  <a:schemeClr val="tx1"/>
                </a:solidFill>
                <a:effectLst/>
              </a:rPr>
              <a:t>DQL – </a:t>
            </a:r>
            <a:r>
              <a:rPr lang="en-US" sz="1500" b="0" i="0" dirty="0" err="1">
                <a:solidFill>
                  <a:schemeClr val="tx1"/>
                </a:solidFill>
                <a:effectLst/>
              </a:rPr>
              <a:t>Linguagem</a:t>
            </a:r>
            <a:r>
              <a:rPr lang="en-US" sz="1500" b="0" i="0" dirty="0">
                <a:solidFill>
                  <a:schemeClr val="tx1"/>
                </a:solidFill>
                <a:effectLst/>
              </a:rPr>
              <a:t> de Consulta de Dados</a:t>
            </a:r>
            <a:endParaRPr lang="en-US" sz="1500" dirty="0">
              <a:solidFill>
                <a:schemeClr val="tx1"/>
              </a:solidFill>
            </a:endParaRPr>
          </a:p>
        </p:txBody>
      </p:sp>
    </p:spTree>
    <p:extLst>
      <p:ext uri="{BB962C8B-B14F-4D97-AF65-F5344CB8AC3E}">
        <p14:creationId xmlns:p14="http://schemas.microsoft.com/office/powerpoint/2010/main" val="320356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Comando IF ELSE (Sintaxe)</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marL="0" indent="0">
              <a:buNone/>
            </a:pPr>
            <a:r>
              <a:rPr lang="pt-BR" dirty="0"/>
              <a:t>Sintaxe: </a:t>
            </a: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IF</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condicao</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comandoIF</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ELSE</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IF</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condicao</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ComandoElseIF</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ELSE</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ComandoElse</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dirty="0"/>
          </a:p>
          <a:p>
            <a:pPr marL="0" indent="0">
              <a:buNone/>
            </a:pPr>
            <a:endParaRPr lang="pt-BR" dirty="0"/>
          </a:p>
        </p:txBody>
      </p:sp>
    </p:spTree>
    <p:extLst>
      <p:ext uri="{BB962C8B-B14F-4D97-AF65-F5344CB8AC3E}">
        <p14:creationId xmlns:p14="http://schemas.microsoft.com/office/powerpoint/2010/main" val="253464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648929" y="634182"/>
            <a:ext cx="5089262" cy="664532"/>
          </a:xfrm>
        </p:spPr>
        <p:txBody>
          <a:bodyPr>
            <a:normAutofit/>
          </a:bodyPr>
          <a:lstStyle/>
          <a:p>
            <a:r>
              <a:rPr kumimoji="0" lang="pt-BR" sz="3000" b="1" i="0" u="none" strike="noStrike" kern="1200" cap="none" spc="0" normalizeH="0" baseline="0" noProof="0" dirty="0">
                <a:ln>
                  <a:noFill/>
                </a:ln>
                <a:solidFill>
                  <a:prstClr val="black"/>
                </a:solidFill>
                <a:effectLst/>
                <a:uLnTx/>
                <a:uFillTx/>
                <a:latin typeface="Calibri Light" panose="020F0302020204030204"/>
                <a:ea typeface="+mj-ea"/>
                <a:cs typeface="+mj-cs"/>
              </a:rPr>
              <a:t>Comando IF ELSE (Exemplo)</a:t>
            </a:r>
            <a:endParaRPr lang="pt-BR" sz="3000" b="1" dirty="0">
              <a:latin typeface="Calibri Light" panose="020F0302020204030204"/>
            </a:endParaRPr>
          </a:p>
        </p:txBody>
      </p:sp>
      <p:sp>
        <p:nvSpPr>
          <p:cNvPr id="5" name="Espaço Reservado para Conteúdo 4">
            <a:extLst>
              <a:ext uri="{FF2B5EF4-FFF2-40B4-BE49-F238E27FC236}">
                <a16:creationId xmlns:a16="http://schemas.microsoft.com/office/drawing/2014/main" id="{93393BE1-A325-4332-B983-707DF53EC3E9}"/>
              </a:ext>
            </a:extLst>
          </p:cNvPr>
          <p:cNvSpPr>
            <a:spLocks noGrp="1"/>
          </p:cNvSpPr>
          <p:nvPr>
            <p:ph idx="1"/>
          </p:nvPr>
        </p:nvSpPr>
        <p:spPr>
          <a:xfrm>
            <a:off x="484214" y="1484243"/>
            <a:ext cx="5439508" cy="5115340"/>
          </a:xfrm>
        </p:spPr>
        <p:txBody>
          <a:bodyPr>
            <a:normAutofit fontScale="62500" lnSpcReduction="20000"/>
          </a:bodyPr>
          <a:lstStyle/>
          <a:p>
            <a:pPr marL="0" indent="0">
              <a:buNone/>
            </a:pPr>
            <a:r>
              <a:rPr lang="pt-BR" sz="1800" dirty="0">
                <a:solidFill>
                  <a:srgbClr val="0000FF"/>
                </a:solidFill>
                <a:latin typeface="Consolas" panose="020B0609020204030204" pitchFamily="49" charset="0"/>
              </a:rPr>
              <a:t>declare</a:t>
            </a:r>
            <a:r>
              <a:rPr lang="pt-BR" sz="1800" dirty="0">
                <a:solidFill>
                  <a:srgbClr val="000000"/>
                </a:solidFill>
                <a:latin typeface="Consolas" panose="020B0609020204030204" pitchFamily="49" charset="0"/>
              </a:rPr>
              <a:t> @Salario </a:t>
            </a:r>
            <a:r>
              <a:rPr lang="pt-BR" sz="1800" dirty="0" err="1">
                <a:solidFill>
                  <a:srgbClr val="0000FF"/>
                </a:solidFill>
                <a:latin typeface="Consolas" panose="020B0609020204030204" pitchFamily="49" charset="0"/>
              </a:rPr>
              <a:t>money</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@Salario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5000</a:t>
            </a: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Se o salário for menor ou igual 1000 desconta 3% de imposto.</a:t>
            </a:r>
            <a:r>
              <a:rPr lang="pt-BR" sz="1800" dirty="0">
                <a:solidFill>
                  <a:srgbClr val="000000"/>
                </a:solidFill>
                <a:latin typeface="Consolas" panose="020B0609020204030204" pitchFamily="49" charset="0"/>
              </a:rPr>
              <a:t> </a:t>
            </a:r>
          </a:p>
          <a:p>
            <a:pPr marL="0" indent="0">
              <a:buNone/>
            </a:pPr>
            <a:r>
              <a:rPr lang="pt-BR" sz="1800" dirty="0">
                <a:solidFill>
                  <a:srgbClr val="008000"/>
                </a:solidFill>
                <a:latin typeface="Consolas" panose="020B0609020204030204" pitchFamily="49" charset="0"/>
              </a:rPr>
              <a:t>-- Se o salário for maior que 1000 e menor ou igual 5000 desconta 10% de imposto. </a:t>
            </a:r>
          </a:p>
          <a:p>
            <a:pPr marL="0" indent="0">
              <a:buNone/>
            </a:pPr>
            <a:r>
              <a:rPr lang="pt-BR" sz="1800" dirty="0">
                <a:solidFill>
                  <a:srgbClr val="008000"/>
                </a:solidFill>
                <a:latin typeface="Consolas" panose="020B0609020204030204" pitchFamily="49" charset="0"/>
              </a:rPr>
              <a:t>-- Se o salário for maior que 5000 desconta 30% de imposto.</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IF</a:t>
            </a:r>
            <a:r>
              <a:rPr lang="pt-BR" sz="1800" dirty="0">
                <a:solidFill>
                  <a:srgbClr val="000000"/>
                </a:solidFill>
                <a:latin typeface="Consolas" panose="020B0609020204030204" pitchFamily="49" charset="0"/>
              </a:rPr>
              <a:t> @Salario </a:t>
            </a:r>
            <a:r>
              <a:rPr lang="pt-BR" sz="1800" dirty="0">
                <a:solidFill>
                  <a:srgbClr val="808080"/>
                </a:solidFill>
                <a:latin typeface="Consolas" panose="020B0609020204030204" pitchFamily="49" charset="0"/>
              </a:rPr>
              <a:t>&lt;=</a:t>
            </a:r>
            <a:r>
              <a:rPr lang="pt-BR" sz="1800" dirty="0">
                <a:solidFill>
                  <a:srgbClr val="000000"/>
                </a:solidFill>
                <a:latin typeface="Consolas" panose="020B0609020204030204" pitchFamily="49" charset="0"/>
              </a:rPr>
              <a:t> 1000 </a:t>
            </a:r>
            <a:r>
              <a:rPr lang="pt-BR" sz="1800" dirty="0">
                <a:solidFill>
                  <a:srgbClr val="0000FF"/>
                </a:solidFill>
                <a:latin typeface="Consolas" panose="020B0609020204030204" pitchFamily="49" charset="0"/>
              </a:rPr>
              <a:t>BEGIN</a:t>
            </a:r>
            <a:r>
              <a:rPr lang="pt-BR" sz="1800" dirty="0">
                <a:solidFill>
                  <a:srgbClr val="000000"/>
                </a:solidFill>
                <a:latin typeface="Consolas" panose="020B0609020204030204" pitchFamily="49" charset="0"/>
              </a:rPr>
              <a:t> </a:t>
            </a:r>
          </a:p>
          <a:p>
            <a:pPr marL="0" indent="0">
              <a:buNone/>
            </a:pPr>
            <a:r>
              <a:rPr lang="da-DK" sz="1800" dirty="0">
                <a:solidFill>
                  <a:srgbClr val="0000FF"/>
                </a:solidFill>
                <a:latin typeface="Consolas" panose="020B0609020204030204" pitchFamily="49" charset="0"/>
              </a:rPr>
              <a:t>   set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FF"/>
                </a:solidFill>
                <a:latin typeface="Consolas" panose="020B0609020204030204" pitchFamily="49" charset="0"/>
              </a:rPr>
              <a: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0.03</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p>
          <a:p>
            <a:pPr marL="0" indent="0">
              <a:buNone/>
            </a:pPr>
            <a:r>
              <a:rPr lang="pt-BR" sz="1800" dirty="0">
                <a:solidFill>
                  <a:srgbClr val="0000FF"/>
                </a:solidFill>
                <a:latin typeface="Consolas" panose="020B0609020204030204" pitchFamily="49" charset="0"/>
              </a:rPr>
              <a:t>   print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'Desconto de 3%'</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@Salario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1000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@Salario </a:t>
            </a:r>
            <a:r>
              <a:rPr lang="en-US" sz="1800" dirty="0">
                <a:solidFill>
                  <a:srgbClr val="808080"/>
                </a:solidFill>
                <a:latin typeface="Consolas" panose="020B0609020204030204" pitchFamily="49" charset="0"/>
              </a:rPr>
              <a:t>&lt;=</a:t>
            </a:r>
            <a:r>
              <a:rPr lang="en-US" sz="1800" dirty="0">
                <a:solidFill>
                  <a:srgbClr val="000000"/>
                </a:solidFill>
                <a:latin typeface="Consolas" panose="020B0609020204030204" pitchFamily="49" charset="0"/>
              </a:rPr>
              <a:t> 5000 </a:t>
            </a:r>
            <a:r>
              <a:rPr lang="en-US" sz="1800" dirty="0">
                <a:solidFill>
                  <a:srgbClr val="0000FF"/>
                </a:solidFill>
                <a:latin typeface="Consolas" panose="020B0609020204030204" pitchFamily="49" charset="0"/>
              </a:rPr>
              <a:t>BEGIN</a:t>
            </a:r>
            <a:endParaRPr lang="en-US" sz="1800" dirty="0">
              <a:solidFill>
                <a:srgbClr val="000000"/>
              </a:solidFill>
              <a:latin typeface="Consolas" panose="020B0609020204030204" pitchFamily="49" charset="0"/>
            </a:endParaRPr>
          </a:p>
          <a:p>
            <a:pPr marL="0" indent="0">
              <a:buNone/>
            </a:pPr>
            <a:r>
              <a:rPr lang="da-DK" sz="1800" dirty="0">
                <a:solidFill>
                  <a:srgbClr val="0000FF"/>
                </a:solidFill>
                <a:latin typeface="Consolas" panose="020B0609020204030204" pitchFamily="49" charset="0"/>
              </a:rPr>
              <a:t>   set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FF"/>
                </a:solidFill>
                <a:latin typeface="Consolas" panose="020B0609020204030204" pitchFamily="49" charset="0"/>
              </a:rPr>
              <a: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0.1</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p>
          <a:p>
            <a:pPr marL="0" indent="0">
              <a:buNone/>
            </a:pPr>
            <a:r>
              <a:rPr lang="pt-BR" sz="1800" dirty="0">
                <a:solidFill>
                  <a:srgbClr val="0000FF"/>
                </a:solidFill>
                <a:latin typeface="Consolas" panose="020B0609020204030204" pitchFamily="49" charset="0"/>
              </a:rPr>
              <a:t>   print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'Desconto de 10%'</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ELSE</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da-DK" sz="1800" dirty="0">
                <a:solidFill>
                  <a:srgbClr val="0000FF"/>
                </a:solidFill>
                <a:latin typeface="Consolas" panose="020B0609020204030204" pitchFamily="49" charset="0"/>
              </a:rPr>
              <a:t>   set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@Salario </a:t>
            </a:r>
            <a:r>
              <a:rPr lang="da-DK" sz="1800" dirty="0">
                <a:solidFill>
                  <a:srgbClr val="808080"/>
                </a:solidFill>
                <a:latin typeface="Consolas" panose="020B0609020204030204" pitchFamily="49" charset="0"/>
              </a:rPr>
              <a:t>-</a:t>
            </a:r>
            <a:r>
              <a:rPr lang="da-DK" sz="1800" dirty="0">
                <a:solidFill>
                  <a:srgbClr val="0000FF"/>
                </a:solidFill>
                <a:latin typeface="Consolas" panose="020B0609020204030204" pitchFamily="49" charset="0"/>
              </a:rPr>
              <a:t>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@Salario </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0.3</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 </a:t>
            </a:r>
          </a:p>
          <a:p>
            <a:pPr marL="0" indent="0">
              <a:buNone/>
            </a:pPr>
            <a:r>
              <a:rPr lang="pt-BR" sz="1800" dirty="0">
                <a:solidFill>
                  <a:srgbClr val="0000FF"/>
                </a:solidFill>
                <a:latin typeface="Consolas" panose="020B0609020204030204" pitchFamily="49" charset="0"/>
              </a:rPr>
              <a:t>   print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'Desconto de 30%'</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@Salario </a:t>
            </a:r>
            <a:r>
              <a:rPr lang="pt-BR" sz="1800" dirty="0">
                <a:solidFill>
                  <a:srgbClr val="0000FF"/>
                </a:solidFill>
                <a:latin typeface="Consolas" panose="020B0609020204030204" pitchFamily="49" charset="0"/>
              </a:rPr>
              <a:t>as</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SalarioDescontadoImposto</a:t>
            </a:r>
            <a:endParaRPr lang="pt-BR" sz="1800" dirty="0">
              <a:cs typeface="Calibri" panose="020F0502020204030204" pitchFamily="34" charset="0"/>
            </a:endParaRPr>
          </a:p>
        </p:txBody>
      </p:sp>
      <p:sp>
        <p:nvSpPr>
          <p:cNvPr id="83" name="Rectangle 8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204ADB52-D0F4-421E-A159-D9860AE5DE3E}"/>
              </a:ext>
            </a:extLst>
          </p:cNvPr>
          <p:cNvPicPr>
            <a:picLocks noChangeAspect="1"/>
          </p:cNvPicPr>
          <p:nvPr/>
        </p:nvPicPr>
        <p:blipFill>
          <a:blip r:embed="rId2"/>
          <a:srcRect/>
          <a:stretch/>
        </p:blipFill>
        <p:spPr>
          <a:xfrm>
            <a:off x="6904382" y="2117389"/>
            <a:ext cx="4492488" cy="2695492"/>
          </a:xfrm>
          <a:prstGeom prst="rect">
            <a:avLst/>
          </a:prstGeom>
          <a:effectLst/>
        </p:spPr>
      </p:pic>
    </p:spTree>
    <p:extLst>
      <p:ext uri="{BB962C8B-B14F-4D97-AF65-F5344CB8AC3E}">
        <p14:creationId xmlns:p14="http://schemas.microsoft.com/office/powerpoint/2010/main" val="20455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Comando WHILE</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r>
              <a:rPr lang="pt-BR" dirty="0"/>
              <a:t>Embora não seja comum, é possível executar laços no SQL.</a:t>
            </a:r>
          </a:p>
          <a:p>
            <a:endParaRPr lang="pt-BR" dirty="0"/>
          </a:p>
          <a:p>
            <a:r>
              <a:rPr lang="pt-BR" dirty="0"/>
              <a:t>Dependendo da quantidade de iterações o comando pode-se tornar “pesado” ao SGBD.</a:t>
            </a:r>
          </a:p>
          <a:p>
            <a:endParaRPr lang="pt-BR" dirty="0"/>
          </a:p>
          <a:p>
            <a:r>
              <a:rPr lang="pt-BR" dirty="0"/>
              <a:t>Cuidado com o loop infinito, incremente a variável de controle!</a:t>
            </a:r>
          </a:p>
          <a:p>
            <a:pPr marL="0" indent="0">
              <a:buNone/>
            </a:pPr>
            <a:endParaRPr lang="pt-BR" dirty="0"/>
          </a:p>
        </p:txBody>
      </p:sp>
    </p:spTree>
    <p:extLst>
      <p:ext uri="{BB962C8B-B14F-4D97-AF65-F5344CB8AC3E}">
        <p14:creationId xmlns:p14="http://schemas.microsoft.com/office/powerpoint/2010/main" val="422453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Comando WHILE</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r>
              <a:rPr lang="pt-BR" dirty="0"/>
              <a:t>Sintaxe: </a:t>
            </a:r>
          </a:p>
          <a:p>
            <a:pPr marL="0" indent="0">
              <a:buNone/>
            </a:pP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WHILE</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condicao</a:t>
            </a:r>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pt-BR" sz="1800" dirty="0">
                <a:solidFill>
                  <a:srgbClr val="000000"/>
                </a:solidFill>
                <a:latin typeface="Consolas" panose="020B0609020204030204" pitchFamily="49" charset="0"/>
              </a:rPr>
              <a:t>   comando</a:t>
            </a:r>
          </a:p>
          <a:p>
            <a:pPr marL="0" indent="0">
              <a:buNone/>
            </a:pPr>
            <a:r>
              <a:rPr lang="pt-BR" sz="1800" dirty="0">
                <a:solidFill>
                  <a:srgbClr val="000000"/>
                </a:solidFill>
                <a:latin typeface="Consolas" panose="020B0609020204030204" pitchFamily="49" charset="0"/>
              </a:rPr>
              <a:t>   incrementa variável de controle</a:t>
            </a:r>
          </a:p>
          <a:p>
            <a:pPr marL="0" indent="0">
              <a:buNone/>
            </a:pPr>
            <a:r>
              <a:rPr lang="pt-BR" sz="1800" dirty="0">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endParaRPr lang="pt-BR" dirty="0"/>
          </a:p>
        </p:txBody>
      </p:sp>
    </p:spTree>
    <p:extLst>
      <p:ext uri="{BB962C8B-B14F-4D97-AF65-F5344CB8AC3E}">
        <p14:creationId xmlns:p14="http://schemas.microsoft.com/office/powerpoint/2010/main" val="71040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648929" y="634182"/>
            <a:ext cx="5089262" cy="664532"/>
          </a:xfrm>
        </p:spPr>
        <p:txBody>
          <a:bodyPr>
            <a:normAutofit/>
          </a:bodyPr>
          <a:lstStyle/>
          <a:p>
            <a:r>
              <a:rPr kumimoji="0" lang="pt-BR" sz="3000" b="1" i="0" u="none" strike="noStrike" kern="1200" cap="none" spc="0" normalizeH="0" baseline="0" noProof="0" dirty="0">
                <a:ln>
                  <a:noFill/>
                </a:ln>
                <a:solidFill>
                  <a:prstClr val="black"/>
                </a:solidFill>
                <a:effectLst/>
                <a:uLnTx/>
                <a:uFillTx/>
                <a:latin typeface="Calibri Light" panose="020F0302020204030204"/>
                <a:ea typeface="+mj-ea"/>
                <a:cs typeface="+mj-cs"/>
              </a:rPr>
              <a:t>Comando WHILE (Exemplo)</a:t>
            </a:r>
            <a:endParaRPr lang="pt-BR" sz="3000" b="1" dirty="0">
              <a:latin typeface="Calibri Light" panose="020F0302020204030204"/>
            </a:endParaRPr>
          </a:p>
        </p:txBody>
      </p:sp>
      <p:sp>
        <p:nvSpPr>
          <p:cNvPr id="5" name="Espaço Reservado para Conteúdo 4">
            <a:extLst>
              <a:ext uri="{FF2B5EF4-FFF2-40B4-BE49-F238E27FC236}">
                <a16:creationId xmlns:a16="http://schemas.microsoft.com/office/drawing/2014/main" id="{93393BE1-A325-4332-B983-707DF53EC3E9}"/>
              </a:ext>
            </a:extLst>
          </p:cNvPr>
          <p:cNvSpPr>
            <a:spLocks noGrp="1"/>
          </p:cNvSpPr>
          <p:nvPr>
            <p:ph idx="1"/>
          </p:nvPr>
        </p:nvSpPr>
        <p:spPr>
          <a:xfrm>
            <a:off x="484214" y="1484243"/>
            <a:ext cx="5439508" cy="5115340"/>
          </a:xfrm>
        </p:spPr>
        <p:txBody>
          <a:bodyPr>
            <a:normAutofit/>
          </a:bodyPr>
          <a:lstStyle/>
          <a:p>
            <a:pPr marL="0" indent="0">
              <a:buNone/>
            </a:pPr>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@i </a:t>
            </a:r>
            <a:r>
              <a:rPr lang="en-US" sz="1800" dirty="0" err="1">
                <a:solidFill>
                  <a:srgbClr val="0000FF"/>
                </a:solidFill>
                <a:latin typeface="Consolas" panose="020B0609020204030204" pitchFamily="49" charset="0"/>
              </a:rPr>
              <a:t>tinyint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@total </a:t>
            </a:r>
            <a:r>
              <a:rPr lang="en-US" sz="1800" dirty="0" err="1">
                <a:solidFill>
                  <a:srgbClr val="0000FF"/>
                </a:solidFill>
                <a:latin typeface="Consolas" panose="020B0609020204030204" pitchFamily="49" charset="0"/>
              </a:rPr>
              <a:t>tinyint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@valor </a:t>
            </a:r>
            <a:r>
              <a:rPr lang="en-US" sz="1800" dirty="0" err="1">
                <a:solidFill>
                  <a:srgbClr val="0000FF"/>
                </a:solidFill>
                <a:latin typeface="Consolas" panose="020B0609020204030204" pitchFamily="49" charset="0"/>
              </a:rPr>
              <a:t>tinyint</a:t>
            </a:r>
            <a:endParaRPr lang="en-US"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@i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1</a:t>
            </a: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@total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5</a:t>
            </a:r>
          </a:p>
          <a:p>
            <a:pPr marL="0" indent="0">
              <a:buNone/>
            </a:pP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while</a:t>
            </a:r>
            <a:r>
              <a:rPr lang="pt-BR" sz="1800" dirty="0">
                <a:solidFill>
                  <a:srgbClr val="000000"/>
                </a:solidFill>
                <a:latin typeface="Consolas" panose="020B0609020204030204" pitchFamily="49" charset="0"/>
              </a:rPr>
              <a:t> @i </a:t>
            </a:r>
            <a:r>
              <a:rPr lang="pt-BR" sz="1800" dirty="0">
                <a:solidFill>
                  <a:srgbClr val="808080"/>
                </a:solidFill>
                <a:latin typeface="Consolas" panose="020B0609020204030204" pitchFamily="49" charset="0"/>
              </a:rPr>
              <a:t>&lt;=</a:t>
            </a:r>
            <a:r>
              <a:rPr lang="pt-BR" sz="1800" dirty="0">
                <a:solidFill>
                  <a:srgbClr val="000000"/>
                </a:solidFill>
                <a:latin typeface="Consolas" panose="020B0609020204030204" pitchFamily="49" charset="0"/>
              </a:rPr>
              <a:t> @total </a:t>
            </a:r>
            <a:r>
              <a:rPr lang="pt-BR" sz="1800" dirty="0" err="1">
                <a:solidFill>
                  <a:srgbClr val="0000FF"/>
                </a:solidFill>
                <a:latin typeface="Consolas" panose="020B0609020204030204" pitchFamily="49" charset="0"/>
              </a:rPr>
              <a:t>begin</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   set</a:t>
            </a:r>
            <a:r>
              <a:rPr lang="pt-BR" sz="1800" dirty="0">
                <a:solidFill>
                  <a:srgbClr val="000000"/>
                </a:solidFill>
                <a:latin typeface="Consolas" panose="020B0609020204030204" pitchFamily="49" charset="0"/>
              </a:rPr>
              <a:t> @valor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@total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@i</a:t>
            </a:r>
          </a:p>
          <a:p>
            <a:pPr marL="0" indent="0">
              <a:buNone/>
            </a:pPr>
            <a:r>
              <a:rPr lang="pt-BR" sz="1800" dirty="0">
                <a:solidFill>
                  <a:srgbClr val="0000FF"/>
                </a:solidFill>
                <a:latin typeface="Consolas" panose="020B0609020204030204" pitchFamily="49" charset="0"/>
              </a:rPr>
              <a:t>   </a:t>
            </a:r>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@valor</a:t>
            </a:r>
          </a:p>
          <a:p>
            <a:pPr marL="0" indent="0">
              <a:buNone/>
            </a:pPr>
            <a:r>
              <a:rPr lang="pt-BR" sz="1800" dirty="0">
                <a:solidFill>
                  <a:srgbClr val="0000FF"/>
                </a:solidFill>
                <a:latin typeface="Consolas" panose="020B0609020204030204" pitchFamily="49" charset="0"/>
              </a:rPr>
              <a:t>   set</a:t>
            </a:r>
            <a:r>
              <a:rPr lang="pt-BR" sz="1800" dirty="0">
                <a:solidFill>
                  <a:srgbClr val="000000"/>
                </a:solidFill>
                <a:latin typeface="Consolas" panose="020B0609020204030204" pitchFamily="49" charset="0"/>
              </a:rPr>
              <a:t> @i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@i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1 </a:t>
            </a:r>
            <a:r>
              <a:rPr lang="pt-BR" sz="1800" dirty="0">
                <a:solidFill>
                  <a:srgbClr val="008000"/>
                </a:solidFill>
                <a:latin typeface="Consolas" panose="020B0609020204030204" pitchFamily="49" charset="0"/>
              </a:rPr>
              <a:t>--incrementando @i</a:t>
            </a: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end</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p:txBody>
      </p:sp>
      <p:sp>
        <p:nvSpPr>
          <p:cNvPr id="83" name="Rectangle 8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a:extLst>
              <a:ext uri="{FF2B5EF4-FFF2-40B4-BE49-F238E27FC236}">
                <a16:creationId xmlns:a16="http://schemas.microsoft.com/office/drawing/2014/main" id="{204ADB52-D0F4-421E-A159-D9860AE5DE3E}"/>
              </a:ext>
            </a:extLst>
          </p:cNvPr>
          <p:cNvPicPr>
            <a:picLocks noChangeAspect="1"/>
          </p:cNvPicPr>
          <p:nvPr/>
        </p:nvPicPr>
        <p:blipFill>
          <a:blip r:embed="rId2"/>
          <a:srcRect/>
          <a:stretch/>
        </p:blipFill>
        <p:spPr>
          <a:xfrm>
            <a:off x="6970644" y="1299587"/>
            <a:ext cx="4292650" cy="3513294"/>
          </a:xfrm>
          <a:prstGeom prst="rect">
            <a:avLst/>
          </a:prstGeom>
          <a:effectLst/>
        </p:spPr>
      </p:pic>
    </p:spTree>
    <p:extLst>
      <p:ext uri="{BB962C8B-B14F-4D97-AF65-F5344CB8AC3E}">
        <p14:creationId xmlns:p14="http://schemas.microsoft.com/office/powerpoint/2010/main" val="94483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289158" y="803325"/>
            <a:ext cx="5259707" cy="1325563"/>
          </a:xfrm>
        </p:spPr>
        <p:txBody>
          <a:bodyPr vert="horz" lIns="91440" tIns="45720" rIns="91440" bIns="45720" rtlCol="0" anchor="ctr">
            <a:normAutofit/>
          </a:bodyPr>
          <a:lstStyle/>
          <a:p>
            <a:r>
              <a:rPr lang="en-US" sz="4400" dirty="0"/>
              <a:t>VAMOS POR A MÃO NA MASSA!!!</a:t>
            </a:r>
          </a:p>
        </p:txBody>
      </p:sp>
      <p:sp>
        <p:nvSpPr>
          <p:cNvPr id="38" name="Freeform: Shape 35">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Espaço Reservado para Conteúdo 6" descr="Uma imagem contendo deitado, comida, cachorro, gato&#10;&#10;Descrição gerada automaticamente">
            <a:extLst>
              <a:ext uri="{FF2B5EF4-FFF2-40B4-BE49-F238E27FC236}">
                <a16:creationId xmlns:a16="http://schemas.microsoft.com/office/drawing/2014/main" id="{D75793ED-94F0-4517-A839-BB523577BE29}"/>
              </a:ext>
            </a:extLst>
          </p:cNvPr>
          <p:cNvPicPr>
            <a:picLocks noChangeAspect="1"/>
          </p:cNvPicPr>
          <p:nvPr/>
        </p:nvPicPr>
        <p:blipFill rotWithShape="1">
          <a:blip r:embed="rId2"/>
          <a:srcRect l="18438" r="22003"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pic>
        <p:nvPicPr>
          <p:cNvPr id="10" name="Espaço Reservado para Conteúdo 9" descr="Menino de camisa branca&#10;&#10;Descrição gerada automaticamente com confiança baixa">
            <a:extLst>
              <a:ext uri="{FF2B5EF4-FFF2-40B4-BE49-F238E27FC236}">
                <a16:creationId xmlns:a16="http://schemas.microsoft.com/office/drawing/2014/main" id="{1F2FEAF2-268C-4E28-AB20-3671E1CED295}"/>
              </a:ext>
            </a:extLst>
          </p:cNvPr>
          <p:cNvPicPr>
            <a:picLocks noGrp="1" noChangeAspect="1"/>
          </p:cNvPicPr>
          <p:nvPr>
            <p:ph idx="1"/>
          </p:nvPr>
        </p:nvPicPr>
        <p:blipFill>
          <a:blip r:embed="rId3"/>
          <a:stretch>
            <a:fillRect/>
          </a:stretch>
        </p:blipFill>
        <p:spPr>
          <a:xfrm>
            <a:off x="7395368" y="2824162"/>
            <a:ext cx="4656309" cy="3492232"/>
          </a:xfrm>
        </p:spPr>
      </p:pic>
    </p:spTree>
    <p:extLst>
      <p:ext uri="{BB962C8B-B14F-4D97-AF65-F5344CB8AC3E}">
        <p14:creationId xmlns:p14="http://schemas.microsoft.com/office/powerpoint/2010/main" val="394236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289158" y="803325"/>
            <a:ext cx="5259707" cy="1325563"/>
          </a:xfrm>
        </p:spPr>
        <p:txBody>
          <a:bodyPr vert="horz" lIns="91440" tIns="45720" rIns="91440" bIns="45720" rtlCol="0" anchor="ctr">
            <a:normAutofit/>
          </a:bodyPr>
          <a:lstStyle/>
          <a:p>
            <a:r>
              <a:rPr lang="en-US" sz="4400" dirty="0"/>
              <a:t>VAMOS POR A MÃO NA MASSA!!!</a:t>
            </a:r>
          </a:p>
        </p:txBody>
      </p:sp>
      <p:sp>
        <p:nvSpPr>
          <p:cNvPr id="12" name="Freeform: Shape 11">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Espaço Reservado para Conteúdo 6" descr="Uma imagem contendo deitado, comida, cachorro, gato&#10;&#10;Descrição gerada automaticamente">
            <a:extLst>
              <a:ext uri="{FF2B5EF4-FFF2-40B4-BE49-F238E27FC236}">
                <a16:creationId xmlns:a16="http://schemas.microsoft.com/office/drawing/2014/main" id="{D75793ED-94F0-4517-A839-BB523577BE29}"/>
              </a:ext>
            </a:extLst>
          </p:cNvPr>
          <p:cNvPicPr>
            <a:picLocks noChangeAspect="1"/>
          </p:cNvPicPr>
          <p:nvPr/>
        </p:nvPicPr>
        <p:blipFill rotWithShape="1">
          <a:blip r:embed="rId2"/>
          <a:srcRect l="18438" r="22004"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Espaço Reservado para Conteúdo 2">
            <a:extLst>
              <a:ext uri="{FF2B5EF4-FFF2-40B4-BE49-F238E27FC236}">
                <a16:creationId xmlns:a16="http://schemas.microsoft.com/office/drawing/2014/main" id="{05831042-1362-4133-B465-38830928A4E0}"/>
              </a:ext>
            </a:extLst>
          </p:cNvPr>
          <p:cNvSpPr>
            <a:spLocks noGrp="1"/>
          </p:cNvSpPr>
          <p:nvPr>
            <p:ph idx="1"/>
          </p:nvPr>
        </p:nvSpPr>
        <p:spPr>
          <a:xfrm>
            <a:off x="6289158" y="2279018"/>
            <a:ext cx="5259714" cy="4294060"/>
          </a:xfrm>
        </p:spPr>
        <p:txBody>
          <a:bodyPr vert="horz" lIns="91440" tIns="45720" rIns="91440" bIns="45720" rtlCol="0" anchor="t">
            <a:normAutofit/>
          </a:bodyPr>
          <a:lstStyle/>
          <a:p>
            <a:r>
              <a:rPr lang="pt-BR" sz="1800" dirty="0"/>
              <a:t>Siga as orientações do professor na aula</a:t>
            </a:r>
            <a:r>
              <a:rPr lang="pt-BR" sz="1400" dirty="0"/>
              <a:t>.</a:t>
            </a:r>
          </a:p>
        </p:txBody>
      </p:sp>
    </p:spTree>
    <p:extLst>
      <p:ext uri="{BB962C8B-B14F-4D97-AF65-F5344CB8AC3E}">
        <p14:creationId xmlns:p14="http://schemas.microsoft.com/office/powerpoint/2010/main" val="1025194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agem 9" descr="Diagrama&#10;&#10;Descrição gerada automaticamente com confiança média">
            <a:extLst>
              <a:ext uri="{FF2B5EF4-FFF2-40B4-BE49-F238E27FC236}">
                <a16:creationId xmlns:a16="http://schemas.microsoft.com/office/drawing/2014/main" id="{6F752672-2749-4289-BC5B-BF943995758D}"/>
              </a:ext>
            </a:extLst>
          </p:cNvPr>
          <p:cNvPicPr>
            <a:picLocks noChangeAspect="1"/>
          </p:cNvPicPr>
          <p:nvPr/>
        </p:nvPicPr>
        <p:blipFill rotWithShape="1">
          <a:blip r:embed="rId2">
            <a:alphaModFix/>
          </a:blip>
          <a:srcRect l="3326" r="27486"/>
          <a:stretch/>
        </p:blipFill>
        <p:spPr>
          <a:xfrm>
            <a:off x="4283902" y="10"/>
            <a:ext cx="7908098" cy="6857992"/>
          </a:xfrm>
          <a:prstGeom prst="rect">
            <a:avLst/>
          </a:prstGeom>
        </p:spPr>
      </p:pic>
      <p:sp>
        <p:nvSpPr>
          <p:cNvPr id="17" name="Rectangle 1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AE7BBD-B96D-4866-8AAD-5FD1D859AD28}"/>
              </a:ext>
            </a:extLst>
          </p:cNvPr>
          <p:cNvSpPr>
            <a:spLocks noGrp="1"/>
          </p:cNvSpPr>
          <p:nvPr>
            <p:ph type="ctrTitle"/>
          </p:nvPr>
        </p:nvSpPr>
        <p:spPr>
          <a:xfrm>
            <a:off x="728663" y="1115219"/>
            <a:ext cx="5505449" cy="2387600"/>
          </a:xfrm>
        </p:spPr>
        <p:txBody>
          <a:bodyPr>
            <a:normAutofit/>
          </a:bodyPr>
          <a:lstStyle/>
          <a:p>
            <a:pPr algn="l"/>
            <a:r>
              <a:rPr lang="pt-BR" sz="5000" dirty="0">
                <a:solidFill>
                  <a:schemeClr val="bg1"/>
                </a:solidFill>
              </a:rPr>
              <a:t>Banco de Dados</a:t>
            </a:r>
          </a:p>
        </p:txBody>
      </p:sp>
      <p:sp>
        <p:nvSpPr>
          <p:cNvPr id="3" name="Subtítulo 2">
            <a:extLst>
              <a:ext uri="{FF2B5EF4-FFF2-40B4-BE49-F238E27FC236}">
                <a16:creationId xmlns:a16="http://schemas.microsoft.com/office/drawing/2014/main" id="{06D9C5F5-00A2-4841-A163-B06B47A80E65}"/>
              </a:ext>
            </a:extLst>
          </p:cNvPr>
          <p:cNvSpPr>
            <a:spLocks noGrp="1"/>
          </p:cNvSpPr>
          <p:nvPr>
            <p:ph type="subTitle" idx="1"/>
          </p:nvPr>
        </p:nvSpPr>
        <p:spPr>
          <a:xfrm>
            <a:off x="728663" y="3902075"/>
            <a:ext cx="5505449" cy="1655762"/>
          </a:xfrm>
        </p:spPr>
        <p:txBody>
          <a:bodyPr>
            <a:normAutofit/>
          </a:bodyPr>
          <a:lstStyle/>
          <a:p>
            <a:pPr algn="l"/>
            <a:r>
              <a:rPr lang="pt-BR" sz="2000" dirty="0">
                <a:solidFill>
                  <a:schemeClr val="bg1"/>
                </a:solidFill>
              </a:rPr>
              <a:t>DTL - Data </a:t>
            </a:r>
            <a:r>
              <a:rPr lang="pt-BR" sz="2000" dirty="0" err="1">
                <a:solidFill>
                  <a:schemeClr val="bg1"/>
                </a:solidFill>
              </a:rPr>
              <a:t>Transaction</a:t>
            </a:r>
            <a:r>
              <a:rPr lang="pt-BR" sz="2000" dirty="0">
                <a:solidFill>
                  <a:schemeClr val="bg1"/>
                </a:solidFill>
              </a:rPr>
              <a:t> </a:t>
            </a:r>
            <a:r>
              <a:rPr lang="pt-BR" sz="2000" dirty="0" err="1">
                <a:solidFill>
                  <a:schemeClr val="bg1"/>
                </a:solidFill>
              </a:rPr>
              <a:t>Language</a:t>
            </a:r>
            <a:r>
              <a:rPr lang="pt-BR" sz="2000" dirty="0">
                <a:solidFill>
                  <a:schemeClr val="bg1"/>
                </a:solidFill>
              </a:rPr>
              <a:t> - Linguagem de Transação de Dados.</a:t>
            </a:r>
          </a:p>
        </p:txBody>
      </p:sp>
      <p:cxnSp>
        <p:nvCxnSpPr>
          <p:cNvPr id="19" name="Straight Connector 1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2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O que são Transações SQL?</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fontScale="92500" lnSpcReduction="10000"/>
          </a:bodyPr>
          <a:lstStyle/>
          <a:p>
            <a:pPr>
              <a:buFont typeface="Wingdings" panose="05000000000000000000" pitchFamily="2" charset="2"/>
              <a:buChar char="Ø"/>
            </a:pPr>
            <a:r>
              <a:rPr lang="pt-BR" dirty="0"/>
              <a:t> Unidade de trabalho executada em um banco de dados.</a:t>
            </a:r>
          </a:p>
          <a:p>
            <a:pPr>
              <a:buFont typeface="Wingdings" panose="05000000000000000000" pitchFamily="2" charset="2"/>
              <a:buChar char="Ø"/>
            </a:pPr>
            <a:endParaRPr lang="pt-BR" dirty="0"/>
          </a:p>
          <a:p>
            <a:pPr>
              <a:buFont typeface="Wingdings" panose="05000000000000000000" pitchFamily="2" charset="2"/>
              <a:buChar char="Ø"/>
            </a:pPr>
            <a:r>
              <a:rPr lang="pt-BR" dirty="0"/>
              <a:t> São realizadas em uma ordem lógica.</a:t>
            </a:r>
          </a:p>
          <a:p>
            <a:pPr>
              <a:buFont typeface="Wingdings" panose="05000000000000000000" pitchFamily="2" charset="2"/>
              <a:buChar char="Ø"/>
            </a:pPr>
            <a:endParaRPr lang="pt-BR" dirty="0"/>
          </a:p>
          <a:p>
            <a:pPr>
              <a:buFont typeface="Wingdings" panose="05000000000000000000" pitchFamily="2" charset="2"/>
              <a:buChar char="Ø"/>
            </a:pPr>
            <a:r>
              <a:rPr lang="pt-BR" dirty="0"/>
              <a:t> Todas as transações possuem inicio e fim.</a:t>
            </a:r>
          </a:p>
          <a:p>
            <a:pPr>
              <a:buFont typeface="Wingdings" panose="05000000000000000000" pitchFamily="2" charset="2"/>
              <a:buChar char="Ø"/>
            </a:pPr>
            <a:endParaRPr lang="pt-BR" dirty="0"/>
          </a:p>
          <a:p>
            <a:pPr>
              <a:buFont typeface="Wingdings" panose="05000000000000000000" pitchFamily="2" charset="2"/>
              <a:buChar char="Ø"/>
            </a:pPr>
            <a:r>
              <a:rPr lang="pt-BR" dirty="0"/>
              <a:t> Uma transação pode ser salva ou desfeita.</a:t>
            </a:r>
          </a:p>
          <a:p>
            <a:pPr>
              <a:buFont typeface="Wingdings" panose="05000000000000000000" pitchFamily="2" charset="2"/>
              <a:buChar char="Ø"/>
            </a:pPr>
            <a:endParaRPr lang="pt-BR" dirty="0"/>
          </a:p>
          <a:p>
            <a:pPr>
              <a:buFont typeface="Wingdings" panose="05000000000000000000" pitchFamily="2" charset="2"/>
              <a:buChar char="Ø"/>
            </a:pPr>
            <a:r>
              <a:rPr lang="pt-BR" dirty="0"/>
              <a:t> Em resumo uma transação é uma execução de uma ou mais operações no Banco de Dados.</a:t>
            </a:r>
          </a:p>
        </p:txBody>
      </p:sp>
    </p:spTree>
    <p:extLst>
      <p:ext uri="{BB962C8B-B14F-4D97-AF65-F5344CB8AC3E}">
        <p14:creationId xmlns:p14="http://schemas.microsoft.com/office/powerpoint/2010/main" val="324719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Transações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buFont typeface="Wingdings" panose="05000000000000000000" pitchFamily="2" charset="2"/>
              <a:buChar char="§"/>
            </a:pPr>
            <a:r>
              <a:rPr lang="pt-BR" dirty="0"/>
              <a:t>Todo Banco de Dados possui seu log de transação.</a:t>
            </a:r>
          </a:p>
          <a:p>
            <a:pPr>
              <a:buFont typeface="Wingdings" panose="05000000000000000000" pitchFamily="2" charset="2"/>
              <a:buChar char="§"/>
            </a:pPr>
            <a:endParaRPr lang="pt-BR" dirty="0"/>
          </a:p>
          <a:p>
            <a:pPr>
              <a:buFont typeface="Wingdings" panose="05000000000000000000" pitchFamily="2" charset="2"/>
              <a:buChar char="§"/>
            </a:pPr>
            <a:r>
              <a:rPr lang="pt-BR" dirty="0"/>
              <a:t>O </a:t>
            </a:r>
            <a:r>
              <a:rPr lang="pt-BR" dirty="0" err="1"/>
              <a:t>T-Log</a:t>
            </a:r>
            <a:r>
              <a:rPr lang="pt-BR" dirty="0"/>
              <a:t> é um componente que registra todas as transações e modificações efetuadas em um Banco de Dados.</a:t>
            </a:r>
          </a:p>
          <a:p>
            <a:pPr>
              <a:buFont typeface="Wingdings" panose="05000000000000000000" pitchFamily="2" charset="2"/>
              <a:buChar char="§"/>
            </a:pPr>
            <a:endParaRPr lang="pt-BR" dirty="0"/>
          </a:p>
          <a:p>
            <a:pPr>
              <a:buFont typeface="Wingdings" panose="05000000000000000000" pitchFamily="2" charset="2"/>
              <a:buChar char="§"/>
            </a:pPr>
            <a:r>
              <a:rPr lang="pt-BR" dirty="0"/>
              <a:t>Se houver alguma falha no sistema, o log de transação pode ser utilizado para retornar o sistema para um estado consistente.</a:t>
            </a:r>
          </a:p>
        </p:txBody>
      </p:sp>
    </p:spTree>
    <p:extLst>
      <p:ext uri="{BB962C8B-B14F-4D97-AF65-F5344CB8AC3E}">
        <p14:creationId xmlns:p14="http://schemas.microsoft.com/office/powerpoint/2010/main" val="374853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94538"/>
            <a:ext cx="9895951" cy="1033669"/>
          </a:xfrm>
        </p:spPr>
        <p:txBody>
          <a:bodyPr>
            <a:normAutofit/>
          </a:bodyPr>
          <a:lstStyle/>
          <a:p>
            <a:r>
              <a:rPr lang="pt-BR" sz="3400" b="0" i="0" dirty="0">
                <a:solidFill>
                  <a:srgbClr val="FFFFFF"/>
                </a:solidFill>
                <a:effectLst/>
                <a:latin typeface="OracleSansVF"/>
              </a:rPr>
              <a:t>SQL e suas variações</a:t>
            </a:r>
            <a:endParaRPr lang="pt-BR" sz="3400" dirty="0">
              <a:solidFill>
                <a:srgbClr val="FFFFFF"/>
              </a:solidFill>
            </a:endParaRPr>
          </a:p>
        </p:txBody>
      </p:sp>
      <p:pic>
        <p:nvPicPr>
          <p:cNvPr id="5" name="Espaço Reservado para Conteúdo 4" descr="Linha do tempo&#10;&#10;Descrição gerada automaticamente">
            <a:extLst>
              <a:ext uri="{FF2B5EF4-FFF2-40B4-BE49-F238E27FC236}">
                <a16:creationId xmlns:a16="http://schemas.microsoft.com/office/drawing/2014/main" id="{61F475BF-45E0-4159-925B-76317596C2BE}"/>
              </a:ext>
            </a:extLst>
          </p:cNvPr>
          <p:cNvPicPr>
            <a:picLocks noGrp="1" noChangeAspect="1"/>
          </p:cNvPicPr>
          <p:nvPr>
            <p:ph idx="1"/>
          </p:nvPr>
        </p:nvPicPr>
        <p:blipFill>
          <a:blip r:embed="rId2"/>
          <a:stretch>
            <a:fillRect/>
          </a:stretch>
        </p:blipFill>
        <p:spPr>
          <a:xfrm>
            <a:off x="1983545" y="1826228"/>
            <a:ext cx="8384343" cy="4717836"/>
          </a:xfrm>
        </p:spPr>
      </p:pic>
    </p:spTree>
    <p:extLst>
      <p:ext uri="{BB962C8B-B14F-4D97-AF65-F5344CB8AC3E}">
        <p14:creationId xmlns:p14="http://schemas.microsoft.com/office/powerpoint/2010/main" val="419841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Princípios de uma transação</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buFont typeface="Wingdings" panose="05000000000000000000" pitchFamily="2" charset="2"/>
              <a:buChar char="§"/>
            </a:pPr>
            <a:r>
              <a:rPr lang="pt-BR" dirty="0"/>
              <a:t>São requisitos que sempre deverão ser seguidos pelo SGBD em uma transação. </a:t>
            </a:r>
          </a:p>
          <a:p>
            <a:pPr>
              <a:buFont typeface="Wingdings" panose="05000000000000000000" pitchFamily="2" charset="2"/>
              <a:buChar char="§"/>
            </a:pPr>
            <a:endParaRPr lang="pt-BR" dirty="0"/>
          </a:p>
          <a:p>
            <a:pPr>
              <a:buFont typeface="Wingdings" panose="05000000000000000000" pitchFamily="2" charset="2"/>
              <a:buChar char="§"/>
            </a:pPr>
            <a:r>
              <a:rPr lang="pt-BR" dirty="0"/>
              <a:t>Atomicidade </a:t>
            </a:r>
          </a:p>
          <a:p>
            <a:pPr>
              <a:buFont typeface="Wingdings" panose="05000000000000000000" pitchFamily="2" charset="2"/>
              <a:buChar char="§"/>
            </a:pPr>
            <a:r>
              <a:rPr lang="pt-BR" dirty="0"/>
              <a:t>Consistência </a:t>
            </a:r>
          </a:p>
          <a:p>
            <a:pPr>
              <a:buFont typeface="Wingdings" panose="05000000000000000000" pitchFamily="2" charset="2"/>
              <a:buChar char="§"/>
            </a:pPr>
            <a:r>
              <a:rPr lang="pt-BR" dirty="0"/>
              <a:t>Isolamento </a:t>
            </a:r>
          </a:p>
          <a:p>
            <a:pPr>
              <a:buFont typeface="Wingdings" panose="05000000000000000000" pitchFamily="2" charset="2"/>
              <a:buChar char="§"/>
            </a:pPr>
            <a:r>
              <a:rPr lang="pt-BR" dirty="0"/>
              <a:t>Durabilidade ou Persistência </a:t>
            </a:r>
          </a:p>
        </p:txBody>
      </p:sp>
    </p:spTree>
    <p:extLst>
      <p:ext uri="{BB962C8B-B14F-4D97-AF65-F5344CB8AC3E}">
        <p14:creationId xmlns:p14="http://schemas.microsoft.com/office/powerpoint/2010/main" val="145527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Princípios de uma transação</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b="1" dirty="0"/>
              <a:t>Atomicidade: </a:t>
            </a:r>
            <a:r>
              <a:rPr lang="pt-BR" dirty="0"/>
              <a:t>As transações são atômicas, isto é, ou tudo ou nada. Todas as operações devem estar completas ou nenhuma operação será realizada;</a:t>
            </a:r>
          </a:p>
          <a:p>
            <a:pPr algn="just">
              <a:buFont typeface="Wingdings" panose="05000000000000000000" pitchFamily="2" charset="2"/>
              <a:buChar char="§"/>
            </a:pPr>
            <a:endParaRPr lang="pt-BR" dirty="0"/>
          </a:p>
          <a:p>
            <a:pPr algn="just">
              <a:buFont typeface="Wingdings" panose="05000000000000000000" pitchFamily="2" charset="2"/>
              <a:buChar char="§"/>
            </a:pPr>
            <a:r>
              <a:rPr lang="pt-BR" b="1" dirty="0"/>
              <a:t>Consistência:</a:t>
            </a:r>
            <a:r>
              <a:rPr lang="pt-BR" dirty="0"/>
              <a:t> As transações preservam a consistência do banco de dados. Antes de iniciar a transação o banco de dados deve estar em um estado consistente e permanecendo assim após a execução da transação;</a:t>
            </a:r>
          </a:p>
          <a:p>
            <a:pPr marL="0" indent="0" algn="just">
              <a:buNone/>
            </a:pPr>
            <a:endParaRPr lang="pt-BR" dirty="0"/>
          </a:p>
        </p:txBody>
      </p:sp>
    </p:spTree>
    <p:extLst>
      <p:ext uri="{BB962C8B-B14F-4D97-AF65-F5344CB8AC3E}">
        <p14:creationId xmlns:p14="http://schemas.microsoft.com/office/powerpoint/2010/main" val="158865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Princípios de uma transação</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b="1" dirty="0"/>
              <a:t>Isolamento:</a:t>
            </a:r>
            <a:r>
              <a:rPr lang="pt-BR" dirty="0"/>
              <a:t> As transações são isoladas uma das outras. Existem várias transações ocorrendo simultaneamente no banco de dados, porém os dados que elas estão atualizando devem estar isolados um do outro, isto é, duas transações distintas não podem estar atualizando o mesmo item de dados em transações diferentes;</a:t>
            </a:r>
          </a:p>
          <a:p>
            <a:pPr algn="just">
              <a:buFont typeface="Wingdings" panose="05000000000000000000" pitchFamily="2" charset="2"/>
              <a:buChar char="§"/>
            </a:pPr>
            <a:endParaRPr lang="pt-BR" dirty="0"/>
          </a:p>
          <a:p>
            <a:pPr algn="just">
              <a:buFont typeface="Wingdings" panose="05000000000000000000" pitchFamily="2" charset="2"/>
              <a:buChar char="§"/>
            </a:pPr>
            <a:r>
              <a:rPr lang="pt-BR" b="1" dirty="0"/>
              <a:t>Durabilidade ou Persistência:</a:t>
            </a:r>
            <a:r>
              <a:rPr lang="pt-BR" dirty="0"/>
              <a:t> Depois de efetivada as transações, elas devem permanecer no banco de dados mesmo ocorrendo uma falha no sistema;</a:t>
            </a:r>
          </a:p>
        </p:txBody>
      </p:sp>
    </p:spTree>
    <p:extLst>
      <p:ext uri="{BB962C8B-B14F-4D97-AF65-F5344CB8AC3E}">
        <p14:creationId xmlns:p14="http://schemas.microsoft.com/office/powerpoint/2010/main" val="318728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Comandos Transacionais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dirty="0"/>
              <a:t>Os seguintes comandos são utilizados para gerenciar as transações</a:t>
            </a:r>
          </a:p>
          <a:p>
            <a:pPr algn="just">
              <a:buFont typeface="Wingdings" panose="05000000000000000000" pitchFamily="2" charset="2"/>
              <a:buChar char="§"/>
            </a:pPr>
            <a:endParaRPr lang="pt-BR" dirty="0"/>
          </a:p>
          <a:p>
            <a:pPr algn="just">
              <a:buFont typeface="Wingdings" panose="05000000000000000000" pitchFamily="2" charset="2"/>
              <a:buChar char="§"/>
            </a:pPr>
            <a:r>
              <a:rPr lang="pt-BR" dirty="0"/>
              <a:t>BEGIN TRANSACTION</a:t>
            </a:r>
          </a:p>
          <a:p>
            <a:pPr algn="just">
              <a:buFont typeface="Wingdings" panose="05000000000000000000" pitchFamily="2" charset="2"/>
              <a:buChar char="§"/>
            </a:pPr>
            <a:r>
              <a:rPr lang="pt-BR" dirty="0"/>
              <a:t>ROLLBACK TRANSACTION</a:t>
            </a:r>
          </a:p>
          <a:p>
            <a:pPr algn="just">
              <a:buFont typeface="Wingdings" panose="05000000000000000000" pitchFamily="2" charset="2"/>
              <a:buChar char="§"/>
            </a:pPr>
            <a:r>
              <a:rPr lang="pt-BR" dirty="0"/>
              <a:t>COMMIT TRANSACTION</a:t>
            </a:r>
          </a:p>
        </p:txBody>
      </p:sp>
    </p:spTree>
    <p:extLst>
      <p:ext uri="{BB962C8B-B14F-4D97-AF65-F5344CB8AC3E}">
        <p14:creationId xmlns:p14="http://schemas.microsoft.com/office/powerpoint/2010/main" val="28504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BEGIN TRANSACTION</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dirty="0"/>
              <a:t>Comando Transacional utilizado para </a:t>
            </a:r>
            <a:r>
              <a:rPr lang="pt-BR" dirty="0">
                <a:highlight>
                  <a:srgbClr val="FFFF00"/>
                </a:highlight>
              </a:rPr>
              <a:t>iniciar</a:t>
            </a:r>
            <a:r>
              <a:rPr lang="pt-BR" dirty="0"/>
              <a:t> uma Transação.</a:t>
            </a:r>
          </a:p>
          <a:p>
            <a:pPr algn="just">
              <a:buFont typeface="Wingdings" panose="05000000000000000000" pitchFamily="2" charset="2"/>
              <a:buChar char="§"/>
            </a:pPr>
            <a:endParaRPr lang="pt-BR" dirty="0"/>
          </a:p>
          <a:p>
            <a:pPr algn="just">
              <a:buFont typeface="Wingdings" panose="05000000000000000000" pitchFamily="2" charset="2"/>
              <a:buChar char="§"/>
            </a:pPr>
            <a:r>
              <a:rPr lang="pt-BR" dirty="0"/>
              <a:t>Sintaxe: </a:t>
            </a:r>
          </a:p>
          <a:p>
            <a:pPr lvl="1" algn="just">
              <a:buFont typeface="Wingdings" panose="05000000000000000000" pitchFamily="2" charset="2"/>
              <a:buChar char="§"/>
            </a:pPr>
            <a:r>
              <a:rPr lang="pt-BR" dirty="0">
                <a:solidFill>
                  <a:srgbClr val="0000CC"/>
                </a:solidFill>
              </a:rPr>
              <a:t>BEGIN TRANSACTION</a:t>
            </a:r>
            <a:r>
              <a:rPr lang="pt-BR" dirty="0"/>
              <a:t> </a:t>
            </a:r>
          </a:p>
          <a:p>
            <a:pPr marL="457200" lvl="1" indent="0" algn="just">
              <a:buNone/>
            </a:pPr>
            <a:r>
              <a:rPr lang="pt-BR" dirty="0"/>
              <a:t>ou também podem ser: </a:t>
            </a:r>
          </a:p>
          <a:p>
            <a:pPr lvl="1" algn="just">
              <a:buFont typeface="Wingdings" panose="05000000000000000000" pitchFamily="2" charset="2"/>
              <a:buChar char="§"/>
            </a:pPr>
            <a:r>
              <a:rPr lang="pt-BR" dirty="0">
                <a:solidFill>
                  <a:srgbClr val="0000CC"/>
                </a:solidFill>
              </a:rPr>
              <a:t>BEGIN TRAN </a:t>
            </a:r>
          </a:p>
        </p:txBody>
      </p:sp>
    </p:spTree>
    <p:extLst>
      <p:ext uri="{BB962C8B-B14F-4D97-AF65-F5344CB8AC3E}">
        <p14:creationId xmlns:p14="http://schemas.microsoft.com/office/powerpoint/2010/main" val="114581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ROLLBACK TRANSACTION</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dirty="0"/>
              <a:t>Comando Transacional utilizado para </a:t>
            </a:r>
            <a:r>
              <a:rPr lang="pt-BR" dirty="0">
                <a:highlight>
                  <a:srgbClr val="FFFF00"/>
                </a:highlight>
              </a:rPr>
              <a:t>desfazer</a:t>
            </a:r>
            <a:r>
              <a:rPr lang="pt-BR" dirty="0"/>
              <a:t> os comandos executados após o início da Transação.</a:t>
            </a:r>
          </a:p>
          <a:p>
            <a:pPr algn="just">
              <a:buFont typeface="Wingdings" panose="05000000000000000000" pitchFamily="2" charset="2"/>
              <a:buChar char="§"/>
            </a:pPr>
            <a:endParaRPr lang="pt-BR" dirty="0"/>
          </a:p>
          <a:p>
            <a:pPr algn="just">
              <a:buFont typeface="Wingdings" panose="05000000000000000000" pitchFamily="2" charset="2"/>
              <a:buChar char="§"/>
            </a:pPr>
            <a:r>
              <a:rPr lang="pt-BR" dirty="0"/>
              <a:t>Sintaxe: </a:t>
            </a:r>
          </a:p>
          <a:p>
            <a:pPr lvl="1" algn="just">
              <a:buFont typeface="Wingdings" panose="05000000000000000000" pitchFamily="2" charset="2"/>
              <a:buChar char="§"/>
            </a:pPr>
            <a:r>
              <a:rPr lang="pt-BR" dirty="0">
                <a:solidFill>
                  <a:srgbClr val="0000CC"/>
                </a:solidFill>
              </a:rPr>
              <a:t>ROLLBACK TRANSACTION </a:t>
            </a:r>
          </a:p>
          <a:p>
            <a:pPr marL="457200" lvl="1" indent="0" algn="just">
              <a:buNone/>
            </a:pPr>
            <a:r>
              <a:rPr lang="pt-BR" dirty="0"/>
              <a:t>ou também podem ser: </a:t>
            </a:r>
          </a:p>
          <a:p>
            <a:pPr lvl="1" algn="just">
              <a:buFont typeface="Wingdings" panose="05000000000000000000" pitchFamily="2" charset="2"/>
              <a:buChar char="§"/>
            </a:pPr>
            <a:r>
              <a:rPr lang="pt-BR" dirty="0">
                <a:solidFill>
                  <a:srgbClr val="0000CC"/>
                </a:solidFill>
              </a:rPr>
              <a:t>ROLLBACK</a:t>
            </a:r>
          </a:p>
        </p:txBody>
      </p:sp>
    </p:spTree>
    <p:extLst>
      <p:ext uri="{BB962C8B-B14F-4D97-AF65-F5344CB8AC3E}">
        <p14:creationId xmlns:p14="http://schemas.microsoft.com/office/powerpoint/2010/main" val="309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COMMIT TRANSACTION</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a:bodyPr>
          <a:lstStyle/>
          <a:p>
            <a:pPr algn="just">
              <a:buFont typeface="Wingdings" panose="05000000000000000000" pitchFamily="2" charset="2"/>
              <a:buChar char="§"/>
            </a:pPr>
            <a:r>
              <a:rPr lang="pt-BR" dirty="0"/>
              <a:t>Comando Transacional utilizado para </a:t>
            </a:r>
            <a:r>
              <a:rPr lang="pt-BR" dirty="0">
                <a:highlight>
                  <a:srgbClr val="FFFF00"/>
                </a:highlight>
              </a:rPr>
              <a:t>efetivar</a:t>
            </a:r>
            <a:r>
              <a:rPr lang="pt-BR" dirty="0"/>
              <a:t> os comandos executados após o início da Transação.</a:t>
            </a:r>
          </a:p>
          <a:p>
            <a:pPr algn="just">
              <a:buFont typeface="Wingdings" panose="05000000000000000000" pitchFamily="2" charset="2"/>
              <a:buChar char="§"/>
            </a:pPr>
            <a:endParaRPr lang="pt-BR" dirty="0"/>
          </a:p>
          <a:p>
            <a:pPr algn="just">
              <a:buFont typeface="Wingdings" panose="05000000000000000000" pitchFamily="2" charset="2"/>
              <a:buChar char="§"/>
            </a:pPr>
            <a:r>
              <a:rPr lang="pt-BR" dirty="0"/>
              <a:t>Sintaxe: </a:t>
            </a:r>
          </a:p>
          <a:p>
            <a:pPr lvl="1" algn="just">
              <a:buFont typeface="Wingdings" panose="05000000000000000000" pitchFamily="2" charset="2"/>
              <a:buChar char="§"/>
            </a:pPr>
            <a:r>
              <a:rPr lang="pt-BR" dirty="0">
                <a:solidFill>
                  <a:srgbClr val="0000CC"/>
                </a:solidFill>
              </a:rPr>
              <a:t>COMMIT TRANSACTION </a:t>
            </a:r>
          </a:p>
          <a:p>
            <a:pPr marL="457200" lvl="1" indent="0" algn="just">
              <a:buNone/>
            </a:pPr>
            <a:r>
              <a:rPr lang="pt-BR" dirty="0"/>
              <a:t>ou também podem ser: </a:t>
            </a:r>
          </a:p>
          <a:p>
            <a:pPr lvl="1" algn="just">
              <a:buFont typeface="Wingdings" panose="05000000000000000000" pitchFamily="2" charset="2"/>
              <a:buChar char="§"/>
            </a:pPr>
            <a:r>
              <a:rPr lang="pt-BR" dirty="0">
                <a:solidFill>
                  <a:srgbClr val="0000CC"/>
                </a:solidFill>
              </a:rPr>
              <a:t>COMMIT</a:t>
            </a:r>
          </a:p>
        </p:txBody>
      </p:sp>
    </p:spTree>
    <p:extLst>
      <p:ext uri="{BB962C8B-B14F-4D97-AF65-F5344CB8AC3E}">
        <p14:creationId xmlns:p14="http://schemas.microsoft.com/office/powerpoint/2010/main" val="265017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953EC90C-082B-4667-A29F-E4E4D515A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lor Cover">
            <a:extLst>
              <a:ext uri="{FF2B5EF4-FFF2-40B4-BE49-F238E27FC236}">
                <a16:creationId xmlns:a16="http://schemas.microsoft.com/office/drawing/2014/main" id="{E99FF883-3EBA-49CC-8D77-1EE69E182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690C4ED-5E67-4827-AED1-DEC2B100A4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26" name="Color">
              <a:extLst>
                <a:ext uri="{FF2B5EF4-FFF2-40B4-BE49-F238E27FC236}">
                  <a16:creationId xmlns:a16="http://schemas.microsoft.com/office/drawing/2014/main" id="{316B1774-E483-4832-A4C7-1277F9928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CE4BA6BE-9BF5-4DFA-8E3F-C49023E53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30" name="Freeform: Shape 2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rot="16200000">
            <a:off x="-1171367" y="1793158"/>
            <a:ext cx="5961888" cy="3097947"/>
          </a:xfrm>
        </p:spPr>
        <p:txBody>
          <a:bodyPr anchor="ctr">
            <a:normAutofit/>
          </a:bodyPr>
          <a:lstStyle/>
          <a:p>
            <a:r>
              <a:rPr lang="pt-BR" sz="4800">
                <a:solidFill>
                  <a:schemeClr val="bg1"/>
                </a:solidFill>
              </a:rPr>
              <a:t>Comandos Transacionais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280007" y="546341"/>
            <a:ext cx="7262371" cy="2435076"/>
          </a:xfrm>
        </p:spPr>
        <p:txBody>
          <a:bodyPr anchor="ctr">
            <a:normAutofit/>
          </a:bodyPr>
          <a:lstStyle/>
          <a:p>
            <a:pPr marL="0" indent="0">
              <a:buNone/>
            </a:pPr>
            <a:r>
              <a:rPr lang="pt-BR" sz="3200" dirty="0">
                <a:solidFill>
                  <a:schemeClr val="tx2"/>
                </a:solidFill>
              </a:rPr>
              <a:t>Os comandos </a:t>
            </a:r>
            <a:r>
              <a:rPr lang="pt-BR" sz="3200" b="1" dirty="0">
                <a:solidFill>
                  <a:schemeClr val="tx2"/>
                </a:solidFill>
              </a:rPr>
              <a:t>ROLLBACK</a:t>
            </a:r>
            <a:r>
              <a:rPr lang="pt-BR" sz="3200" dirty="0">
                <a:solidFill>
                  <a:schemeClr val="tx2"/>
                </a:solidFill>
              </a:rPr>
              <a:t> e </a:t>
            </a:r>
            <a:r>
              <a:rPr lang="pt-BR" sz="3200" b="1" dirty="0">
                <a:solidFill>
                  <a:schemeClr val="tx2"/>
                </a:solidFill>
              </a:rPr>
              <a:t>COMMIT</a:t>
            </a:r>
            <a:r>
              <a:rPr lang="pt-BR" sz="3200" dirty="0">
                <a:solidFill>
                  <a:schemeClr val="tx2"/>
                </a:solidFill>
              </a:rPr>
              <a:t> finalizam a Transação, e somente deverá ser executado ou um ou outro.</a:t>
            </a:r>
          </a:p>
        </p:txBody>
      </p:sp>
      <p:pic>
        <p:nvPicPr>
          <p:cNvPr id="5" name="Imagem 4">
            <a:extLst>
              <a:ext uri="{FF2B5EF4-FFF2-40B4-BE49-F238E27FC236}">
                <a16:creationId xmlns:a16="http://schemas.microsoft.com/office/drawing/2014/main" id="{C72B76F9-F882-45E8-91FE-80D40794D4FB}"/>
              </a:ext>
            </a:extLst>
          </p:cNvPr>
          <p:cNvPicPr>
            <a:picLocks noChangeAspect="1"/>
          </p:cNvPicPr>
          <p:nvPr/>
        </p:nvPicPr>
        <p:blipFill rotWithShape="1">
          <a:blip r:embed="rId2"/>
          <a:srcRect l="2123" r="1" b="1"/>
          <a:stretch/>
        </p:blipFill>
        <p:spPr>
          <a:xfrm>
            <a:off x="4280011" y="3128501"/>
            <a:ext cx="7262372" cy="3450269"/>
          </a:xfrm>
          <a:prstGeom prst="rect">
            <a:avLst/>
          </a:prstGeom>
        </p:spPr>
      </p:pic>
    </p:spTree>
    <p:extLst>
      <p:ext uri="{BB962C8B-B14F-4D97-AF65-F5344CB8AC3E}">
        <p14:creationId xmlns:p14="http://schemas.microsoft.com/office/powerpoint/2010/main" val="315920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en-US" sz="4400"/>
              <a:t>FICA A DICA</a:t>
            </a:r>
            <a:endParaRPr lang="en-US" sz="4400" dirty="0"/>
          </a:p>
        </p:txBody>
      </p:sp>
      <p:sp>
        <p:nvSpPr>
          <p:cNvPr id="2" name="Espaço Reservado para Texto 1">
            <a:extLst>
              <a:ext uri="{FF2B5EF4-FFF2-40B4-BE49-F238E27FC236}">
                <a16:creationId xmlns:a16="http://schemas.microsoft.com/office/drawing/2014/main" id="{DEE313A2-927D-451A-A5CF-840F5ED50C4B}"/>
              </a:ext>
            </a:extLst>
          </p:cNvPr>
          <p:cNvSpPr>
            <a:spLocks noGrp="1"/>
          </p:cNvSpPr>
          <p:nvPr>
            <p:ph type="body" sz="half" idx="2"/>
          </p:nvPr>
        </p:nvSpPr>
        <p:spPr>
          <a:xfrm>
            <a:off x="762000" y="2279017"/>
            <a:ext cx="5334000" cy="4029017"/>
          </a:xfrm>
        </p:spPr>
        <p:txBody>
          <a:bodyPr vert="horz" lIns="91440" tIns="45720" rIns="91440" bIns="45720" rtlCol="0" anchor="t">
            <a:noAutofit/>
          </a:bodyPr>
          <a:lstStyle/>
          <a:p>
            <a:pPr marL="285750" indent="-228600" algn="just">
              <a:buFont typeface="Arial" panose="020B0604020202020204" pitchFamily="34" charset="0"/>
              <a:buChar char="•"/>
            </a:pPr>
            <a:r>
              <a:rPr lang="pt-BR" sz="2200" dirty="0"/>
              <a:t>Mantenha as transações curtas.</a:t>
            </a:r>
          </a:p>
          <a:p>
            <a:pPr marL="285750" indent="-228600" algn="just">
              <a:buFont typeface="Arial" panose="020B0604020202020204" pitchFamily="34" charset="0"/>
              <a:buChar char="•"/>
            </a:pPr>
            <a:endParaRPr lang="pt-BR" sz="2200" dirty="0"/>
          </a:p>
          <a:p>
            <a:pPr marL="285750" indent="-228600" algn="just">
              <a:buFont typeface="Arial" panose="020B0604020202020204" pitchFamily="34" charset="0"/>
              <a:buChar char="•"/>
            </a:pPr>
            <a:r>
              <a:rPr lang="pt-BR" sz="2200" dirty="0"/>
              <a:t>Lembre-se que transações restringem o acesso aos dados até a sua finalização, isso pode gerar tempo de espera aos usuários.</a:t>
            </a:r>
          </a:p>
        </p:txBody>
      </p:sp>
      <p:sp>
        <p:nvSpPr>
          <p:cNvPr id="38" name="Freeform: Shape 2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Espaço Reservado para Conteúdo 23" descr="Homem falando ao telefone celular&#10;&#10;Descrição gerada automaticamente">
            <a:extLst>
              <a:ext uri="{FF2B5EF4-FFF2-40B4-BE49-F238E27FC236}">
                <a16:creationId xmlns:a16="http://schemas.microsoft.com/office/drawing/2014/main" id="{C3A2CCE2-75CA-4C82-BA1D-992B57D629CB}"/>
              </a:ext>
            </a:extLst>
          </p:cNvPr>
          <p:cNvPicPr>
            <a:picLocks noGrp="1" noChangeAspect="1"/>
          </p:cNvPicPr>
          <p:nvPr>
            <p:ph idx="1"/>
          </p:nvPr>
        </p:nvPicPr>
        <p:blipFill rotWithShape="1">
          <a:blip r:embed="rId2"/>
          <a:srcRect l="13601" r="4600"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1723669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289158" y="803325"/>
            <a:ext cx="5259707" cy="1325563"/>
          </a:xfrm>
        </p:spPr>
        <p:txBody>
          <a:bodyPr vert="horz" lIns="91440" tIns="45720" rIns="91440" bIns="45720" rtlCol="0" anchor="ctr">
            <a:normAutofit/>
          </a:bodyPr>
          <a:lstStyle/>
          <a:p>
            <a:r>
              <a:rPr lang="en-US" sz="4400" dirty="0"/>
              <a:t>VAMOS POR A MÃO NA MASSA!!!</a:t>
            </a:r>
          </a:p>
        </p:txBody>
      </p:sp>
      <p:sp>
        <p:nvSpPr>
          <p:cNvPr id="38" name="Freeform: Shape 35">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Espaço Reservado para Conteúdo 6" descr="Uma imagem contendo deitado, comida, cachorro, gato&#10;&#10;Descrição gerada automaticamente">
            <a:extLst>
              <a:ext uri="{FF2B5EF4-FFF2-40B4-BE49-F238E27FC236}">
                <a16:creationId xmlns:a16="http://schemas.microsoft.com/office/drawing/2014/main" id="{D75793ED-94F0-4517-A839-BB523577BE29}"/>
              </a:ext>
            </a:extLst>
          </p:cNvPr>
          <p:cNvPicPr>
            <a:picLocks noChangeAspect="1"/>
          </p:cNvPicPr>
          <p:nvPr/>
        </p:nvPicPr>
        <p:blipFill rotWithShape="1">
          <a:blip r:embed="rId2"/>
          <a:srcRect l="18438" r="22003"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pic>
        <p:nvPicPr>
          <p:cNvPr id="10" name="Espaço Reservado para Conteúdo 9" descr="Menino de camisa branca&#10;&#10;Descrição gerada automaticamente com confiança baixa">
            <a:extLst>
              <a:ext uri="{FF2B5EF4-FFF2-40B4-BE49-F238E27FC236}">
                <a16:creationId xmlns:a16="http://schemas.microsoft.com/office/drawing/2014/main" id="{1F2FEAF2-268C-4E28-AB20-3671E1CED295}"/>
              </a:ext>
            </a:extLst>
          </p:cNvPr>
          <p:cNvPicPr>
            <a:picLocks noGrp="1" noChangeAspect="1"/>
          </p:cNvPicPr>
          <p:nvPr>
            <p:ph idx="1"/>
          </p:nvPr>
        </p:nvPicPr>
        <p:blipFill>
          <a:blip r:embed="rId3"/>
          <a:stretch>
            <a:fillRect/>
          </a:stretch>
        </p:blipFill>
        <p:spPr>
          <a:xfrm>
            <a:off x="7395368" y="2824162"/>
            <a:ext cx="4656309" cy="3492232"/>
          </a:xfrm>
        </p:spPr>
      </p:pic>
    </p:spTree>
    <p:extLst>
      <p:ext uri="{BB962C8B-B14F-4D97-AF65-F5344CB8AC3E}">
        <p14:creationId xmlns:p14="http://schemas.microsoft.com/office/powerpoint/2010/main" val="10097747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Espaço Reservado para Conteúdo 8" descr="Interface gráfica do usuário, Texto, Aplicativo&#10;&#10;Descrição gerada automaticamente">
            <a:extLst>
              <a:ext uri="{FF2B5EF4-FFF2-40B4-BE49-F238E27FC236}">
                <a16:creationId xmlns:a16="http://schemas.microsoft.com/office/drawing/2014/main" id="{FF3968E1-BC13-4246-9AF3-3BFE721C56DA}"/>
              </a:ext>
            </a:extLst>
          </p:cNvPr>
          <p:cNvPicPr>
            <a:picLocks noGrp="1" noChangeAspect="1"/>
          </p:cNvPicPr>
          <p:nvPr>
            <p:ph idx="1"/>
          </p:nvPr>
        </p:nvPicPr>
        <p:blipFill rotWithShape="1">
          <a:blip r:embed="rId2"/>
          <a:srcRect l="3587" r="17665"/>
          <a:stretch/>
        </p:blipFill>
        <p:spPr>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p:spPr>
      </p:pic>
      <p:sp>
        <p:nvSpPr>
          <p:cNvPr id="21" name="Freeform: Shape 17">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0" name="Freeform: Shape 19">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801436" y="1396289"/>
            <a:ext cx="4819952" cy="1325563"/>
          </a:xfrm>
        </p:spPr>
        <p:txBody>
          <a:bodyPr vert="horz" lIns="91440" tIns="45720" rIns="91440" bIns="45720" rtlCol="0" anchor="ctr">
            <a:normAutofit/>
          </a:bodyPr>
          <a:lstStyle/>
          <a:p>
            <a:r>
              <a:rPr lang="en-US" sz="4400" dirty="0"/>
              <a:t>TIPOS DE OBJETOS NO MS SQL SERVER</a:t>
            </a:r>
          </a:p>
        </p:txBody>
      </p:sp>
      <p:sp>
        <p:nvSpPr>
          <p:cNvPr id="2" name="Espaço Reservado para Texto 1">
            <a:extLst>
              <a:ext uri="{FF2B5EF4-FFF2-40B4-BE49-F238E27FC236}">
                <a16:creationId xmlns:a16="http://schemas.microsoft.com/office/drawing/2014/main" id="{DEE313A2-927D-451A-A5CF-840F5ED50C4B}"/>
              </a:ext>
            </a:extLst>
          </p:cNvPr>
          <p:cNvSpPr>
            <a:spLocks noGrp="1"/>
          </p:cNvSpPr>
          <p:nvPr>
            <p:ph type="body" sz="half" idx="2"/>
          </p:nvPr>
        </p:nvSpPr>
        <p:spPr>
          <a:xfrm>
            <a:off x="6801435" y="2871982"/>
            <a:ext cx="4819951" cy="3181684"/>
          </a:xfrm>
        </p:spPr>
        <p:txBody>
          <a:bodyPr vert="horz" lIns="91440" tIns="45720" rIns="91440" bIns="45720" rtlCol="0" anchor="t">
            <a:normAutofit fontScale="92500" lnSpcReduction="20000"/>
          </a:bodyPr>
          <a:lstStyle/>
          <a:p>
            <a:pPr marL="285750" indent="-285750">
              <a:buFont typeface="Arial" panose="020B0604020202020204" pitchFamily="34" charset="0"/>
              <a:buChar char="•"/>
            </a:pPr>
            <a:r>
              <a:rPr lang="pt-BR" sz="1800" dirty="0"/>
              <a:t>Banco de Dados</a:t>
            </a:r>
          </a:p>
          <a:p>
            <a:pPr marL="285750" indent="-285750">
              <a:buFont typeface="Arial" panose="020B0604020202020204" pitchFamily="34" charset="0"/>
              <a:buChar char="•"/>
            </a:pPr>
            <a:r>
              <a:rPr lang="pt-BR" sz="1800" dirty="0"/>
              <a:t>Tabelas</a:t>
            </a:r>
          </a:p>
          <a:p>
            <a:pPr marL="285750" indent="-285750">
              <a:buFont typeface="Arial" panose="020B0604020202020204" pitchFamily="34" charset="0"/>
              <a:buChar char="•"/>
            </a:pPr>
            <a:r>
              <a:rPr lang="pt-BR" sz="1800" dirty="0"/>
              <a:t>Índices</a:t>
            </a:r>
          </a:p>
          <a:p>
            <a:pPr marL="285750" indent="-285750">
              <a:buFont typeface="Arial" panose="020B0604020202020204" pitchFamily="34" charset="0"/>
              <a:buChar char="•"/>
            </a:pPr>
            <a:r>
              <a:rPr lang="pt-BR" sz="1800" dirty="0" err="1"/>
              <a:t>Views</a:t>
            </a:r>
            <a:endParaRPr lang="pt-BR" sz="1800" dirty="0"/>
          </a:p>
          <a:p>
            <a:pPr marL="285750" indent="-285750">
              <a:buFont typeface="Arial" panose="020B0604020202020204" pitchFamily="34" charset="0"/>
              <a:buChar char="•"/>
            </a:pPr>
            <a:r>
              <a:rPr lang="pt-BR" sz="1800" dirty="0"/>
              <a:t>Procedures</a:t>
            </a:r>
          </a:p>
          <a:p>
            <a:pPr marL="285750" indent="-285750">
              <a:buFont typeface="Arial" panose="020B0604020202020204" pitchFamily="34" charset="0"/>
              <a:buChar char="•"/>
            </a:pPr>
            <a:r>
              <a:rPr lang="pt-BR" sz="1800" dirty="0" err="1"/>
              <a:t>Functions</a:t>
            </a:r>
            <a:endParaRPr lang="pt-BR" sz="1800" dirty="0"/>
          </a:p>
          <a:p>
            <a:pPr marL="285750" indent="-285750">
              <a:buFont typeface="Arial" panose="020B0604020202020204" pitchFamily="34" charset="0"/>
              <a:buChar char="•"/>
            </a:pPr>
            <a:r>
              <a:rPr lang="pt-BR" sz="1800" dirty="0"/>
              <a:t>Triggers</a:t>
            </a:r>
          </a:p>
          <a:p>
            <a:pPr marL="285750" indent="-285750">
              <a:buFont typeface="Arial" panose="020B0604020202020204" pitchFamily="34" charset="0"/>
              <a:buChar char="•"/>
            </a:pPr>
            <a:r>
              <a:rPr lang="pt-BR" sz="1800" dirty="0"/>
              <a:t>Logins</a:t>
            </a:r>
          </a:p>
          <a:p>
            <a:pPr marL="285750" indent="-285750">
              <a:buFont typeface="Arial" panose="020B0604020202020204" pitchFamily="34" charset="0"/>
              <a:buChar char="•"/>
            </a:pPr>
            <a:r>
              <a:rPr lang="pt-BR" sz="1800" dirty="0" err="1"/>
              <a:t>Users</a:t>
            </a:r>
            <a:endParaRPr lang="pt-BR" sz="1800" dirty="0"/>
          </a:p>
          <a:p>
            <a:pPr marL="285750" indent="-285750">
              <a:buFont typeface="Arial" panose="020B0604020202020204" pitchFamily="34" charset="0"/>
              <a:buChar char="•"/>
            </a:pPr>
            <a:r>
              <a:rPr lang="pt-BR" sz="1800" dirty="0"/>
              <a:t>Roles</a:t>
            </a:r>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1990555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6F94D2-D98D-4D80-B07B-08D82A4D5C7C}"/>
              </a:ext>
            </a:extLst>
          </p:cNvPr>
          <p:cNvSpPr>
            <a:spLocks noGrp="1"/>
          </p:cNvSpPr>
          <p:nvPr>
            <p:ph type="title"/>
          </p:nvPr>
        </p:nvSpPr>
        <p:spPr>
          <a:xfrm>
            <a:off x="6289158" y="803325"/>
            <a:ext cx="5259707" cy="1325563"/>
          </a:xfrm>
        </p:spPr>
        <p:txBody>
          <a:bodyPr vert="horz" lIns="91440" tIns="45720" rIns="91440" bIns="45720" rtlCol="0" anchor="ctr">
            <a:normAutofit/>
          </a:bodyPr>
          <a:lstStyle/>
          <a:p>
            <a:r>
              <a:rPr lang="en-US" sz="4400" dirty="0"/>
              <a:t>VAMOS POR A MÃO NA MASSA!!!</a:t>
            </a:r>
          </a:p>
        </p:txBody>
      </p:sp>
      <p:sp>
        <p:nvSpPr>
          <p:cNvPr id="12" name="Freeform: Shape 11">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Espaço Reservado para Conteúdo 6" descr="Uma imagem contendo deitado, comida, cachorro, gato&#10;&#10;Descrição gerada automaticamente">
            <a:extLst>
              <a:ext uri="{FF2B5EF4-FFF2-40B4-BE49-F238E27FC236}">
                <a16:creationId xmlns:a16="http://schemas.microsoft.com/office/drawing/2014/main" id="{D75793ED-94F0-4517-A839-BB523577BE29}"/>
              </a:ext>
            </a:extLst>
          </p:cNvPr>
          <p:cNvPicPr>
            <a:picLocks noChangeAspect="1"/>
          </p:cNvPicPr>
          <p:nvPr/>
        </p:nvPicPr>
        <p:blipFill rotWithShape="1">
          <a:blip r:embed="rId2"/>
          <a:srcRect l="18438" r="22004"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Espaço Reservado para Conteúdo 2">
            <a:extLst>
              <a:ext uri="{FF2B5EF4-FFF2-40B4-BE49-F238E27FC236}">
                <a16:creationId xmlns:a16="http://schemas.microsoft.com/office/drawing/2014/main" id="{05831042-1362-4133-B465-38830928A4E0}"/>
              </a:ext>
            </a:extLst>
          </p:cNvPr>
          <p:cNvSpPr>
            <a:spLocks noGrp="1"/>
          </p:cNvSpPr>
          <p:nvPr>
            <p:ph idx="1"/>
          </p:nvPr>
        </p:nvSpPr>
        <p:spPr>
          <a:xfrm>
            <a:off x="6289158" y="2279018"/>
            <a:ext cx="5259714" cy="4294060"/>
          </a:xfrm>
        </p:spPr>
        <p:txBody>
          <a:bodyPr vert="horz" lIns="91440" tIns="45720" rIns="91440" bIns="45720" rtlCol="0" anchor="t">
            <a:normAutofit/>
          </a:bodyPr>
          <a:lstStyle/>
          <a:p>
            <a:r>
              <a:rPr lang="pt-BR" sz="1800" dirty="0"/>
              <a:t>Siga as orientações do professor na aula</a:t>
            </a:r>
            <a:r>
              <a:rPr lang="pt-BR" sz="1400" dirty="0"/>
              <a:t>.</a:t>
            </a:r>
          </a:p>
        </p:txBody>
      </p:sp>
    </p:spTree>
    <p:extLst>
      <p:ext uri="{BB962C8B-B14F-4D97-AF65-F5344CB8AC3E}">
        <p14:creationId xmlns:p14="http://schemas.microsoft.com/office/powerpoint/2010/main" val="1119882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25E1E04-0EA5-43E6-8E75-A233BED194F2}"/>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a:solidFill>
                  <a:srgbClr val="FFFFFF"/>
                </a:solidFill>
              </a:rPr>
              <a:t>DDL – Linguagem de Definição de Dados</a:t>
            </a:r>
          </a:p>
        </p:txBody>
      </p:sp>
      <p:sp>
        <p:nvSpPr>
          <p:cNvPr id="6" name="Espaço Reservado para Texto 5">
            <a:extLst>
              <a:ext uri="{FF2B5EF4-FFF2-40B4-BE49-F238E27FC236}">
                <a16:creationId xmlns:a16="http://schemas.microsoft.com/office/drawing/2014/main" id="{66D43BAE-F737-4F6E-9932-2DA3C1DECB8F}"/>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45720" indent="0">
              <a:buNone/>
            </a:pPr>
            <a:r>
              <a:rPr lang="pt-BR" sz="2000" i="0" dirty="0">
                <a:effectLst/>
              </a:rPr>
              <a:t>Esse subconjunto apoia a criação de </a:t>
            </a:r>
            <a:r>
              <a:rPr lang="pt-BR" sz="2000" b="1" i="0" dirty="0">
                <a:effectLst/>
              </a:rPr>
              <a:t>objetos </a:t>
            </a:r>
            <a:r>
              <a:rPr lang="pt-BR" sz="2000" i="0" dirty="0">
                <a:effectLst/>
              </a:rPr>
              <a:t>no banco de dados, alterar a estrutura da base de dados ou deletar o banco de dados. Seus principais comandos são:</a:t>
            </a:r>
          </a:p>
          <a:p>
            <a:pPr indent="-182880">
              <a:buFont typeface="Garamond" pitchFamily="18" charset="0"/>
              <a:buChar char="◦"/>
            </a:pPr>
            <a:endParaRPr lang="pt-BR" sz="2000" i="0" dirty="0">
              <a:effectLst/>
            </a:endParaRPr>
          </a:p>
          <a:p>
            <a:pPr indent="-182880">
              <a:buFont typeface="Garamond" pitchFamily="18" charset="0"/>
              <a:buChar char="◦"/>
            </a:pPr>
            <a:r>
              <a:rPr lang="pt-BR" sz="2000" i="0" dirty="0">
                <a:effectLst/>
              </a:rPr>
              <a:t>CREATE</a:t>
            </a:r>
          </a:p>
          <a:p>
            <a:pPr indent="-182880">
              <a:buFont typeface="Garamond" pitchFamily="18" charset="0"/>
              <a:buChar char="◦"/>
            </a:pPr>
            <a:r>
              <a:rPr lang="pt-BR" sz="2000" i="0" dirty="0">
                <a:effectLst/>
              </a:rPr>
              <a:t>ALTER</a:t>
            </a:r>
          </a:p>
          <a:p>
            <a:pPr indent="-182880">
              <a:buFont typeface="Garamond" pitchFamily="18" charset="0"/>
              <a:buChar char="◦"/>
            </a:pPr>
            <a:r>
              <a:rPr lang="pt-BR" sz="2000" i="0" dirty="0">
                <a:effectLst/>
              </a:rPr>
              <a:t>DROP</a:t>
            </a:r>
            <a:endParaRPr lang="en-US" sz="2000" dirty="0"/>
          </a:p>
        </p:txBody>
      </p:sp>
    </p:spTree>
    <p:extLst>
      <p:ext uri="{BB962C8B-B14F-4D97-AF65-F5344CB8AC3E}">
        <p14:creationId xmlns:p14="http://schemas.microsoft.com/office/powerpoint/2010/main" val="344390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F25E1E04-0EA5-43E6-8E75-A233BED194F2}"/>
              </a:ext>
            </a:extLst>
          </p:cNvPr>
          <p:cNvSpPr>
            <a:spLocks noGrp="1"/>
          </p:cNvSpPr>
          <p:nvPr>
            <p:ph type="title"/>
          </p:nvPr>
        </p:nvSpPr>
        <p:spPr>
          <a:xfrm>
            <a:off x="1371599" y="294538"/>
            <a:ext cx="9895951" cy="1033669"/>
          </a:xfrm>
        </p:spPr>
        <p:txBody>
          <a:bodyPr vert="horz" lIns="91440" tIns="45720" rIns="91440" bIns="45720" rtlCol="0">
            <a:normAutofit/>
          </a:bodyPr>
          <a:lstStyle/>
          <a:p>
            <a:r>
              <a:rPr lang="en-US" sz="4000" dirty="0">
                <a:solidFill>
                  <a:srgbClr val="FFFFFF"/>
                </a:solidFill>
              </a:rPr>
              <a:t>DDL – </a:t>
            </a:r>
            <a:r>
              <a:rPr lang="en-US" sz="4000" dirty="0" err="1">
                <a:solidFill>
                  <a:srgbClr val="FFFFFF"/>
                </a:solidFill>
              </a:rPr>
              <a:t>Sintaxe</a:t>
            </a:r>
            <a:endParaRPr lang="en-US" sz="4000" dirty="0">
              <a:solidFill>
                <a:srgbClr val="FFFFFF"/>
              </a:solidFill>
            </a:endParaRPr>
          </a:p>
        </p:txBody>
      </p:sp>
      <p:sp>
        <p:nvSpPr>
          <p:cNvPr id="6" name="Espaço Reservado para Texto 5">
            <a:extLst>
              <a:ext uri="{FF2B5EF4-FFF2-40B4-BE49-F238E27FC236}">
                <a16:creationId xmlns:a16="http://schemas.microsoft.com/office/drawing/2014/main" id="{66D43BAE-F737-4F6E-9932-2DA3C1DECB8F}"/>
              </a:ext>
            </a:extLst>
          </p:cNvPr>
          <p:cNvSpPr>
            <a:spLocks noGrp="1"/>
          </p:cNvSpPr>
          <p:nvPr>
            <p:ph idx="1"/>
          </p:nvPr>
        </p:nvSpPr>
        <p:spPr>
          <a:xfrm>
            <a:off x="1371600" y="2318197"/>
            <a:ext cx="6743700" cy="3683358"/>
          </a:xfrm>
        </p:spPr>
        <p:txBody>
          <a:bodyPr vert="horz" lIns="91440" tIns="45720" rIns="91440" bIns="45720" rtlCol="0" anchor="ctr">
            <a:normAutofit/>
          </a:bodyPr>
          <a:lstStyle/>
          <a:p>
            <a:pPr marL="45720" indent="0">
              <a:lnSpc>
                <a:spcPct val="100000"/>
              </a:lnSpc>
              <a:buNone/>
            </a:pPr>
            <a:r>
              <a:rPr lang="pt-BR" sz="2000" i="0" dirty="0">
                <a:solidFill>
                  <a:srgbClr val="0000CC"/>
                </a:solidFill>
                <a:effectLst/>
              </a:rPr>
              <a:t>CREATE </a:t>
            </a:r>
            <a:r>
              <a:rPr lang="pt-BR" sz="2000" i="1" dirty="0" err="1">
                <a:solidFill>
                  <a:srgbClr val="0000CC"/>
                </a:solidFill>
                <a:effectLst/>
              </a:rPr>
              <a:t>Tipo_de_Objeto</a:t>
            </a:r>
            <a:r>
              <a:rPr lang="pt-BR" sz="2000" i="0" dirty="0">
                <a:solidFill>
                  <a:srgbClr val="0000CC"/>
                </a:solidFill>
                <a:effectLst/>
              </a:rPr>
              <a:t> </a:t>
            </a:r>
            <a:r>
              <a:rPr lang="pt-BR" sz="2000" i="1" dirty="0" err="1">
                <a:solidFill>
                  <a:schemeClr val="tx1"/>
                </a:solidFill>
                <a:effectLst/>
              </a:rPr>
              <a:t>Nome_do_Objeto</a:t>
            </a:r>
            <a:r>
              <a:rPr lang="pt-BR" sz="2000" i="1" dirty="0">
                <a:solidFill>
                  <a:schemeClr val="tx1"/>
                </a:solidFill>
                <a:effectLst/>
              </a:rPr>
              <a:t> </a:t>
            </a:r>
          </a:p>
          <a:p>
            <a:pPr marL="45720" indent="0">
              <a:lnSpc>
                <a:spcPct val="100000"/>
              </a:lnSpc>
              <a:buNone/>
            </a:pPr>
            <a:r>
              <a:rPr lang="pt-BR" sz="2000" i="0" dirty="0">
                <a:solidFill>
                  <a:srgbClr val="0000CC"/>
                </a:solidFill>
                <a:effectLst/>
              </a:rPr>
              <a:t>CREATE </a:t>
            </a:r>
            <a:r>
              <a:rPr lang="pt-BR" sz="2000" i="1" dirty="0" err="1">
                <a:solidFill>
                  <a:srgbClr val="0000CC"/>
                </a:solidFill>
                <a:effectLst/>
              </a:rPr>
              <a:t>Tipo_de_Objeto</a:t>
            </a:r>
            <a:r>
              <a:rPr lang="pt-BR" sz="2000" i="0" dirty="0">
                <a:solidFill>
                  <a:srgbClr val="0000CC"/>
                </a:solidFill>
                <a:effectLst/>
              </a:rPr>
              <a:t> </a:t>
            </a:r>
            <a:r>
              <a:rPr lang="pt-BR" sz="2000" i="1" dirty="0" err="1">
                <a:solidFill>
                  <a:schemeClr val="tx1"/>
                </a:solidFill>
                <a:effectLst/>
              </a:rPr>
              <a:t>Nome_do_Objeto</a:t>
            </a:r>
            <a:r>
              <a:rPr lang="pt-BR" sz="2000" i="1" dirty="0">
                <a:solidFill>
                  <a:schemeClr val="tx1"/>
                </a:solidFill>
                <a:effectLst/>
              </a:rPr>
              <a:t> </a:t>
            </a:r>
          </a:p>
          <a:p>
            <a:pPr marL="45720" indent="0">
              <a:lnSpc>
                <a:spcPct val="100000"/>
              </a:lnSpc>
              <a:buNone/>
            </a:pPr>
            <a:r>
              <a:rPr lang="pt-BR" sz="2000" i="0" dirty="0">
                <a:solidFill>
                  <a:srgbClr val="0000CC"/>
                </a:solidFill>
                <a:effectLst/>
              </a:rPr>
              <a:t>DROP </a:t>
            </a:r>
            <a:r>
              <a:rPr lang="pt-BR" sz="2000" i="1" dirty="0" err="1">
                <a:solidFill>
                  <a:srgbClr val="0000CC"/>
                </a:solidFill>
                <a:effectLst/>
              </a:rPr>
              <a:t>Tipo_de_Objeto</a:t>
            </a:r>
            <a:r>
              <a:rPr lang="pt-BR" sz="2000" i="0" dirty="0">
                <a:solidFill>
                  <a:srgbClr val="0000CC"/>
                </a:solidFill>
                <a:effectLst/>
              </a:rPr>
              <a:t> </a:t>
            </a:r>
            <a:r>
              <a:rPr lang="pt-BR" sz="2000" i="1" dirty="0" err="1">
                <a:solidFill>
                  <a:schemeClr val="tx1"/>
                </a:solidFill>
                <a:effectLst/>
              </a:rPr>
              <a:t>Nome_do_Objeto</a:t>
            </a:r>
            <a:r>
              <a:rPr lang="pt-BR" sz="2000" i="1" dirty="0">
                <a:solidFill>
                  <a:schemeClr val="tx1"/>
                </a:solidFill>
                <a:effectLst/>
              </a:rPr>
              <a:t> </a:t>
            </a:r>
          </a:p>
          <a:p>
            <a:pPr marL="45720" indent="0">
              <a:lnSpc>
                <a:spcPct val="100000"/>
              </a:lnSpc>
              <a:buNone/>
            </a:pPr>
            <a:endParaRPr lang="pt-BR" sz="2000" i="1" dirty="0"/>
          </a:p>
          <a:p>
            <a:pPr marL="45720" indent="0">
              <a:lnSpc>
                <a:spcPct val="100000"/>
              </a:lnSpc>
              <a:buNone/>
            </a:pPr>
            <a:r>
              <a:rPr lang="pt-BR" sz="2000" i="1" dirty="0">
                <a:solidFill>
                  <a:schemeClr val="tx1"/>
                </a:solidFill>
              </a:rPr>
              <a:t>Exemplo:</a:t>
            </a:r>
          </a:p>
          <a:p>
            <a:pPr marL="45720" indent="0">
              <a:lnSpc>
                <a:spcPct val="100000"/>
              </a:lnSpc>
              <a:buNone/>
            </a:pPr>
            <a:r>
              <a:rPr lang="pt-BR" sz="2000" i="1" dirty="0">
                <a:solidFill>
                  <a:srgbClr val="0000CC"/>
                </a:solidFill>
              </a:rPr>
              <a:t>CREATE DATABASE </a:t>
            </a:r>
            <a:r>
              <a:rPr lang="pt-BR" sz="2000" i="1" dirty="0" err="1"/>
              <a:t>MeuBanco</a:t>
            </a:r>
            <a:endParaRPr lang="pt-BR" sz="2000" i="1" dirty="0"/>
          </a:p>
          <a:p>
            <a:pPr marL="45720" indent="0">
              <a:lnSpc>
                <a:spcPct val="100000"/>
              </a:lnSpc>
              <a:buNone/>
            </a:pPr>
            <a:r>
              <a:rPr lang="pt-BR" sz="2000" i="1" dirty="0">
                <a:solidFill>
                  <a:srgbClr val="0000CC"/>
                </a:solidFill>
              </a:rPr>
              <a:t>ALTER VIEW</a:t>
            </a:r>
            <a:r>
              <a:rPr lang="pt-BR" sz="2000" i="1" dirty="0"/>
              <a:t> </a:t>
            </a:r>
            <a:r>
              <a:rPr lang="pt-BR" sz="2000" i="1" dirty="0" err="1"/>
              <a:t>MinhaView</a:t>
            </a:r>
            <a:endParaRPr lang="pt-BR" sz="2000" i="1" dirty="0"/>
          </a:p>
          <a:p>
            <a:pPr marL="45720" indent="0">
              <a:lnSpc>
                <a:spcPct val="100000"/>
              </a:lnSpc>
              <a:buNone/>
            </a:pPr>
            <a:r>
              <a:rPr lang="pt-BR" sz="2000" i="1" dirty="0">
                <a:solidFill>
                  <a:srgbClr val="0000CC"/>
                </a:solidFill>
              </a:rPr>
              <a:t>DROP PROCEDURE</a:t>
            </a:r>
            <a:r>
              <a:rPr lang="pt-BR" sz="2000" i="1" dirty="0">
                <a:solidFill>
                  <a:schemeClr val="tx1"/>
                </a:solidFill>
              </a:rPr>
              <a:t> </a:t>
            </a:r>
            <a:r>
              <a:rPr lang="pt-BR" sz="2000" i="1" dirty="0" err="1">
                <a:solidFill>
                  <a:schemeClr val="tx1"/>
                </a:solidFill>
              </a:rPr>
              <a:t>MinhaProcedure</a:t>
            </a:r>
            <a:endParaRPr lang="en-US" sz="2000" i="1" dirty="0">
              <a:solidFill>
                <a:schemeClr val="tx1"/>
              </a:solidFill>
            </a:endParaRPr>
          </a:p>
          <a:p>
            <a:pPr indent="-182880">
              <a:buFont typeface="Garamond" pitchFamily="18" charset="0"/>
              <a:buChar char="◦"/>
            </a:pPr>
            <a:endParaRPr lang="en-US" sz="2000" dirty="0"/>
          </a:p>
        </p:txBody>
      </p:sp>
      <p:sp>
        <p:nvSpPr>
          <p:cNvPr id="9" name="Espaço Reservado para Texto 5">
            <a:extLst>
              <a:ext uri="{FF2B5EF4-FFF2-40B4-BE49-F238E27FC236}">
                <a16:creationId xmlns:a16="http://schemas.microsoft.com/office/drawing/2014/main" id="{7968A67F-27E6-4313-A3EA-1D5634215C1E}"/>
              </a:ext>
            </a:extLst>
          </p:cNvPr>
          <p:cNvSpPr txBox="1">
            <a:spLocks/>
          </p:cNvSpPr>
          <p:nvPr/>
        </p:nvSpPr>
        <p:spPr>
          <a:xfrm>
            <a:off x="9409043" y="1885279"/>
            <a:ext cx="2511286" cy="4421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000" b="1" dirty="0"/>
              <a:t>TIPOS DE OBJETOS:</a:t>
            </a:r>
          </a:p>
          <a:p>
            <a:pPr marL="285750" indent="-285750">
              <a:buFont typeface="Arial" panose="020B0604020202020204" pitchFamily="34" charset="0"/>
              <a:buChar char="•"/>
            </a:pPr>
            <a:r>
              <a:rPr lang="pt-BR" sz="2000" dirty="0"/>
              <a:t>Banco de Dados</a:t>
            </a:r>
          </a:p>
          <a:p>
            <a:pPr marL="285750" indent="-285750">
              <a:buFont typeface="Arial" panose="020B0604020202020204" pitchFamily="34" charset="0"/>
              <a:buChar char="•"/>
            </a:pPr>
            <a:r>
              <a:rPr lang="pt-BR" sz="2000" dirty="0"/>
              <a:t>Tabelas</a:t>
            </a:r>
          </a:p>
          <a:p>
            <a:pPr marL="285750" indent="-285750">
              <a:buFont typeface="Arial" panose="020B0604020202020204" pitchFamily="34" charset="0"/>
              <a:buChar char="•"/>
            </a:pPr>
            <a:r>
              <a:rPr lang="pt-BR" sz="2000" dirty="0"/>
              <a:t>Índices</a:t>
            </a:r>
          </a:p>
          <a:p>
            <a:pPr marL="285750" indent="-285750">
              <a:buFont typeface="Arial" panose="020B0604020202020204" pitchFamily="34" charset="0"/>
              <a:buChar char="•"/>
            </a:pPr>
            <a:r>
              <a:rPr lang="pt-BR" sz="2000" dirty="0" err="1"/>
              <a:t>Views</a:t>
            </a:r>
            <a:endParaRPr lang="pt-BR" sz="2000" dirty="0"/>
          </a:p>
          <a:p>
            <a:pPr marL="285750" indent="-285750">
              <a:buFont typeface="Arial" panose="020B0604020202020204" pitchFamily="34" charset="0"/>
              <a:buChar char="•"/>
            </a:pPr>
            <a:r>
              <a:rPr lang="pt-BR" sz="2000" dirty="0"/>
              <a:t>Procedures</a:t>
            </a:r>
          </a:p>
          <a:p>
            <a:pPr marL="285750" indent="-285750">
              <a:buFont typeface="Arial" panose="020B0604020202020204" pitchFamily="34" charset="0"/>
              <a:buChar char="•"/>
            </a:pPr>
            <a:r>
              <a:rPr lang="pt-BR" sz="2000" dirty="0" err="1"/>
              <a:t>Functions</a:t>
            </a:r>
            <a:endParaRPr lang="pt-BR" sz="2000" dirty="0"/>
          </a:p>
          <a:p>
            <a:pPr marL="285750" indent="-285750">
              <a:buFont typeface="Arial" panose="020B0604020202020204" pitchFamily="34" charset="0"/>
              <a:buChar char="•"/>
            </a:pPr>
            <a:r>
              <a:rPr lang="pt-BR" sz="2000" dirty="0"/>
              <a:t>Triggers</a:t>
            </a:r>
          </a:p>
          <a:p>
            <a:pPr marL="285750" indent="-285750">
              <a:buFont typeface="Arial" panose="020B0604020202020204" pitchFamily="34" charset="0"/>
              <a:buChar char="•"/>
            </a:pPr>
            <a:r>
              <a:rPr lang="pt-BR" sz="2000" dirty="0"/>
              <a:t>Logins</a:t>
            </a:r>
          </a:p>
          <a:p>
            <a:pPr marL="285750" indent="-285750">
              <a:buFont typeface="Arial" panose="020B0604020202020204" pitchFamily="34" charset="0"/>
              <a:buChar char="•"/>
            </a:pPr>
            <a:r>
              <a:rPr lang="pt-BR" sz="2000" dirty="0" err="1"/>
              <a:t>Users</a:t>
            </a:r>
            <a:endParaRPr lang="pt-BR" sz="2000" dirty="0"/>
          </a:p>
          <a:p>
            <a:pPr marL="285750" indent="-285750">
              <a:buFont typeface="Arial" panose="020B0604020202020204" pitchFamily="34" charset="0"/>
              <a:buChar char="•"/>
            </a:pPr>
            <a:r>
              <a:rPr lang="pt-BR" sz="2000" dirty="0"/>
              <a:t>Roles</a:t>
            </a:r>
          </a:p>
        </p:txBody>
      </p:sp>
    </p:spTree>
    <p:extLst>
      <p:ext uri="{BB962C8B-B14F-4D97-AF65-F5344CB8AC3E}">
        <p14:creationId xmlns:p14="http://schemas.microsoft.com/office/powerpoint/2010/main" val="271664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12">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agem 9" descr="Diagrama&#10;&#10;Descrição gerada automaticamente com confiança média">
            <a:extLst>
              <a:ext uri="{FF2B5EF4-FFF2-40B4-BE49-F238E27FC236}">
                <a16:creationId xmlns:a16="http://schemas.microsoft.com/office/drawing/2014/main" id="{6F752672-2749-4289-BC5B-BF943995758D}"/>
              </a:ext>
            </a:extLst>
          </p:cNvPr>
          <p:cNvPicPr>
            <a:picLocks noChangeAspect="1"/>
          </p:cNvPicPr>
          <p:nvPr/>
        </p:nvPicPr>
        <p:blipFill rotWithShape="1">
          <a:blip r:embed="rId2">
            <a:alphaModFix/>
          </a:blip>
          <a:srcRect l="3326" r="27486"/>
          <a:stretch/>
        </p:blipFill>
        <p:spPr>
          <a:xfrm>
            <a:off x="4283902" y="10"/>
            <a:ext cx="7908098" cy="6857992"/>
          </a:xfrm>
          <a:prstGeom prst="rect">
            <a:avLst/>
          </a:prstGeom>
        </p:spPr>
      </p:pic>
      <p:sp>
        <p:nvSpPr>
          <p:cNvPr id="147" name="Rectangle 114">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AE7BBD-B96D-4866-8AAD-5FD1D859AD28}"/>
              </a:ext>
            </a:extLst>
          </p:cNvPr>
          <p:cNvSpPr>
            <a:spLocks noGrp="1"/>
          </p:cNvSpPr>
          <p:nvPr>
            <p:ph type="ctrTitle"/>
          </p:nvPr>
        </p:nvSpPr>
        <p:spPr>
          <a:xfrm>
            <a:off x="728663" y="1115219"/>
            <a:ext cx="5505449" cy="2387600"/>
          </a:xfrm>
        </p:spPr>
        <p:txBody>
          <a:bodyPr>
            <a:normAutofit/>
          </a:bodyPr>
          <a:lstStyle/>
          <a:p>
            <a:pPr algn="l"/>
            <a:r>
              <a:rPr lang="pt-BR" sz="5000" dirty="0">
                <a:solidFill>
                  <a:schemeClr val="bg1"/>
                </a:solidFill>
              </a:rPr>
              <a:t>Banco de Dados</a:t>
            </a:r>
          </a:p>
        </p:txBody>
      </p:sp>
      <p:sp>
        <p:nvSpPr>
          <p:cNvPr id="3" name="Subtítulo 2">
            <a:extLst>
              <a:ext uri="{FF2B5EF4-FFF2-40B4-BE49-F238E27FC236}">
                <a16:creationId xmlns:a16="http://schemas.microsoft.com/office/drawing/2014/main" id="{06D9C5F5-00A2-4841-A163-B06B47A80E65}"/>
              </a:ext>
            </a:extLst>
          </p:cNvPr>
          <p:cNvSpPr>
            <a:spLocks noGrp="1"/>
          </p:cNvSpPr>
          <p:nvPr>
            <p:ph type="subTitle" idx="1"/>
          </p:nvPr>
        </p:nvSpPr>
        <p:spPr>
          <a:xfrm>
            <a:off x="728663" y="3902075"/>
            <a:ext cx="5505449" cy="1655762"/>
          </a:xfrm>
        </p:spPr>
        <p:txBody>
          <a:bodyPr>
            <a:normAutofit/>
          </a:bodyPr>
          <a:lstStyle/>
          <a:p>
            <a:pPr algn="l"/>
            <a:r>
              <a:rPr lang="pt-BR" sz="2000" dirty="0">
                <a:solidFill>
                  <a:schemeClr val="bg1"/>
                </a:solidFill>
              </a:rPr>
              <a:t>Variáveis, Tratamento de Erro, Condicionais e Laço</a:t>
            </a:r>
          </a:p>
        </p:txBody>
      </p:sp>
      <p:cxnSp>
        <p:nvCxnSpPr>
          <p:cNvPr id="148" name="Straight Connector 116">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43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371599" y="281286"/>
            <a:ext cx="9895951" cy="1033669"/>
          </a:xfrm>
        </p:spPr>
        <p:txBody>
          <a:bodyPr>
            <a:normAutofit/>
          </a:bodyPr>
          <a:lstStyle/>
          <a:p>
            <a:r>
              <a:rPr lang="pt-BR" sz="4000" dirty="0">
                <a:solidFill>
                  <a:srgbClr val="FFFFFF"/>
                </a:solidFill>
              </a:rPr>
              <a:t>Variáveis</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459351" y="1885279"/>
            <a:ext cx="11385646" cy="4557724"/>
          </a:xfrm>
        </p:spPr>
        <p:txBody>
          <a:bodyPr anchor="ctr">
            <a:normAutofit fontScale="77500" lnSpcReduction="20000"/>
          </a:bodyPr>
          <a:lstStyle/>
          <a:p>
            <a:r>
              <a:rPr lang="pt-BR" dirty="0"/>
              <a:t>Em algumas situações pode ocorrer a necessidade de armazenar valores de forma temporária para posteriormente ser utilizado.</a:t>
            </a:r>
          </a:p>
          <a:p>
            <a:endParaRPr lang="pt-BR" dirty="0"/>
          </a:p>
          <a:p>
            <a:r>
              <a:rPr lang="pt-BR" dirty="0"/>
              <a:t>Assim como acontece nas linguagens de programação, a solução para essa necessidade é com a utilização de variáveis.</a:t>
            </a:r>
          </a:p>
          <a:p>
            <a:endParaRPr lang="pt-BR" dirty="0"/>
          </a:p>
          <a:p>
            <a:r>
              <a:rPr lang="pt-BR" dirty="0"/>
              <a:t>No Microsoft SQL Server a utilização das variáveis (declaração, atribuição, e exibição) acontece sempre dentro de um mesmo escopo de execução, em outras palavras, não é permitido declarar uma variável executar o comando em um escopo e em seguida quer acessar a variável em outro escopo.</a:t>
            </a:r>
          </a:p>
          <a:p>
            <a:endParaRPr lang="pt-BR" dirty="0"/>
          </a:p>
          <a:p>
            <a:r>
              <a:rPr lang="pt-BR" b="0" i="0" dirty="0">
                <a:solidFill>
                  <a:srgbClr val="171717"/>
                </a:solidFill>
                <a:effectLst/>
                <a:latin typeface="Segoe UI" panose="020B0502040204020203" pitchFamily="34" charset="0"/>
              </a:rPr>
              <a:t>A instrução DECLARE inicializa uma variável.</a:t>
            </a:r>
          </a:p>
          <a:p>
            <a:endParaRPr lang="pt-BR" b="0" i="0" dirty="0">
              <a:solidFill>
                <a:srgbClr val="171717"/>
              </a:solidFill>
              <a:effectLst/>
              <a:latin typeface="Segoe UI" panose="020B0502040204020203" pitchFamily="34" charset="0"/>
            </a:endParaRPr>
          </a:p>
          <a:p>
            <a:r>
              <a:rPr lang="pt-BR" dirty="0">
                <a:solidFill>
                  <a:srgbClr val="171717"/>
                </a:solidFill>
                <a:latin typeface="Segoe UI" panose="020B0502040204020203" pitchFamily="34" charset="0"/>
              </a:rPr>
              <a:t>Toda variável deve começar com o caractere @ seguido do tipo de dado.</a:t>
            </a:r>
            <a:endParaRPr lang="pt-BR" dirty="0"/>
          </a:p>
        </p:txBody>
      </p:sp>
    </p:spTree>
    <p:extLst>
      <p:ext uri="{BB962C8B-B14F-4D97-AF65-F5344CB8AC3E}">
        <p14:creationId xmlns:p14="http://schemas.microsoft.com/office/powerpoint/2010/main" val="85681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4586C8F-E670-47B1-93E8-DB3350A5BA3E}"/>
              </a:ext>
            </a:extLst>
          </p:cNvPr>
          <p:cNvSpPr>
            <a:spLocks noGrp="1"/>
          </p:cNvSpPr>
          <p:nvPr>
            <p:ph type="title"/>
          </p:nvPr>
        </p:nvSpPr>
        <p:spPr>
          <a:xfrm>
            <a:off x="1286932" y="1204109"/>
            <a:ext cx="10023398" cy="857894"/>
          </a:xfrm>
        </p:spPr>
        <p:txBody>
          <a:bodyPr>
            <a:normAutofit/>
          </a:bodyPr>
          <a:lstStyle/>
          <a:p>
            <a:r>
              <a:rPr lang="pt-BR" sz="4000" dirty="0">
                <a:solidFill>
                  <a:srgbClr val="FFFFFF"/>
                </a:solidFill>
              </a:rPr>
              <a:t>Variáveis - Sintaxe</a:t>
            </a:r>
          </a:p>
        </p:txBody>
      </p:sp>
      <p:sp>
        <p:nvSpPr>
          <p:cNvPr id="3" name="Espaço Reservado para Conteúdo 2">
            <a:extLst>
              <a:ext uri="{FF2B5EF4-FFF2-40B4-BE49-F238E27FC236}">
                <a16:creationId xmlns:a16="http://schemas.microsoft.com/office/drawing/2014/main" id="{90D59FA5-DBFA-41AD-B90A-5BE29F7EA286}"/>
              </a:ext>
            </a:extLst>
          </p:cNvPr>
          <p:cNvSpPr>
            <a:spLocks noGrp="1"/>
          </p:cNvSpPr>
          <p:nvPr>
            <p:ph idx="1"/>
          </p:nvPr>
        </p:nvSpPr>
        <p:spPr>
          <a:xfrm>
            <a:off x="962104" y="2962451"/>
            <a:ext cx="4630313" cy="3398592"/>
          </a:xfrm>
        </p:spPr>
        <p:txBody>
          <a:bodyPr>
            <a:normAutofit/>
          </a:bodyPr>
          <a:lstStyle/>
          <a:p>
            <a:pPr marL="0" indent="0">
              <a:buNone/>
            </a:pPr>
            <a:r>
              <a:rPr lang="pt-BR" sz="1800" dirty="0">
                <a:solidFill>
                  <a:srgbClr val="008000"/>
                </a:solidFill>
                <a:latin typeface="Consolas" panose="020B0609020204030204" pitchFamily="49" charset="0"/>
              </a:rPr>
              <a:t>-- declarando uma variável.</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declare</a:t>
            </a:r>
            <a:r>
              <a:rPr lang="pt-BR" sz="1800" dirty="0">
                <a:solidFill>
                  <a:srgbClr val="000000"/>
                </a:solidFill>
                <a:latin typeface="Consolas" panose="020B0609020204030204" pitchFamily="49" charset="0"/>
              </a:rPr>
              <a:t> @Nome </a:t>
            </a:r>
            <a:r>
              <a:rPr lang="pt-BR" sz="1800" dirty="0" err="1">
                <a:solidFill>
                  <a:srgbClr val="0000FF"/>
                </a:solidFill>
                <a:latin typeface="Consolas" panose="020B0609020204030204" pitchFamily="49" charset="0"/>
              </a:rPr>
              <a:t>varchar</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100</a:t>
            </a:r>
            <a:r>
              <a:rPr lang="pt-BR" sz="1800" dirty="0">
                <a:solidFill>
                  <a:srgbClr val="808080"/>
                </a:solidFill>
                <a:latin typeface="Consolas" panose="020B0609020204030204" pitchFamily="49" charset="0"/>
              </a:rPr>
              <a:t>)</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atribuindo valor à variável.</a:t>
            </a:r>
            <a:endParaRPr lang="pt-BR" sz="1800" dirty="0">
              <a:solidFill>
                <a:srgbClr val="000000"/>
              </a:solidFill>
              <a:latin typeface="Consolas" panose="020B0609020204030204" pitchFamily="49" charset="0"/>
            </a:endParaRPr>
          </a:p>
          <a:p>
            <a:pPr marL="0" indent="0">
              <a:buNone/>
            </a:pPr>
            <a:r>
              <a:rPr lang="pt-BR" sz="1800" dirty="0">
                <a:solidFill>
                  <a:srgbClr val="0000FF"/>
                </a:solidFill>
                <a:latin typeface="Consolas" panose="020B0609020204030204" pitchFamily="49" charset="0"/>
              </a:rPr>
              <a:t>set</a:t>
            </a:r>
            <a:r>
              <a:rPr lang="pt-BR" sz="1800" dirty="0">
                <a:solidFill>
                  <a:srgbClr val="000000"/>
                </a:solidFill>
                <a:latin typeface="Consolas" panose="020B0609020204030204" pitchFamily="49" charset="0"/>
              </a:rPr>
              <a:t> @Nome </a:t>
            </a:r>
            <a:r>
              <a:rPr lang="pt-BR" sz="1800" dirty="0">
                <a:solidFill>
                  <a:srgbClr val="808080"/>
                </a:solidFill>
                <a:latin typeface="Consolas" panose="020B0609020204030204" pitchFamily="49" charset="0"/>
              </a:rPr>
              <a:t>=</a:t>
            </a:r>
            <a:r>
              <a:rPr lang="pt-BR" sz="1800" dirty="0">
                <a:solidFill>
                  <a:srgbClr val="000000"/>
                </a:solidFill>
                <a:latin typeface="Consolas" panose="020B0609020204030204" pitchFamily="49" charset="0"/>
              </a:rPr>
              <a:t> </a:t>
            </a:r>
            <a:r>
              <a:rPr lang="pt-BR" sz="1800" dirty="0">
                <a:solidFill>
                  <a:srgbClr val="FF0000"/>
                </a:solidFill>
                <a:latin typeface="Consolas" panose="020B0609020204030204" pitchFamily="49" charset="0"/>
              </a:rPr>
              <a:t>'Glauco'</a:t>
            </a:r>
            <a:endParaRPr lang="pt-BR" sz="1800" dirty="0">
              <a:solidFill>
                <a:srgbClr val="000000"/>
              </a:solidFill>
              <a:latin typeface="Consolas" panose="020B0609020204030204" pitchFamily="49" charset="0"/>
            </a:endParaRPr>
          </a:p>
          <a:p>
            <a:pPr marL="0" indent="0">
              <a:buNone/>
            </a:pPr>
            <a:endParaRPr lang="pt-BR" sz="1800" dirty="0">
              <a:solidFill>
                <a:srgbClr val="000000"/>
              </a:solidFill>
              <a:latin typeface="Consolas" panose="020B0609020204030204" pitchFamily="49" charset="0"/>
            </a:endParaRPr>
          </a:p>
          <a:p>
            <a:pPr marL="0" indent="0">
              <a:buNone/>
            </a:pPr>
            <a:r>
              <a:rPr lang="pt-BR" sz="1800" dirty="0">
                <a:solidFill>
                  <a:srgbClr val="008000"/>
                </a:solidFill>
                <a:latin typeface="Consolas" panose="020B0609020204030204" pitchFamily="49" charset="0"/>
              </a:rPr>
              <a:t>-- exibindo o conteúdo de uma variável.</a:t>
            </a:r>
            <a:endParaRPr lang="pt-BR" sz="1800" dirty="0">
              <a:solidFill>
                <a:srgbClr val="000000"/>
              </a:solidFill>
              <a:latin typeface="Consolas" panose="020B0609020204030204" pitchFamily="49" charset="0"/>
            </a:endParaRPr>
          </a:p>
          <a:p>
            <a:pPr marL="0" indent="0">
              <a:buNone/>
            </a:pPr>
            <a:r>
              <a:rPr lang="pt-BR" sz="1800" dirty="0" err="1">
                <a:solidFill>
                  <a:srgbClr val="0000FF"/>
                </a:solidFill>
                <a:latin typeface="Consolas" panose="020B0609020204030204" pitchFamily="49" charset="0"/>
              </a:rPr>
              <a:t>select</a:t>
            </a:r>
            <a:r>
              <a:rPr lang="pt-BR" sz="1800" dirty="0">
                <a:solidFill>
                  <a:srgbClr val="000000"/>
                </a:solidFill>
                <a:latin typeface="Consolas" panose="020B0609020204030204" pitchFamily="49" charset="0"/>
              </a:rPr>
              <a:t> @Nome </a:t>
            </a:r>
            <a:r>
              <a:rPr lang="pt-BR" sz="1800" dirty="0">
                <a:solidFill>
                  <a:srgbClr val="0000FF"/>
                </a:solidFill>
                <a:latin typeface="Consolas" panose="020B0609020204030204" pitchFamily="49" charset="0"/>
              </a:rPr>
              <a:t>as</a:t>
            </a:r>
            <a:r>
              <a:rPr lang="pt-BR" sz="1800" dirty="0">
                <a:solidFill>
                  <a:srgbClr val="000000"/>
                </a:solidFill>
                <a:latin typeface="Consolas" panose="020B0609020204030204" pitchFamily="49" charset="0"/>
              </a:rPr>
              <a:t> </a:t>
            </a:r>
            <a:r>
              <a:rPr lang="pt-BR" sz="1800" dirty="0" err="1">
                <a:solidFill>
                  <a:srgbClr val="000000"/>
                </a:solidFill>
                <a:latin typeface="Consolas" panose="020B0609020204030204" pitchFamily="49" charset="0"/>
              </a:rPr>
              <a:t>ValorVariavel</a:t>
            </a:r>
            <a:endParaRPr lang="pt-BR" sz="1400" dirty="0"/>
          </a:p>
        </p:txBody>
      </p:sp>
      <p:pic>
        <p:nvPicPr>
          <p:cNvPr id="5" name="Imagem 4">
            <a:extLst>
              <a:ext uri="{FF2B5EF4-FFF2-40B4-BE49-F238E27FC236}">
                <a16:creationId xmlns:a16="http://schemas.microsoft.com/office/drawing/2014/main" id="{C1641DA7-EBDC-493D-B021-79D94C778C5E}"/>
              </a:ext>
            </a:extLst>
          </p:cNvPr>
          <p:cNvPicPr>
            <a:picLocks noChangeAspect="1"/>
          </p:cNvPicPr>
          <p:nvPr/>
        </p:nvPicPr>
        <p:blipFill>
          <a:blip r:embed="rId2"/>
          <a:srcRect/>
          <a:stretch/>
        </p:blipFill>
        <p:spPr>
          <a:xfrm>
            <a:off x="6773686" y="3316651"/>
            <a:ext cx="4548141" cy="2337240"/>
          </a:xfrm>
          <a:prstGeom prst="rect">
            <a:avLst/>
          </a:prstGeom>
        </p:spPr>
      </p:pic>
    </p:spTree>
    <p:extLst>
      <p:ext uri="{BB962C8B-B14F-4D97-AF65-F5344CB8AC3E}">
        <p14:creationId xmlns:p14="http://schemas.microsoft.com/office/powerpoint/2010/main" val="339406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1854</Words>
  <Application>Microsoft Office PowerPoint</Application>
  <PresentationFormat>Widescreen</PresentationFormat>
  <Paragraphs>300</Paragraphs>
  <Slides>40</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40</vt:i4>
      </vt:variant>
    </vt:vector>
  </HeadingPairs>
  <TitlesOfParts>
    <vt:vector size="50" baseType="lpstr">
      <vt:lpstr>Arial</vt:lpstr>
      <vt:lpstr>Calibri</vt:lpstr>
      <vt:lpstr>Calibri Light</vt:lpstr>
      <vt:lpstr>Consolas</vt:lpstr>
      <vt:lpstr>Garamond</vt:lpstr>
      <vt:lpstr>OracleSansVF</vt:lpstr>
      <vt:lpstr>Segoe UI</vt:lpstr>
      <vt:lpstr>SFMono-Regular</vt:lpstr>
      <vt:lpstr>Wingdings</vt:lpstr>
      <vt:lpstr>Tema do Office</vt:lpstr>
      <vt:lpstr>Banco de Dados</vt:lpstr>
      <vt:lpstr>TRANSACT SQL  (T-SQL)</vt:lpstr>
      <vt:lpstr>SQL e suas variações</vt:lpstr>
      <vt:lpstr>TIPOS DE OBJETOS NO MS SQL SERVER</vt:lpstr>
      <vt:lpstr>DDL – Linguagem de Definição de Dados</vt:lpstr>
      <vt:lpstr>DDL – Sintaxe</vt:lpstr>
      <vt:lpstr>Banco de Dados</vt:lpstr>
      <vt:lpstr>Variáveis</vt:lpstr>
      <vt:lpstr>Variáveis - Sintaxe</vt:lpstr>
      <vt:lpstr>Variáveis – Sintaxe 2</vt:lpstr>
      <vt:lpstr>Variáveis – Sintaxe 3</vt:lpstr>
      <vt:lpstr>Variáveis – Sintaxe 4</vt:lpstr>
      <vt:lpstr>Variáveis – GLOBAIS</vt:lpstr>
      <vt:lpstr>Variáveis Globais: Exemplos</vt:lpstr>
      <vt:lpstr>Tratamento de Erro – Try Catch</vt:lpstr>
      <vt:lpstr>Tratamento de Erro – Funções que detalham o erro</vt:lpstr>
      <vt:lpstr>Tratamento de Erro – THROW</vt:lpstr>
      <vt:lpstr>Tratamento de Erro – Exemplo</vt:lpstr>
      <vt:lpstr>Condicionais</vt:lpstr>
      <vt:lpstr>Comando IF ELSE (Sintaxe)</vt:lpstr>
      <vt:lpstr>Comando IF ELSE (Exemplo)</vt:lpstr>
      <vt:lpstr>Comando WHILE</vt:lpstr>
      <vt:lpstr>Comando WHILE</vt:lpstr>
      <vt:lpstr>Comando WHILE (Exemplo)</vt:lpstr>
      <vt:lpstr>VAMOS POR A MÃO NA MASSA!!!</vt:lpstr>
      <vt:lpstr>VAMOS POR A MÃO NA MASSA!!!</vt:lpstr>
      <vt:lpstr>Banco de Dados</vt:lpstr>
      <vt:lpstr>O que são Transações SQL?</vt:lpstr>
      <vt:lpstr>Transações</vt:lpstr>
      <vt:lpstr>Princípios de uma transação</vt:lpstr>
      <vt:lpstr>Princípios de uma transação</vt:lpstr>
      <vt:lpstr>Princípios de uma transação</vt:lpstr>
      <vt:lpstr>Comandos Transacionais</vt:lpstr>
      <vt:lpstr>BEGIN TRANSACTION</vt:lpstr>
      <vt:lpstr>ROLLBACK TRANSACTION</vt:lpstr>
      <vt:lpstr>COMMIT TRANSACTION</vt:lpstr>
      <vt:lpstr>Comandos Transacionais</vt:lpstr>
      <vt:lpstr>FICA A DICA</vt:lpstr>
      <vt:lpstr>VAMOS POR A MÃO NA MASSA!!!</vt:lpstr>
      <vt:lpstr>VAMOS POR A MÃO NA MASSA!!!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Glauco Kiss Leme</dc:creator>
  <cp:lastModifiedBy>Glauco Kiss Leme</cp:lastModifiedBy>
  <cp:revision>82</cp:revision>
  <dcterms:created xsi:type="dcterms:W3CDTF">2021-01-31T20:25:43Z</dcterms:created>
  <dcterms:modified xsi:type="dcterms:W3CDTF">2021-02-25T21:33:23Z</dcterms:modified>
</cp:coreProperties>
</file>