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361" r:id="rId2"/>
    <p:sldId id="371" r:id="rId3"/>
    <p:sldId id="369" r:id="rId4"/>
    <p:sldId id="370" r:id="rId5"/>
    <p:sldId id="372" r:id="rId6"/>
    <p:sldId id="374" r:id="rId7"/>
    <p:sldId id="373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B5FEC-B1B5-49C9-8BA8-01BE1AD4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A3EE7-0EF0-476C-AC09-28FB28AA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7543F-4854-4D42-B331-9EBC6F2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29710-29B1-4DE1-8227-D16668C1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BF34A-926A-4DBB-BC77-D743603C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6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866B-35F5-4105-97BD-E42F3803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FFBE09-B363-4090-9F2E-A25A7F7A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0AD30-F676-4162-87B5-A051B00F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BF62E-6F4C-4B23-866F-C6AFB242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A6EBD-B29A-45B2-9DE2-EA86BF0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03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9C1802-C302-4AB6-A948-BF44D469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B10071-EA03-4877-97D5-020D6578B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4942C-CD60-429B-9720-04B60040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D3E2E-D62F-4014-B1FB-828C9CBF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A09DD-5E52-4C5B-8BE0-F6863D75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D486-2821-4A7D-8EF8-6B6BD42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43226-374B-4170-B2D0-02EA4A93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BEEE3-4891-4D7C-A868-924EC9E4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3F630-6097-4508-9FAD-FB464F88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E235D-8D06-4581-925D-D7B4D598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59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3619-3537-41F5-A279-FF5F3A7E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76EC3-714B-4395-AC80-53029BFA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DECD9-60E9-4B94-A27F-13D3134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16914-A487-4197-9A1B-A66B23F7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F7DF7-69F6-45D4-BF6F-CAAD2B22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742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4AB81-0F2E-4168-B0FC-CB95DE0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4ADB2-F684-433E-AC6D-51C695B5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1E817-2A4F-4348-BB84-EA776AEE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9F9E3-CA86-4684-824D-D84DBEC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DA4FE-8B3E-42F2-9D6C-19779C81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C152A-2E78-4CA9-AE7E-842E79F3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40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CFFCE-40CA-43ED-83FD-0E633B55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407B2-E637-40EE-91EE-0197C171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40097-E06A-47CA-AF5D-116203BA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6E0014-2EEB-4710-92BA-209265973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EC446A-E0EC-49C2-9F6D-CDB9FF7AB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6DEAB8-0013-4259-8E97-2FDE623F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0276C3-7A2A-4D84-BC08-9DF1E75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2B0F0-C0FB-479A-82E1-F4685496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74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17D0-DFF0-4939-BC35-54DC038D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0D3B83-48D9-4363-8D2F-5C5E27CF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442F08-DFAE-4B4E-8D4C-FB4F7854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8DF554-D336-4729-B3AE-B9EBBC10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238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AAC5A8-FE04-49E6-954B-D31B36E5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FA47B9-0F11-43B0-832B-9674C880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563A0A-F7A7-4CA2-893A-61FB89C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72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91E39-CE8F-4AFB-91F9-037687E8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F57D8-20ED-4451-A83B-ACE73CC6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9881A-64BD-4FF5-BA36-352BC0DD9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C15323-DD80-4BCE-A2A1-7581908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5F419-276B-4BB6-9254-98ADE678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712DB8-5E3C-4720-8549-D689500B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62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FF08-9904-4271-9286-6BC97ED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32B6A3-3EC6-430B-BDE0-7794CFC27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8F918B-AB0F-479E-9FD6-F27538F8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C739B-EAB9-4C5F-9E62-F5B724F1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9F48E-3ABB-4B19-A66E-DD9DC6B8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F97C3D-06AA-4D5B-9262-A831F05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33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635570-AAC3-4BCD-9AE5-A98B18D7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6AE85-4691-435C-B629-A4A59B7E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0BD0E-7DE9-4EEE-8225-B298F3C2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0917F-64EC-4434-934C-C4A2D174D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2A498-7840-4D7C-A8A0-D60BD5C4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F752672-2749-4289-BC5B-BF9439957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26" r="2748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E7BBD-B96D-4866-8AAD-5FD1D859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pt-BR" sz="5000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D9C5F5-00A2-4841-A163-B06B47A8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DQL – Linguagem de Consulta de Dados - JOINS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 JOIN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A08160-6094-4D37-AA4D-DA00D98A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" r="2023"/>
          <a:stretch/>
        </p:blipFill>
        <p:spPr>
          <a:xfrm>
            <a:off x="4308514" y="808384"/>
            <a:ext cx="742252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D73C5-665F-4679-974C-7EA8F0E9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3007" b="3007"/>
          <a:stretch/>
        </p:blipFill>
        <p:spPr bwMode="auto">
          <a:xfrm>
            <a:off x="7390796" y="1008594"/>
            <a:ext cx="4378880" cy="31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1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8" name="Freeform: Shape 1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FULL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t-BR" sz="2000" dirty="0"/>
              <a:t>Retorna todos os dados encontrados em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ambas as tabelas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3639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JOIN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A08160-6094-4D37-AA4D-DA00D98A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" r="3077"/>
          <a:stretch/>
        </p:blipFill>
        <p:spPr>
          <a:xfrm>
            <a:off x="4308514" y="808384"/>
            <a:ext cx="742252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D73C5-665F-4679-974C-7EA8F0E9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584" r="13584"/>
          <a:stretch/>
        </p:blipFill>
        <p:spPr bwMode="auto">
          <a:xfrm>
            <a:off x="7390796" y="1008594"/>
            <a:ext cx="4378880" cy="31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1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8" name="Freeform: Shape 1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CROSS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t-BR" sz="2000" dirty="0"/>
              <a:t>Retorna todos os dados encontrados em </a:t>
            </a:r>
            <a:r>
              <a:rPr lang="pt-BR" sz="2000" dirty="0">
                <a:solidFill>
                  <a:srgbClr val="FFFF00"/>
                </a:solidFill>
              </a:rPr>
              <a:t>ambas as tabelas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FF00"/>
                </a:solidFill>
              </a:rPr>
              <a:t>CROSS JOIN faz um Plano Cartesiano</a:t>
            </a:r>
            <a:r>
              <a:rPr lang="pt-BR" sz="2000" dirty="0"/>
              <a:t>, ou seja, para cada linha da tabela “A” haverá uma relação com todas as linhas da tabela “B”.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92736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JOIN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D12FF2-7779-45BC-9486-069A002B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807" y="755374"/>
            <a:ext cx="7342802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6F94D2-D98D-4D80-B07B-08D82A4D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VAMOS POR A MÃO NA MASSA!!!</a:t>
            </a:r>
          </a:p>
        </p:txBody>
      </p:sp>
      <p:sp>
        <p:nvSpPr>
          <p:cNvPr id="38" name="Freeform: Shape 35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Espaço Reservado para Conteúdo 6" descr="Uma imagem contendo deitado, comida, cachorro, gato&#10;&#10;Descrição gerada automaticamente">
            <a:extLst>
              <a:ext uri="{FF2B5EF4-FFF2-40B4-BE49-F238E27FC236}">
                <a16:creationId xmlns:a16="http://schemas.microsoft.com/office/drawing/2014/main" id="{D75793ED-94F0-4517-A839-BB523577B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8" r="22003" b="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pic>
        <p:nvPicPr>
          <p:cNvPr id="10" name="Espaço Reservado para Conteúdo 9" descr="Menino de camisa branca&#10;&#10;Descrição gerada automaticamente com confiança baixa">
            <a:extLst>
              <a:ext uri="{FF2B5EF4-FFF2-40B4-BE49-F238E27FC236}">
                <a16:creationId xmlns:a16="http://schemas.microsoft.com/office/drawing/2014/main" id="{1F2FEAF2-268C-4E28-AB20-3671E1CED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5368" y="2824162"/>
            <a:ext cx="4656309" cy="3492232"/>
          </a:xfrm>
        </p:spPr>
      </p:pic>
    </p:spTree>
    <p:extLst>
      <p:ext uri="{BB962C8B-B14F-4D97-AF65-F5344CB8AC3E}">
        <p14:creationId xmlns:p14="http://schemas.microsoft.com/office/powerpoint/2010/main" val="153656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6F94D2-D98D-4D80-B07B-08D82A4D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VAMOS POR A MÃO NA MASSA!!!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Espaço Reservado para Conteúdo 6" descr="Uma imagem contendo deitado, comida, cachorro, gato&#10;&#10;Descrição gerada automaticamente">
            <a:extLst>
              <a:ext uri="{FF2B5EF4-FFF2-40B4-BE49-F238E27FC236}">
                <a16:creationId xmlns:a16="http://schemas.microsoft.com/office/drawing/2014/main" id="{D75793ED-94F0-4517-A839-BB523577B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8" r="22004" b="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31042-1362-4133-B465-38830928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4294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/>
              <a:t>Siga as orientações do professor na aula</a:t>
            </a:r>
            <a:r>
              <a:rPr lang="pt-B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2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286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Para que servem as junções?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11385646" cy="4557724"/>
          </a:xfrm>
        </p:spPr>
        <p:txBody>
          <a:bodyPr anchor="ctr">
            <a:normAutofit/>
          </a:bodyPr>
          <a:lstStyle/>
          <a:p>
            <a:r>
              <a:rPr lang="pt-BR" dirty="0"/>
              <a:t>Em um Banco de Dados existem diversas tabelas inter-relacionadas.</a:t>
            </a:r>
          </a:p>
          <a:p>
            <a:endParaRPr lang="pt-BR" dirty="0"/>
          </a:p>
          <a:p>
            <a:r>
              <a:rPr lang="pt-BR" dirty="0"/>
              <a:t>A maioria das consultas que realizamos no dia-a-dia são em tabelas relacionadas com pelo menos uma outra tabela.</a:t>
            </a:r>
          </a:p>
          <a:p>
            <a:endParaRPr lang="pt-BR" dirty="0"/>
          </a:p>
          <a:p>
            <a:r>
              <a:rPr lang="pt-BR" dirty="0"/>
              <a:t>Relatórios complexos muitas vezes significam consultas complexas, e o domínio de Junções é fundamental para realizar tais consultas.</a:t>
            </a:r>
          </a:p>
        </p:txBody>
      </p:sp>
    </p:spTree>
    <p:extLst>
      <p:ext uri="{BB962C8B-B14F-4D97-AF65-F5344CB8AC3E}">
        <p14:creationId xmlns:p14="http://schemas.microsoft.com/office/powerpoint/2010/main" val="26079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Principais Tipos de Junções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Inner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endParaRPr lang="pt-BR" sz="2400" dirty="0"/>
          </a:p>
          <a:p>
            <a:r>
              <a:rPr lang="pt-BR" sz="2400" dirty="0" err="1"/>
              <a:t>Left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endParaRPr lang="pt-BR" sz="2400" dirty="0"/>
          </a:p>
          <a:p>
            <a:r>
              <a:rPr lang="pt-BR" sz="2400" dirty="0" err="1"/>
              <a:t>Right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endParaRPr lang="pt-BR" sz="2400" dirty="0"/>
          </a:p>
          <a:p>
            <a:r>
              <a:rPr lang="pt-BR" sz="2400" dirty="0"/>
              <a:t>Full </a:t>
            </a:r>
            <a:r>
              <a:rPr lang="pt-BR" sz="2400" dirty="0" err="1"/>
              <a:t>Join</a:t>
            </a:r>
            <a:endParaRPr lang="pt-BR" sz="2400" dirty="0"/>
          </a:p>
          <a:p>
            <a:r>
              <a:rPr lang="pt-BR" sz="2400" dirty="0"/>
              <a:t>Cross </a:t>
            </a:r>
            <a:r>
              <a:rPr lang="pt-BR" sz="2400" dirty="0" err="1"/>
              <a:t>Join</a:t>
            </a:r>
            <a:endParaRPr lang="pt-BR" sz="2400" dirty="0"/>
          </a:p>
        </p:txBody>
      </p:sp>
      <p:pic>
        <p:nvPicPr>
          <p:cNvPr id="2056" name="Picture 8" descr="Diferença entre os tipos de JOINS">
            <a:extLst>
              <a:ext uri="{FF2B5EF4-FFF2-40B4-BE49-F238E27FC236}">
                <a16:creationId xmlns:a16="http://schemas.microsoft.com/office/drawing/2014/main" id="{3416DC07-5DA9-4650-AE2E-2F8EEB8C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47" y="3644862"/>
            <a:ext cx="5273839" cy="26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286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Modelo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240528-5534-4B81-9FC8-CF602776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575" y="2197894"/>
            <a:ext cx="5133975" cy="3933825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DC67A8-A0C6-4244-BA68-BA106461C77A}"/>
              </a:ext>
            </a:extLst>
          </p:cNvPr>
          <p:cNvSpPr txBox="1"/>
          <p:nvPr/>
        </p:nvSpPr>
        <p:spPr>
          <a:xfrm>
            <a:off x="459350" y="187006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Para os próximos exemplos, considere o modelo abaixo: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1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prenda a fazer Left Join &amp; Inner Join via LINQ | Thiago Vidal">
            <a:extLst>
              <a:ext uri="{FF2B5EF4-FFF2-40B4-BE49-F238E27FC236}">
                <a16:creationId xmlns:a16="http://schemas.microsoft.com/office/drawing/2014/main" id="{261D73C5-665F-4679-974C-7EA8F0E9F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167" b="1"/>
          <a:stretch/>
        </p:blipFill>
        <p:spPr bwMode="auto">
          <a:xfrm>
            <a:off x="7390796" y="995342"/>
            <a:ext cx="4378880" cy="31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1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8" name="Freeform: Shape 1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INNER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t-BR" sz="2000" dirty="0"/>
              <a:t>Operador utilizado para comparar os valores de colunas provenientes de tabelas relacionadas.</a:t>
            </a:r>
          </a:p>
          <a:p>
            <a:endParaRPr lang="pt-BR" sz="2000" dirty="0"/>
          </a:p>
          <a:p>
            <a:r>
              <a:rPr lang="pt-BR" sz="2000" dirty="0"/>
              <a:t>Por meio desta cláusula, somente os registros em que existe a relação </a:t>
            </a:r>
            <a:r>
              <a:rPr lang="pt-BR" sz="2000" dirty="0">
                <a:solidFill>
                  <a:srgbClr val="92D050"/>
                </a:solidFill>
              </a:rPr>
              <a:t>entre as duas tabelas </a:t>
            </a:r>
            <a:r>
              <a:rPr lang="pt-BR" sz="2000" dirty="0"/>
              <a:t>serão retornados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360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JOIN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A08160-6094-4D37-AA4D-DA00D98A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" r="704"/>
          <a:stretch/>
        </p:blipFill>
        <p:spPr>
          <a:xfrm>
            <a:off x="4308514" y="821636"/>
            <a:ext cx="742252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D73C5-665F-4679-974C-7EA8F0E9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3057" b="3057"/>
          <a:stretch/>
        </p:blipFill>
        <p:spPr bwMode="auto">
          <a:xfrm>
            <a:off x="7390796" y="1008594"/>
            <a:ext cx="4378880" cy="31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1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8" name="Freeform: Shape 1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LEFT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t-BR" sz="2000" dirty="0"/>
              <a:t>Permite obter não apenas os dados relacionados de duas tabelas, mais também os dados não relacionados encontrados na tabela à </a:t>
            </a:r>
            <a:r>
              <a:rPr lang="pt-BR" sz="2000" dirty="0">
                <a:solidFill>
                  <a:schemeClr val="accent4"/>
                </a:solidFill>
              </a:rPr>
              <a:t>esquerda da cláusula JOIN.</a:t>
            </a:r>
          </a:p>
          <a:p>
            <a:endParaRPr lang="pt-BR" sz="2000" dirty="0"/>
          </a:p>
          <a:p>
            <a:r>
              <a:rPr lang="pt-BR" sz="2000" dirty="0"/>
              <a:t>Caso não existam dados relacionados entre as tabelas à esquerda e a tabela à direita do JOIN, os valores resultantes de todas as colunas da lista de seleção da tabela à direita serão nulos.</a:t>
            </a:r>
          </a:p>
        </p:txBody>
      </p:sp>
    </p:spTree>
    <p:extLst>
      <p:ext uri="{BB962C8B-B14F-4D97-AF65-F5344CB8AC3E}">
        <p14:creationId xmlns:p14="http://schemas.microsoft.com/office/powerpoint/2010/main" val="395562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LEFT JOIN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A08160-6094-4D37-AA4D-DA00D98A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" r="1872"/>
          <a:stretch/>
        </p:blipFill>
        <p:spPr>
          <a:xfrm>
            <a:off x="4308514" y="821636"/>
            <a:ext cx="742252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D73C5-665F-4679-974C-7EA8F0E9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539" r="20539"/>
          <a:stretch/>
        </p:blipFill>
        <p:spPr bwMode="auto">
          <a:xfrm>
            <a:off x="7390796" y="1008594"/>
            <a:ext cx="4378880" cy="31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136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8" name="Freeform: Shape 138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86C8F-E670-47B1-93E8-DB3350A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RIGHT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59FA5-DBFA-41AD-B90A-5BE29F7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pt-BR" sz="2000" dirty="0"/>
              <a:t>Retorna todos os dados encontrados na tabela à </a:t>
            </a:r>
            <a:r>
              <a:rPr lang="pt-BR" sz="2000" dirty="0">
                <a:solidFill>
                  <a:srgbClr val="00B0F0"/>
                </a:solidFill>
              </a:rPr>
              <a:t>direita do JOIN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Caso não existam dados relacionados entre as tabelas à esquerda e a tabela à direita do JOIN, os valores resultantes de todas as colunas da lista de seleção da tabela à esquerda serão nulos. </a:t>
            </a:r>
          </a:p>
        </p:txBody>
      </p:sp>
    </p:spTree>
    <p:extLst>
      <p:ext uri="{BB962C8B-B14F-4D97-AF65-F5344CB8AC3E}">
        <p14:creationId xmlns:p14="http://schemas.microsoft.com/office/powerpoint/2010/main" val="348365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346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Banco de Dados</vt:lpstr>
      <vt:lpstr>Para que servem as junções?</vt:lpstr>
      <vt:lpstr>Principais Tipos de Junções</vt:lpstr>
      <vt:lpstr>Modelo</vt:lpstr>
      <vt:lpstr>INNER JOIN</vt:lpstr>
      <vt:lpstr>INNER JOIN Exemplo de uso</vt:lpstr>
      <vt:lpstr>LEFT JOIN</vt:lpstr>
      <vt:lpstr>LEFT JOIN Exemplo de uso</vt:lpstr>
      <vt:lpstr>RIGHT JOIN</vt:lpstr>
      <vt:lpstr>RIGHT JOIN Exemplo de uso</vt:lpstr>
      <vt:lpstr>FULL JOIN</vt:lpstr>
      <vt:lpstr>FULL JOIN Exemplo de uso</vt:lpstr>
      <vt:lpstr>CROSS JOIN</vt:lpstr>
      <vt:lpstr>CROSS JOIN Exemplo de uso</vt:lpstr>
      <vt:lpstr>VAMOS POR A MÃO NA MASSA!!!</vt:lpstr>
      <vt:lpstr>VAMOS POR A MÃO NA MASSA!!!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Glauco Kiss Leme</dc:creator>
  <cp:lastModifiedBy>Glauco Kiss Leme</cp:lastModifiedBy>
  <cp:revision>82</cp:revision>
  <dcterms:created xsi:type="dcterms:W3CDTF">2021-01-31T20:25:43Z</dcterms:created>
  <dcterms:modified xsi:type="dcterms:W3CDTF">2021-03-18T21:00:21Z</dcterms:modified>
</cp:coreProperties>
</file>