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9" r:id="rId14"/>
    <p:sldId id="270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ECEE-59D4-42C8-8E2B-7FC78B142BAB}" type="datetimeFigureOut">
              <a:rPr lang="pt-BR" smtClean="0"/>
              <a:pPr/>
              <a:t>10/02/2018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69B8-65E8-4DB1-9A9F-9952C3BD58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73C6-311F-4AC0-B265-A203E6994B61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84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468-F8F0-4261-902B-E3A0C3DB52C6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6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03A7-D4D2-4B8C-A6DB-D3C2BB30C4F2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055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0A7-A930-42F2-949E-9A1D7FE40612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6868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0014-0B8B-43CE-9293-2B6459D6A195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571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644F-0E43-4E87-ADD8-E75DA0172EE2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01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9960-8253-4B12-BA06-C7A341A22735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43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9DE-6B4A-441C-ADF0-F6AF4C9BDEA3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06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9D32-66D0-437C-BDC6-8F7630700B9C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27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799E-F84D-4FCF-BBBB-8BA95A2759E8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807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9709-DBFE-4D5E-B474-0521DC0D1AE8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848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E80-C96E-48B5-AE34-226EF3B98B6E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37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0C04-72AD-4292-BEF4-FBD0C7E000F4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914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44E7-B268-45AB-BF4B-B84E9DBABE0E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43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AD7-0099-4DE2-BBCA-F6E06AB520AC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86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8502-AD57-4D21-8D25-636AD07097F7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390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631-6608-4DB7-9105-0AB7D7EB30B7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21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45000" t="65000" r="12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FC1A7B-39B6-4CAE-96A3-CBEC662F7B75}" type="datetime1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678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039914" cy="1388289"/>
          </a:xfrm>
        </p:spPr>
        <p:txBody>
          <a:bodyPr>
            <a:normAutofit/>
          </a:bodyPr>
          <a:lstStyle/>
          <a:p>
            <a:r>
              <a:rPr lang="pt-BR" b="1" dirty="0" smtClean="0"/>
              <a:t>Modelo Físico</a:t>
            </a:r>
          </a:p>
          <a:p>
            <a:r>
              <a:rPr lang="pt-BR" dirty="0" err="1" smtClean="0"/>
              <a:t>Views</a:t>
            </a:r>
            <a:endParaRPr lang="pt-BR" dirty="0" smtClean="0"/>
          </a:p>
          <a:p>
            <a:r>
              <a:rPr lang="pt-BR" dirty="0" smtClean="0">
                <a:solidFill>
                  <a:schemeClr val="tx1"/>
                </a:solidFill>
              </a:rPr>
              <a:t>GLAUCO KISS LEME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29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Exemplo – Acessando uma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297" y="1554480"/>
            <a:ext cx="10558446" cy="4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Alterando uma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4766" y="2052918"/>
            <a:ext cx="10620103" cy="4195481"/>
          </a:xfrm>
        </p:spPr>
        <p:txBody>
          <a:bodyPr>
            <a:normAutofit fontScale="47500" lnSpcReduction="20000"/>
          </a:bodyPr>
          <a:lstStyle/>
          <a:p>
            <a:r>
              <a:rPr lang="pt-BR" sz="4700" dirty="0" smtClean="0"/>
              <a:t>Sintaxe:</a:t>
            </a:r>
          </a:p>
          <a:p>
            <a:pPr lvl="1">
              <a:buNone/>
            </a:pPr>
            <a:r>
              <a:rPr lang="pt-BR" sz="4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ALTER VIEW</a:t>
            </a:r>
            <a:r>
              <a:rPr lang="pt-BR" sz="4900" b="1" dirty="0" smtClean="0">
                <a:latin typeface="Courier New" pitchFamily="49" charset="0"/>
                <a:cs typeface="Courier New" pitchFamily="49" charset="0"/>
              </a:rPr>
              <a:t> &lt;nome da visão&gt;</a:t>
            </a:r>
          </a:p>
          <a:p>
            <a:pPr lvl="1">
              <a:buNone/>
            </a:pPr>
            <a:r>
              <a:rPr lang="pt-BR" sz="4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t-BR" sz="49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pt-BR" sz="4900" b="1" dirty="0" smtClean="0">
                <a:latin typeface="Courier New" pitchFamily="49" charset="0"/>
                <a:cs typeface="Courier New" pitchFamily="49" charset="0"/>
              </a:rPr>
              <a:t>&lt;expressão de consulta&gt;</a:t>
            </a:r>
          </a:p>
          <a:p>
            <a:endParaRPr lang="pt-BR" dirty="0" smtClean="0"/>
          </a:p>
          <a:p>
            <a:r>
              <a:rPr lang="pt-BR" sz="4700" dirty="0" smtClean="0"/>
              <a:t>Exemplo:</a:t>
            </a:r>
          </a:p>
          <a:p>
            <a:pPr lvl="1">
              <a:buNone/>
            </a:pPr>
            <a:r>
              <a:rPr lang="pt-BR" sz="4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ALTER VIEW </a:t>
            </a:r>
            <a:r>
              <a:rPr lang="pt-BR" sz="4000" b="1" dirty="0" err="1" smtClean="0">
                <a:latin typeface="Courier New" pitchFamily="49" charset="0"/>
                <a:cs typeface="Courier New" pitchFamily="49" charset="0"/>
              </a:rPr>
              <a:t>VW_FuncionariosCargo</a:t>
            </a:r>
            <a:endParaRPr lang="pt-BR" sz="4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4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</a:t>
            </a:r>
          </a:p>
          <a:p>
            <a:pPr lvl="1">
              <a:buNone/>
            </a:pP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4000" b="1" dirty="0" err="1" smtClean="0">
                <a:latin typeface="Courier New" pitchFamily="49" charset="0"/>
                <a:cs typeface="Courier New" pitchFamily="49" charset="0"/>
              </a:rPr>
              <a:t>f.IDFuncionario</a:t>
            </a: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4000" b="1" dirty="0" err="1" smtClean="0">
                <a:latin typeface="Courier New" pitchFamily="49" charset="0"/>
                <a:cs typeface="Courier New" pitchFamily="49" charset="0"/>
              </a:rPr>
              <a:t>f.NomeFuncionario</a:t>
            </a: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,	</a:t>
            </a:r>
            <a:r>
              <a:rPr lang="pt-BR" sz="4000" b="1" dirty="0" err="1" smtClean="0">
                <a:latin typeface="Courier New" pitchFamily="49" charset="0"/>
                <a:cs typeface="Courier New" pitchFamily="49" charset="0"/>
              </a:rPr>
              <a:t>f.IDCargo</a:t>
            </a: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4000" b="1" dirty="0" err="1" smtClean="0">
                <a:latin typeface="Courier New" pitchFamily="49" charset="0"/>
                <a:cs typeface="Courier New" pitchFamily="49" charset="0"/>
              </a:rPr>
              <a:t>c.NomeCargo</a:t>
            </a:r>
            <a:endParaRPr lang="pt-BR" sz="4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4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FROM </a:t>
            </a: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Cargo c </a:t>
            </a:r>
            <a:r>
              <a:rPr lang="es-ES" sz="4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s-ES" sz="4000" b="1" dirty="0" smtClean="0">
                <a:latin typeface="Courier New" pitchFamily="49" charset="0"/>
                <a:cs typeface="Courier New" pitchFamily="49" charset="0"/>
              </a:rPr>
              <a:t>Funcionario f </a:t>
            </a:r>
            <a:r>
              <a:rPr lang="es-ES" sz="4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s-ES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b="1" dirty="0" err="1" smtClean="0">
                <a:latin typeface="Courier New" pitchFamily="49" charset="0"/>
                <a:cs typeface="Courier New" pitchFamily="49" charset="0"/>
              </a:rPr>
              <a:t>F.IDCargo</a:t>
            </a:r>
            <a:r>
              <a:rPr lang="es-ES" sz="4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4000" b="1" dirty="0" err="1" smtClean="0">
                <a:latin typeface="Courier New" pitchFamily="49" charset="0"/>
                <a:cs typeface="Courier New" pitchFamily="49" charset="0"/>
              </a:rPr>
              <a:t>c.IDCargo</a:t>
            </a:r>
            <a:endParaRPr lang="es-ES" sz="4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pt-BR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4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Excluindo uma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Sintaxe:</a:t>
            </a:r>
          </a:p>
          <a:p>
            <a:pPr>
              <a:buNone/>
            </a:pPr>
            <a:endParaRPr lang="pt-BR" sz="2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DROP VIEW</a:t>
            </a:r>
            <a:r>
              <a:rPr lang="pt-BR" sz="2900" b="1" dirty="0" smtClean="0">
                <a:latin typeface="Courier New" pitchFamily="49" charset="0"/>
                <a:cs typeface="Courier New" pitchFamily="49" charset="0"/>
              </a:rPr>
              <a:t> &lt;nome da visão&gt;</a:t>
            </a:r>
          </a:p>
          <a:p>
            <a:endParaRPr lang="pt-BR" dirty="0" smtClean="0"/>
          </a:p>
          <a:p>
            <a:r>
              <a:rPr lang="pt-BR" sz="3600" dirty="0" smtClean="0"/>
              <a:t>Exemplo:</a:t>
            </a:r>
          </a:p>
          <a:p>
            <a:pPr lvl="1">
              <a:buNone/>
            </a:pPr>
            <a:endParaRPr lang="pt-BR" sz="29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DROP VIEW </a:t>
            </a:r>
            <a:r>
              <a:rPr lang="pt-BR" sz="2900" b="1" dirty="0" err="1" smtClean="0">
                <a:latin typeface="Courier New" pitchFamily="49" charset="0"/>
                <a:cs typeface="Courier New" pitchFamily="49" charset="0"/>
              </a:rPr>
              <a:t>VW_FuncionariosCargo</a:t>
            </a:r>
            <a:endParaRPr lang="pt-BR" sz="29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26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Vamos por a mão na massa...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://static1.squarespace.com/static/53709e43e4b05e7b401f48f6/t/563398b0e4b0bd1d35bfcf67/1446222017765/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592" y="1734093"/>
            <a:ext cx="10346962" cy="453390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Mão na massa...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39305" cy="419548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None/>
            </a:pPr>
            <a:r>
              <a:rPr lang="pt-BR" sz="3300" dirty="0" smtClean="0"/>
              <a:t>Baseado nas tabelas do Sistema de Vendas desenvolvido durante as últimas aulas, faça </a:t>
            </a:r>
          </a:p>
          <a:p>
            <a:pPr marL="514350" indent="-514350">
              <a:buNone/>
            </a:pPr>
            <a:r>
              <a:rPr lang="pt-BR" sz="3300" dirty="0" smtClean="0"/>
              <a:t>os seguintes exercícios:</a:t>
            </a:r>
          </a:p>
          <a:p>
            <a:pPr marL="514350" indent="-514350">
              <a:buNone/>
            </a:pPr>
            <a:endParaRPr lang="pt-B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900" dirty="0" smtClean="0">
                <a:solidFill>
                  <a:schemeClr val="bg1">
                    <a:lumMod val="50000"/>
                  </a:schemeClr>
                </a:solidFill>
              </a:rPr>
              <a:t>Crie uma </a:t>
            </a:r>
            <a:r>
              <a:rPr lang="pt-BR" sz="2900" dirty="0" err="1" smtClean="0">
                <a:solidFill>
                  <a:schemeClr val="bg1">
                    <a:lumMod val="50000"/>
                  </a:schemeClr>
                </a:solidFill>
              </a:rPr>
              <a:t>View</a:t>
            </a:r>
            <a:r>
              <a:rPr lang="pt-BR" sz="2900" dirty="0" smtClean="0">
                <a:solidFill>
                  <a:schemeClr val="bg1">
                    <a:lumMod val="50000"/>
                  </a:schemeClr>
                </a:solidFill>
              </a:rPr>
              <a:t> para cada tabela obtenha todos os campos e todos os registros existentes.</a:t>
            </a:r>
          </a:p>
          <a:p>
            <a:pPr marL="514350" indent="-514350">
              <a:buFont typeface="+mj-lt"/>
              <a:buAutoNum type="arabicPeriod"/>
            </a:pPr>
            <a:endParaRPr lang="pt-BR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300" dirty="0" smtClean="0"/>
              <a:t>Crie uma </a:t>
            </a:r>
            <a:r>
              <a:rPr lang="pt-BR" sz="3300" dirty="0" err="1" smtClean="0"/>
              <a:t>View</a:t>
            </a:r>
            <a:r>
              <a:rPr lang="pt-BR" sz="3300" dirty="0" smtClean="0"/>
              <a:t> que retorne o ID do Produto, o Nome do Produto, o Nome do Tipo do Produto e o Status.</a:t>
            </a:r>
          </a:p>
          <a:p>
            <a:pPr marL="514350" indent="-514350">
              <a:buFont typeface="+mj-lt"/>
              <a:buAutoNum type="arabicPeriod"/>
            </a:pPr>
            <a:endParaRPr lang="pt-BR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300" dirty="0" smtClean="0"/>
              <a:t>Crie uma </a:t>
            </a:r>
            <a:r>
              <a:rPr lang="pt-BR" sz="3300" dirty="0" err="1" smtClean="0"/>
              <a:t>View</a:t>
            </a:r>
            <a:r>
              <a:rPr lang="pt-BR" sz="3300" dirty="0" smtClean="0"/>
              <a:t> que retorne o Nome do Produto e </a:t>
            </a:r>
            <a:r>
              <a:rPr lang="pt-BR" sz="3300" smtClean="0"/>
              <a:t>o preço </a:t>
            </a:r>
            <a:r>
              <a:rPr lang="pt-BR" sz="3300" dirty="0" smtClean="0"/>
              <a:t>daquele produto.</a:t>
            </a:r>
          </a:p>
          <a:p>
            <a:pPr marL="514350" indent="-514350">
              <a:buFont typeface="+mj-lt"/>
              <a:buAutoNum type="arabicPeriod"/>
            </a:pPr>
            <a:endParaRPr lang="pt-BR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300" dirty="0" smtClean="0"/>
              <a:t>Crie uma </a:t>
            </a:r>
            <a:r>
              <a:rPr lang="pt-BR" sz="3300" dirty="0" err="1" smtClean="0"/>
              <a:t>view</a:t>
            </a:r>
            <a:r>
              <a:rPr lang="pt-BR" sz="3300" dirty="0" smtClean="0"/>
              <a:t> que retorne o ID da Venda, o Nome do Cliente, o Nome do Produto, o nome do tipo do produto, a data da venda, a quantidade vendida, o valor do produto, e a quantidade total (qtd vendida * valor produto).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Mão na massa continuação...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39305" cy="419548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t-BR" sz="3300" dirty="0" smtClean="0"/>
              <a:t>Crie uma </a:t>
            </a:r>
            <a:r>
              <a:rPr lang="pt-BR" sz="3300" dirty="0" err="1" smtClean="0"/>
              <a:t>View</a:t>
            </a:r>
            <a:r>
              <a:rPr lang="pt-BR" sz="3300" dirty="0" smtClean="0"/>
              <a:t> que exibe: Nome do País, Nome da Cidade, Sigla do Estado e o CEP do Logradouro.</a:t>
            </a:r>
          </a:p>
          <a:p>
            <a:pPr marL="514350" indent="-514350">
              <a:buFont typeface="+mj-lt"/>
              <a:buAutoNum type="arabicPeriod" startAt="5"/>
            </a:pPr>
            <a:endParaRPr lang="pt-BR" sz="33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pt-BR" sz="3300" dirty="0" smtClean="0"/>
              <a:t>Crie uma </a:t>
            </a:r>
            <a:r>
              <a:rPr lang="pt-BR" sz="3300" dirty="0" err="1" smtClean="0"/>
              <a:t>View</a:t>
            </a:r>
            <a:r>
              <a:rPr lang="pt-BR" sz="3300" dirty="0" smtClean="0"/>
              <a:t> que exibe: Nome do Produto, Nome do Estado, Qtd de Produtos Vendidos por Estado</a:t>
            </a:r>
          </a:p>
          <a:p>
            <a:pPr marL="514350" indent="-514350">
              <a:buFont typeface="+mj-lt"/>
              <a:buAutoNum type="arabicPeriod" startAt="5"/>
            </a:pPr>
            <a:endParaRPr lang="pt-BR" sz="33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pt-BR" sz="3300" dirty="0" smtClean="0"/>
              <a:t>Crie uma </a:t>
            </a:r>
            <a:r>
              <a:rPr lang="pt-BR" sz="3300" dirty="0" err="1" smtClean="0"/>
              <a:t>View</a:t>
            </a:r>
            <a:r>
              <a:rPr lang="pt-BR" sz="3300" dirty="0" smtClean="0"/>
              <a:t> que exibe: Nome de Todas as Formas de Pagamento, a Quantidade Vendida para cada uma </a:t>
            </a:r>
            <a:r>
              <a:rPr lang="pt-BR" sz="3300" dirty="0" smtClean="0"/>
              <a:t>delas</a:t>
            </a:r>
          </a:p>
          <a:p>
            <a:pPr marL="514350" indent="-514350">
              <a:buFont typeface="+mj-lt"/>
              <a:buAutoNum type="arabicPeriod" startAt="5"/>
            </a:pPr>
            <a:endParaRPr lang="pt-BR" sz="33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pt-BR" sz="3300" dirty="0" smtClean="0"/>
              <a:t>Crie uma </a:t>
            </a:r>
            <a:r>
              <a:rPr lang="pt-BR" sz="3300" dirty="0" err="1" smtClean="0"/>
              <a:t>view</a:t>
            </a:r>
            <a:r>
              <a:rPr lang="pt-BR" sz="3300" dirty="0" smtClean="0"/>
              <a:t> que exibe </a:t>
            </a:r>
            <a:r>
              <a:rPr lang="pt-BR" sz="3300" u="sng" dirty="0" smtClean="0"/>
              <a:t>os três </a:t>
            </a:r>
            <a:r>
              <a:rPr lang="pt-BR" sz="3300" dirty="0" smtClean="0"/>
              <a:t>produtos mais vendidos.</a:t>
            </a:r>
            <a:endParaRPr lang="pt-BR" sz="33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dirty="0" err="1" smtClean="0"/>
              <a:t>Views</a:t>
            </a:r>
            <a:r>
              <a:rPr lang="pt-BR" dirty="0" smtClean="0"/>
              <a:t>;</a:t>
            </a:r>
          </a:p>
          <a:p>
            <a:r>
              <a:rPr lang="pt-BR" dirty="0" smtClean="0"/>
              <a:t>Vantagens;</a:t>
            </a:r>
          </a:p>
          <a:p>
            <a:r>
              <a:rPr lang="pt-BR" dirty="0" smtClean="0"/>
              <a:t>Restrições;</a:t>
            </a:r>
          </a:p>
          <a:p>
            <a:r>
              <a:rPr lang="pt-BR" dirty="0" smtClean="0"/>
              <a:t>Sintaxe Criação;</a:t>
            </a:r>
          </a:p>
          <a:p>
            <a:r>
              <a:rPr lang="pt-BR" dirty="0" smtClean="0"/>
              <a:t>Sintaxe Alteração;</a:t>
            </a:r>
          </a:p>
          <a:p>
            <a:r>
              <a:rPr lang="pt-BR" dirty="0" smtClean="0"/>
              <a:t>Sintaxe Exclusão;</a:t>
            </a:r>
          </a:p>
          <a:p>
            <a:r>
              <a:rPr lang="pt-BR" dirty="0" smtClean="0"/>
              <a:t>Acessando uma </a:t>
            </a:r>
            <a:r>
              <a:rPr lang="pt-BR" dirty="0" err="1" smtClean="0"/>
              <a:t>View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4" name="Picture 6" descr="j03096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6287" y="4291836"/>
            <a:ext cx="3561028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dirty="0" err="1" smtClean="0"/>
              <a:t>Views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1423" y="1698172"/>
            <a:ext cx="8615458" cy="455022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Uma Visão ou </a:t>
            </a:r>
            <a:r>
              <a:rPr lang="pt-BR" dirty="0" err="1" smtClean="0"/>
              <a:t>View</a:t>
            </a:r>
            <a:r>
              <a:rPr lang="pt-BR" dirty="0" smtClean="0"/>
              <a:t> é uma tabela virtual.</a:t>
            </a:r>
          </a:p>
          <a:p>
            <a:endParaRPr lang="pt-BR" dirty="0" smtClean="0"/>
          </a:p>
          <a:p>
            <a:r>
              <a:rPr lang="pt-BR" dirty="0" smtClean="0"/>
              <a:t>O SQL armazena apenas a definição da </a:t>
            </a:r>
            <a:r>
              <a:rPr lang="pt-BR" dirty="0" err="1" smtClean="0"/>
              <a:t>view</a:t>
            </a:r>
            <a:r>
              <a:rPr lang="pt-BR" dirty="0" smtClean="0"/>
              <a:t> e não os dados. Por isso que é classificada como tabela virtual.</a:t>
            </a:r>
          </a:p>
          <a:p>
            <a:endParaRPr lang="pt-BR" dirty="0" smtClean="0"/>
          </a:p>
          <a:p>
            <a:r>
              <a:rPr lang="pt-BR" dirty="0" smtClean="0"/>
              <a:t>Definida por uma consulta,  e utilizada como uma tabela.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err="1" smtClean="0"/>
              <a:t>View</a:t>
            </a:r>
            <a:r>
              <a:rPr lang="pt-BR" dirty="0" smtClean="0"/>
              <a:t> pode ser composta por uma ou mais tabelas.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 visão não é realizada no instante de sua definição (criação), mas quando especificarmos uma consulta sobre ela.</a:t>
            </a:r>
          </a:p>
          <a:p>
            <a:endParaRPr lang="pt-BR" dirty="0" smtClean="0"/>
          </a:p>
          <a:p>
            <a:r>
              <a:rPr lang="pt-BR" dirty="0" smtClean="0"/>
              <a:t> É responsabilidade do SGBD, e não do usuário, manter a  visão atualizada.</a:t>
            </a:r>
          </a:p>
          <a:p>
            <a:endParaRPr lang="pt-BR" dirty="0" smtClean="0"/>
          </a:p>
          <a:p>
            <a:r>
              <a:rPr lang="pt-BR" dirty="0" smtClean="0"/>
              <a:t>Normalmente os profissionais da área criam uma </a:t>
            </a:r>
            <a:r>
              <a:rPr lang="pt-BR" dirty="0" err="1" smtClean="0"/>
              <a:t>view</a:t>
            </a:r>
            <a:r>
              <a:rPr lang="pt-BR" dirty="0" smtClean="0"/>
              <a:t> tendo como  nome o prefixo VW + o nome da </a:t>
            </a:r>
            <a:r>
              <a:rPr lang="pt-BR" dirty="0" err="1" smtClean="0"/>
              <a:t>view</a:t>
            </a:r>
            <a:r>
              <a:rPr lang="pt-BR" dirty="0" smtClean="0"/>
              <a:t>. 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4" name="Picture 2" descr="http://t2.gstatic.com/images?q=tbn:ANd9GcRBJyy7RVX7qz5JdYF0yHtKNaxvZP6_o-JMpOIDjaFE2MBmkn3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6251" y="4134592"/>
            <a:ext cx="2995749" cy="2723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err="1" smtClean="0"/>
              <a:t>Views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52368" cy="4195481"/>
          </a:xfrm>
        </p:spPr>
        <p:txBody>
          <a:bodyPr>
            <a:normAutofit/>
          </a:bodyPr>
          <a:lstStyle/>
          <a:p>
            <a:r>
              <a:rPr lang="pt-BR" sz="2200" dirty="0" smtClean="0"/>
              <a:t>São usadas principalmente para exibir dados (SELECT).</a:t>
            </a:r>
          </a:p>
          <a:p>
            <a:pPr>
              <a:buNone/>
            </a:pPr>
            <a:endParaRPr lang="pt-BR" sz="2200" dirty="0" smtClean="0"/>
          </a:p>
          <a:p>
            <a:r>
              <a:rPr lang="pt-BR" sz="2200" dirty="0" smtClean="0"/>
              <a:t>Embora que para este fim não seja comum, Inserção (INSERT), atualização (UPDATE) e remoção (DELETE) são permitidos, mas com restrições.</a:t>
            </a:r>
          </a:p>
          <a:p>
            <a:endParaRPr lang="pt-BR" sz="2200" dirty="0" smtClean="0"/>
          </a:p>
          <a:p>
            <a:pPr lvl="2"/>
            <a:r>
              <a:rPr lang="pt-BR" sz="1700" dirty="0" smtClean="0"/>
              <a:t>De modo geral, se a visão for baseada em uma única  tabela, as atualizações são possíveis. </a:t>
            </a:r>
          </a:p>
          <a:p>
            <a:pPr lvl="2"/>
            <a:endParaRPr lang="pt-BR" sz="1700" dirty="0" smtClean="0"/>
          </a:p>
          <a:p>
            <a:pPr lvl="2"/>
            <a:r>
              <a:rPr lang="pt-BR" sz="1700" dirty="0" smtClean="0"/>
              <a:t>Mas se houver uma junção, agrupamento ou perda  do atributo chave, muito provavelmente não será permitida a atualização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Vantagens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2052918"/>
            <a:ext cx="10450286" cy="4195481"/>
          </a:xfrm>
        </p:spPr>
        <p:txBody>
          <a:bodyPr/>
          <a:lstStyle/>
          <a:p>
            <a:r>
              <a:rPr lang="pt-BR" dirty="0" smtClean="0"/>
              <a:t>Facilita o gerenciamento dos dados</a:t>
            </a:r>
          </a:p>
          <a:p>
            <a:pPr lvl="1"/>
            <a:r>
              <a:rPr lang="pt-BR" dirty="0" smtClean="0"/>
              <a:t>Permite agrupar um comando complexo SQL em um único local.</a:t>
            </a:r>
          </a:p>
          <a:p>
            <a:endParaRPr lang="pt-BR" dirty="0" smtClean="0"/>
          </a:p>
          <a:p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É possível definir para a </a:t>
            </a:r>
            <a:r>
              <a:rPr lang="pt-BR" dirty="0" err="1" smtClean="0"/>
              <a:t>view</a:t>
            </a:r>
            <a:r>
              <a:rPr lang="pt-BR" dirty="0" smtClean="0"/>
              <a:t> que sejam mostrados apenas determinados campos de determinadas tabelas. Impedindo que pessoas não autorizadas tenham acesso a informações confidenciais, por exemplo, salário do funcionário.</a:t>
            </a:r>
            <a:endParaRPr lang="pt-BR" sz="26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Restrições das </a:t>
            </a:r>
            <a:r>
              <a:rPr lang="pt-BR" dirty="0" err="1" smtClean="0"/>
              <a:t>Views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clausula ORDER BY não pode ser utilizado em uma </a:t>
            </a:r>
            <a:r>
              <a:rPr lang="pt-BR" dirty="0" err="1" smtClean="0"/>
              <a:t>View</a:t>
            </a:r>
            <a:r>
              <a:rPr lang="pt-BR" dirty="0" smtClean="0"/>
              <a:t> (naturalmente).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Todas as colunas (campos) devem possuir nomes.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Todos os nomes das colunas (campos) devem ser únicos.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err="1" smtClean="0"/>
              <a:t>Views</a:t>
            </a:r>
            <a:r>
              <a:rPr lang="pt-BR" dirty="0" smtClean="0"/>
              <a:t> – Sintaxe Criação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&lt;nome da visão&gt;</a:t>
            </a:r>
          </a:p>
          <a:p>
            <a:pPr>
              <a:buNone/>
            </a:pP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&lt;expressão de consulta&gt;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err="1" smtClean="0"/>
              <a:t>Views</a:t>
            </a:r>
            <a:r>
              <a:rPr lang="pt-BR" dirty="0" smtClean="0"/>
              <a:t> – Exemplo Criação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018" y="2052918"/>
            <a:ext cx="9422836" cy="440013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CREATE VIEW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VW_FuncionariosCargo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</a:t>
            </a:r>
          </a:p>
          <a:p>
            <a:pPr>
              <a:buNone/>
            </a:pP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SELECT 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f.IDFuncionario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f.NomeFuncionario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f.IDCidadeOrigem,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cid.NomeCidade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e.NomeEstado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p.NomePais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f.IDCargo,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c.NomeCargo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f.Observacao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f.DataContratacao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f.DataRecisao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FROM   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	  Cargo c</a:t>
            </a:r>
          </a:p>
          <a:p>
            <a:pPr>
              <a:buNone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s-E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Funcionario f </a:t>
            </a:r>
            <a:r>
              <a:rPr lang="es-E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F.IDCargo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c.IDCargo</a:t>
            </a:r>
            <a:endParaRPr lang="es-E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INNER JOIN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Cidade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f.IDCidadeOrigem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cid.IDCidade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INNER JOIN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Estado e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cid.IDEstado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e.IDEstado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i-FI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INNER JOIN </a:t>
            </a: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Pais p </a:t>
            </a:r>
            <a:r>
              <a:rPr lang="fi-FI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fi-FI" b="1" dirty="0" smtClean="0">
                <a:latin typeface="Courier New" pitchFamily="49" charset="0"/>
                <a:cs typeface="Courier New" pitchFamily="49" charset="0"/>
              </a:rPr>
              <a:t> e.IDPais = p.IDPais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Acessando uma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forma de acessar uma </a:t>
            </a:r>
            <a:r>
              <a:rPr lang="pt-BR" dirty="0" err="1" smtClean="0"/>
              <a:t>View</a:t>
            </a:r>
            <a:r>
              <a:rPr lang="pt-BR" dirty="0" smtClean="0"/>
              <a:t> é feito da mesma forma como se fosse uma tabela física do Banco de Dados. Por exemplo: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pt-BR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&lt;Nome da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VW_FuncionariosCargo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VW_FuncionariosCargo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NomeCidade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'Campinas'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Personalizada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667</Words>
  <Application>Microsoft Office PowerPoint</Application>
  <PresentationFormat>Personalizar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Íon</vt:lpstr>
      <vt:lpstr>Banco de Dados</vt:lpstr>
      <vt:lpstr>Agenda</vt:lpstr>
      <vt:lpstr>O que são Views  </vt:lpstr>
      <vt:lpstr>Views </vt:lpstr>
      <vt:lpstr>Vantagens </vt:lpstr>
      <vt:lpstr>Restrições das Views </vt:lpstr>
      <vt:lpstr>Views – Sintaxe Criação </vt:lpstr>
      <vt:lpstr>Views – Exemplo Criação </vt:lpstr>
      <vt:lpstr>Acessando uma View </vt:lpstr>
      <vt:lpstr>Exemplo – Acessando uma View </vt:lpstr>
      <vt:lpstr>Alterando uma View </vt:lpstr>
      <vt:lpstr>Excluindo uma View </vt:lpstr>
      <vt:lpstr>Vamos por a mão na massa... </vt:lpstr>
      <vt:lpstr>Mão na massa... </vt:lpstr>
      <vt:lpstr>Mão na massa continuação...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Usuário do Windows</cp:lastModifiedBy>
  <cp:revision>29</cp:revision>
  <dcterms:created xsi:type="dcterms:W3CDTF">2013-07-31T14:23:59Z</dcterms:created>
  <dcterms:modified xsi:type="dcterms:W3CDTF">2018-02-10T17:26:48Z</dcterms:modified>
</cp:coreProperties>
</file>