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7104063" cy="10234613"/>
  <p:embeddedFontLst>
    <p:embeddedFont>
      <p:font typeface="Montserrat Light" panose="00000400000000000000" pitchFamily="2" charset="0"/>
      <p:regular r:id="rId5"/>
      <p:bold r:id="rId6"/>
      <p:italic r:id="rId7"/>
      <p:boldItalic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a1d7rsrjFQx6A7jSDQTpKsxHP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99050" rIns="99050" bIns="9905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7eedd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97eedd6bd0_0_8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99050" rIns="99050" bIns="9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c88bdf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1bc88bdf6a_0_1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99050" rIns="99050" bIns="9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7" name="Google Shape;7;p3"/>
          <p:cNvPicPr preferRelativeResize="0"/>
          <p:nvPr/>
        </p:nvPicPr>
        <p:blipFill rotWithShape="1">
          <a:blip r:embed="rId12">
            <a:alphaModFix/>
          </a:blip>
          <a:srcRect t="27923" b="27844"/>
          <a:stretch/>
        </p:blipFill>
        <p:spPr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-18751"/>
            <a:ext cx="9144003" cy="5625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7eedd6bd0_0_83"/>
          <p:cNvSpPr txBox="1"/>
          <p:nvPr/>
        </p:nvSpPr>
        <p:spPr>
          <a:xfrm>
            <a:off x="1176017" y="1314061"/>
            <a:ext cx="6547364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900" b="1" i="0" u="none" strike="noStrike" cap="none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Tecnologias assistivas para portadores de deficiência visual: Estudo da viabilidade de um módulo de auxílio à locomoção usando georreferenciamento.</a:t>
            </a:r>
          </a:p>
        </p:txBody>
      </p:sp>
      <p:sp>
        <p:nvSpPr>
          <p:cNvPr id="53" name="Google Shape;53;g97eedd6bd0_0_83"/>
          <p:cNvSpPr txBox="1"/>
          <p:nvPr/>
        </p:nvSpPr>
        <p:spPr>
          <a:xfrm>
            <a:off x="1013049" y="1745714"/>
            <a:ext cx="68733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sng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Ricardo Willian Pontes da Silva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</a:t>
            </a:r>
            <a:r>
              <a:rPr lang="en" sz="1100" b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00119110450@pq.uenf.br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);  Fermín Alfredo Tang Montané</a:t>
            </a:r>
            <a:endParaRPr sz="18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" name="Google Shape;54;g97eedd6bd0_0_83"/>
          <p:cNvSpPr txBox="1"/>
          <p:nvPr/>
        </p:nvSpPr>
        <p:spPr>
          <a:xfrm>
            <a:off x="1135350" y="2006496"/>
            <a:ext cx="68733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Ciências Exatas e da Terra e Engenharias (CCT)</a:t>
            </a:r>
            <a:endParaRPr sz="11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9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Logo Uenf">
            <a:extLst>
              <a:ext uri="{FF2B5EF4-FFF2-40B4-BE49-F238E27FC236}">
                <a16:creationId xmlns:a16="http://schemas.microsoft.com/office/drawing/2014/main" id="{8C210F97-333C-9E75-2222-8BC84E8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" y="702494"/>
            <a:ext cx="1307274" cy="3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Pq Logo - PNG e Vetor - Download de Logo">
            <a:extLst>
              <a:ext uri="{FF2B5EF4-FFF2-40B4-BE49-F238E27FC236}">
                <a16:creationId xmlns:a16="http://schemas.microsoft.com/office/drawing/2014/main" id="{E8FE5398-BD69-02D2-1FE7-C8752038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9" y="1170689"/>
            <a:ext cx="1176017" cy="5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8B3C7-39B0-1447-CB76-74B874BF49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80" r="22047" b="28450"/>
          <a:stretch/>
        </p:blipFill>
        <p:spPr>
          <a:xfrm>
            <a:off x="7967983" y="702494"/>
            <a:ext cx="924003" cy="11497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D7E72A-C165-7EB5-1787-29AC631F30CB}"/>
              </a:ext>
            </a:extLst>
          </p:cNvPr>
          <p:cNvSpPr/>
          <p:nvPr/>
        </p:nvSpPr>
        <p:spPr>
          <a:xfrm>
            <a:off x="618971" y="2273715"/>
            <a:ext cx="2032000" cy="261344"/>
          </a:xfrm>
          <a:prstGeom prst="roundRect">
            <a:avLst/>
          </a:prstGeom>
          <a:solidFill>
            <a:srgbClr val="00427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328D92-BE38-1D31-23C5-9A70DE4462B7}"/>
              </a:ext>
            </a:extLst>
          </p:cNvPr>
          <p:cNvSpPr/>
          <p:nvPr/>
        </p:nvSpPr>
        <p:spPr>
          <a:xfrm>
            <a:off x="3336953" y="2273715"/>
            <a:ext cx="1881709" cy="261344"/>
          </a:xfrm>
          <a:prstGeom prst="roundRect">
            <a:avLst/>
          </a:prstGeom>
          <a:solidFill>
            <a:srgbClr val="00427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2D6EE8-1E79-39C9-20C5-807A7C139640}"/>
              </a:ext>
            </a:extLst>
          </p:cNvPr>
          <p:cNvSpPr/>
          <p:nvPr/>
        </p:nvSpPr>
        <p:spPr>
          <a:xfrm>
            <a:off x="6258562" y="2273715"/>
            <a:ext cx="2032000" cy="261344"/>
          </a:xfrm>
          <a:prstGeom prst="roundRect">
            <a:avLst/>
          </a:prstGeom>
          <a:solidFill>
            <a:srgbClr val="00427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22EA2-116E-BF0F-78C3-74C4C415F4FA}"/>
              </a:ext>
            </a:extLst>
          </p:cNvPr>
          <p:cNvSpPr txBox="1"/>
          <p:nvPr/>
        </p:nvSpPr>
        <p:spPr>
          <a:xfrm>
            <a:off x="147165" y="2493852"/>
            <a:ext cx="3109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possui aproximadamente 46 milhões de pessoas com algum tipo de dificuldade em enxergar, ouvir, caminhar ou subir degraus, de acordo com o Censo Demográfico de 2010. Logo, as tecnologias assistivas, que se caracterizam por reunir serviços e recursos em prol de pessoas com deficiência, se tornam indispensáveis na atualidade. Desta forma, 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locomoção apresentasse como uma vertente para a atuação destas tecnologias.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7328C-921B-3C6F-9DC8-AE16E38C0316}"/>
              </a:ext>
            </a:extLst>
          </p:cNvPr>
          <p:cNvSpPr txBox="1"/>
          <p:nvPr/>
        </p:nvSpPr>
        <p:spPr>
          <a:xfrm>
            <a:off x="3250797" y="2624524"/>
            <a:ext cx="205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presente trabalho tem como objetivo o estudo da viabilidade de um protótipo de georreferenciamento usado para o auxílio à locomoção de portadores de deficiência visual, de forma a se tornar uma possível solução simples e de baixo custo.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AE293-4941-F9B4-1B7F-F9055E56F0EA}"/>
              </a:ext>
            </a:extLst>
          </p:cNvPr>
          <p:cNvSpPr txBox="1"/>
          <p:nvPr/>
        </p:nvSpPr>
        <p:spPr>
          <a:xfrm>
            <a:off x="5289725" y="2493852"/>
            <a:ext cx="3739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metodologia de pesquisa, foi utilizada a plataforma microcontrolada Arduino Uno, pois além 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mais usual 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também 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baixo custo, foi utilizado também o módulo GPS neo 6m, que apresentou maior compatibilidade e usabilidade com a plataforma e por fim, um </a:t>
            </a:r>
            <a:r>
              <a:rPr lang="pt-BR" sz="1200" b="0" i="1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se caracteriza por ser um dispositivo sonoro, que carrega o objetivo de se comunicar com o usuário. Neste sentido, os componentes foram utilizados de modo que a pessoa com deficiência pudesse ir até localizações pré definida na programação do microcontrolador.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C8D2E-CE97-B739-7B79-757C9EAAE7E8}"/>
              </a:ext>
            </a:extLst>
          </p:cNvPr>
          <p:cNvCxnSpPr>
            <a:cxnSpLocks/>
          </p:cNvCxnSpPr>
          <p:nvPr/>
        </p:nvCxnSpPr>
        <p:spPr>
          <a:xfrm flipV="1">
            <a:off x="5298168" y="2373784"/>
            <a:ext cx="35472" cy="2308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2BD6F6-70CA-E3BC-18FF-5ED7A4B42C79}"/>
              </a:ext>
            </a:extLst>
          </p:cNvPr>
          <p:cNvCxnSpPr>
            <a:cxnSpLocks/>
          </p:cNvCxnSpPr>
          <p:nvPr/>
        </p:nvCxnSpPr>
        <p:spPr>
          <a:xfrm flipV="1">
            <a:off x="3216331" y="2404387"/>
            <a:ext cx="35472" cy="2308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B8A39-6A2D-D78C-AD4B-A760DB9422A9}"/>
              </a:ext>
            </a:extLst>
          </p:cNvPr>
          <p:cNvSpPr/>
          <p:nvPr/>
        </p:nvSpPr>
        <p:spPr>
          <a:xfrm>
            <a:off x="977049" y="669423"/>
            <a:ext cx="2604726" cy="251190"/>
          </a:xfrm>
          <a:prstGeom prst="roundRect">
            <a:avLst/>
          </a:prstGeom>
          <a:solidFill>
            <a:srgbClr val="00427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Resultados e Discussão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F6FBF-9F37-640A-23BC-C2A6B6D54956}"/>
              </a:ext>
            </a:extLst>
          </p:cNvPr>
          <p:cNvSpPr/>
          <p:nvPr/>
        </p:nvSpPr>
        <p:spPr>
          <a:xfrm>
            <a:off x="5861539" y="659269"/>
            <a:ext cx="2032000" cy="261344"/>
          </a:xfrm>
          <a:prstGeom prst="roundRect">
            <a:avLst/>
          </a:prstGeom>
          <a:solidFill>
            <a:srgbClr val="00427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Conclusão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0C133-D120-D6B1-A6B1-8F42499EAA80}"/>
              </a:ext>
            </a:extLst>
          </p:cNvPr>
          <p:cNvSpPr txBox="1"/>
          <p:nvPr/>
        </p:nvSpPr>
        <p:spPr>
          <a:xfrm>
            <a:off x="211961" y="913642"/>
            <a:ext cx="458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maneira geral foi notado nos testes em  campo aberto uma boa captação dos sinais de satélites, podendo assim chegar no objetivo proposto do trabalho, e também, pôde-se notar uma leve dificuldade na captação dos sinais através dos satélites em locais fechados com tipos específicos de materiais em sua construção, como o concreto, por exemplo. Na figura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abaixo é ilustrado o protótipo desenvolvido, enquanto a Figura 2, apresenta o diagrama de conexões entre os componentes usados no protótipo.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B6A86-A774-43CF-4078-E11709441191}"/>
              </a:ext>
            </a:extLst>
          </p:cNvPr>
          <p:cNvCxnSpPr>
            <a:cxnSpLocks/>
          </p:cNvCxnSpPr>
          <p:nvPr/>
        </p:nvCxnSpPr>
        <p:spPr>
          <a:xfrm flipV="1">
            <a:off x="4756847" y="795018"/>
            <a:ext cx="0" cy="3903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20EB61-A48B-9BB8-7AC0-7E2A202A5992}"/>
              </a:ext>
            </a:extLst>
          </p:cNvPr>
          <p:cNvSpPr txBox="1"/>
          <p:nvPr/>
        </p:nvSpPr>
        <p:spPr>
          <a:xfrm>
            <a:off x="4716874" y="913642"/>
            <a:ext cx="4161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Desta forma, é possível concluir que, através do presente estudo, a construção de um dispositivo auxiliar na locomoção de pessoas com deficiência visual é viável e retornou uma avaliação positiva em seus âmbitos, assim, em projetos futuros podendo ser agregado ao protótipo, módulos de proximidade com a finalidade de trazer 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pessoa com deficiência 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maior </a:t>
            </a:r>
            <a:r>
              <a:rPr lang="pt-BR" sz="1200" dirty="0">
                <a:solidFill>
                  <a:srgbClr val="44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autonomia </a:t>
            </a:r>
            <a:r>
              <a:rPr lang="pt-BR" sz="1200" b="0" i="0" dirty="0">
                <a:solidFill>
                  <a:srgbClr val="44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sua locomoção.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98B9A-9033-C87C-B22B-B47E59254A77}"/>
              </a:ext>
            </a:extLst>
          </p:cNvPr>
          <p:cNvSpPr txBox="1"/>
          <p:nvPr/>
        </p:nvSpPr>
        <p:spPr>
          <a:xfrm>
            <a:off x="4796821" y="3406038"/>
            <a:ext cx="4328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[1] POLETTO SONZA, Andréa et al. (Org.). ACESSIBILIDADE E TECNOLOGIA ASSISTIVA: Pensando a Inclusão Sociodigital de PNEs. [S.l.:s.n.], 2013. 368 p.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[2] BYTESTEM.ORG The Internet of Things with Esp8266 Hands On Approach. Editora Bytestem.org, 2014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99B5B-9C30-F238-029E-ED7DE2386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2" t="6725" r="23453"/>
          <a:stretch/>
        </p:blipFill>
        <p:spPr>
          <a:xfrm>
            <a:off x="350715" y="2667968"/>
            <a:ext cx="2082622" cy="1705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D6BEA-FB88-75EC-EFE0-530D76CCA33C}"/>
              </a:ext>
            </a:extLst>
          </p:cNvPr>
          <p:cNvSpPr txBox="1"/>
          <p:nvPr/>
        </p:nvSpPr>
        <p:spPr>
          <a:xfrm>
            <a:off x="339494" y="4500762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Figura 1 – Protótipo Desenvolvido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D59D3-C949-F1FC-1636-E7097AA4A564}"/>
              </a:ext>
            </a:extLst>
          </p:cNvPr>
          <p:cNvSpPr txBox="1"/>
          <p:nvPr/>
        </p:nvSpPr>
        <p:spPr>
          <a:xfrm>
            <a:off x="2478874" y="4500763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Figura 2 – Diagrama de Conexões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25AE0-A918-B2F8-33B1-C6B4F1435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8" t="11567" r="65752" b="9491"/>
          <a:stretch/>
        </p:blipFill>
        <p:spPr>
          <a:xfrm>
            <a:off x="2519665" y="2520173"/>
            <a:ext cx="2052336" cy="1953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495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Poppins</vt:lpstr>
      <vt:lpstr>Arial</vt:lpstr>
      <vt:lpstr>Montserrat Light</vt:lpstr>
      <vt:lpstr>SenseLatam 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Marilvia Dansa</dc:creator>
  <cp:lastModifiedBy>Ricardo Willian Pontes</cp:lastModifiedBy>
  <cp:revision>16</cp:revision>
  <dcterms:modified xsi:type="dcterms:W3CDTF">2022-05-19T12:49:19Z</dcterms:modified>
</cp:coreProperties>
</file>