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6858000" cy="9144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F0"/>
    <a:srgbClr val="0070C0"/>
    <a:srgbClr val="FFFF00"/>
    <a:srgbClr val="4F81B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902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278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9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806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667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43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606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489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044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021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105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910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83F2-8149-4B02-B17C-8EA3B533DAFA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434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0" y="0"/>
            <a:ext cx="6858000" cy="9144000"/>
            <a:chOff x="0" y="0"/>
            <a:chExt cx="6858000" cy="9144000"/>
          </a:xfrm>
        </p:grpSpPr>
        <p:sp>
          <p:nvSpPr>
            <p:cNvPr id="13" name="Elipse 12"/>
            <p:cNvSpPr/>
            <p:nvPr/>
          </p:nvSpPr>
          <p:spPr>
            <a:xfrm>
              <a:off x="0" y="0"/>
              <a:ext cx="6046238" cy="2444620"/>
            </a:xfrm>
            <a:custGeom>
              <a:avLst/>
              <a:gdLst/>
              <a:ahLst/>
              <a:cxnLst/>
              <a:rect l="l" t="t" r="r" b="b"/>
              <a:pathLst>
                <a:path w="6046238" h="2444620">
                  <a:moveTo>
                    <a:pt x="0" y="0"/>
                  </a:moveTo>
                  <a:lnTo>
                    <a:pt x="5921332" y="0"/>
                  </a:lnTo>
                  <a:cubicBezTo>
                    <a:pt x="6003006" y="160466"/>
                    <a:pt x="6046238" y="329474"/>
                    <a:pt x="6046238" y="503853"/>
                  </a:cubicBezTo>
                  <a:cubicBezTo>
                    <a:pt x="6046238" y="1575709"/>
                    <a:pt x="4412852" y="2444620"/>
                    <a:pt x="2397968" y="2444620"/>
                  </a:cubicBezTo>
                  <a:cubicBezTo>
                    <a:pt x="1479546" y="2444620"/>
                    <a:pt x="640388" y="2264086"/>
                    <a:pt x="0" y="1964056"/>
                  </a:cubicBez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93910" y="0"/>
              <a:ext cx="4264090" cy="1629351"/>
            </a:xfrm>
            <a:custGeom>
              <a:avLst/>
              <a:gdLst/>
              <a:ahLst/>
              <a:cxnLst/>
              <a:rect l="l" t="t" r="r" b="b"/>
              <a:pathLst>
                <a:path w="4264090" h="1629351">
                  <a:moveTo>
                    <a:pt x="0" y="0"/>
                  </a:moveTo>
                  <a:lnTo>
                    <a:pt x="4264090" y="0"/>
                  </a:lnTo>
                  <a:lnTo>
                    <a:pt x="4264090" y="1390216"/>
                  </a:lnTo>
                  <a:cubicBezTo>
                    <a:pt x="2705416" y="1967934"/>
                    <a:pt x="945278" y="1482114"/>
                    <a:pt x="39081" y="114359"/>
                  </a:cubicBezTo>
                  <a:lnTo>
                    <a:pt x="0" y="51785"/>
                  </a:lnTo>
                  <a:close/>
                </a:path>
              </a:pathLst>
            </a:cu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" name="Elipse 9"/>
            <p:cNvSpPr/>
            <p:nvPr/>
          </p:nvSpPr>
          <p:spPr>
            <a:xfrm>
              <a:off x="0" y="0"/>
              <a:ext cx="3135086" cy="3601617"/>
            </a:xfrm>
            <a:custGeom>
              <a:avLst/>
              <a:gdLst/>
              <a:ahLst/>
              <a:cxnLst/>
              <a:rect l="l" t="t" r="r" b="b"/>
              <a:pathLst>
                <a:path w="3135086" h="3601617">
                  <a:moveTo>
                    <a:pt x="0" y="0"/>
                  </a:moveTo>
                  <a:lnTo>
                    <a:pt x="2774000" y="0"/>
                  </a:lnTo>
                  <a:cubicBezTo>
                    <a:pt x="3003963" y="357670"/>
                    <a:pt x="3135086" y="779895"/>
                    <a:pt x="3135086" y="1231641"/>
                  </a:cubicBezTo>
                  <a:cubicBezTo>
                    <a:pt x="3135086" y="2540543"/>
                    <a:pt x="2034297" y="3601617"/>
                    <a:pt x="676406" y="3601617"/>
                  </a:cubicBezTo>
                  <a:cubicBezTo>
                    <a:pt x="441552" y="3601617"/>
                    <a:pt x="214389" y="3569877"/>
                    <a:pt x="0" y="3508633"/>
                  </a:cubicBezTo>
                  <a:close/>
                </a:path>
              </a:pathLst>
            </a:cu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" name="Elipse 15"/>
            <p:cNvSpPr/>
            <p:nvPr/>
          </p:nvSpPr>
          <p:spPr>
            <a:xfrm>
              <a:off x="0" y="7501813"/>
              <a:ext cx="5617029" cy="1642187"/>
            </a:xfrm>
            <a:custGeom>
              <a:avLst/>
              <a:gdLst/>
              <a:ahLst/>
              <a:cxnLst/>
              <a:rect l="l" t="t" r="r" b="b"/>
              <a:pathLst>
                <a:path w="5617029" h="1642187">
                  <a:moveTo>
                    <a:pt x="2715209" y="0"/>
                  </a:moveTo>
                  <a:cubicBezTo>
                    <a:pt x="4317840" y="0"/>
                    <a:pt x="5617029" y="643328"/>
                    <a:pt x="5617029" y="1436914"/>
                  </a:cubicBezTo>
                  <a:cubicBezTo>
                    <a:pt x="5617029" y="1506921"/>
                    <a:pt x="5606919" y="1575759"/>
                    <a:pt x="5584061" y="1642187"/>
                  </a:cubicBezTo>
                  <a:lnTo>
                    <a:pt x="0" y="1642187"/>
                  </a:lnTo>
                  <a:lnTo>
                    <a:pt x="0" y="933650"/>
                  </a:lnTo>
                  <a:cubicBezTo>
                    <a:pt x="410511" y="387448"/>
                    <a:pt x="1471485" y="0"/>
                    <a:pt x="2715209" y="0"/>
                  </a:cubicBezTo>
                  <a:close/>
                </a:path>
              </a:pathLst>
            </a:cu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Elipse 16"/>
            <p:cNvSpPr/>
            <p:nvPr/>
          </p:nvSpPr>
          <p:spPr>
            <a:xfrm>
              <a:off x="3060440" y="7371184"/>
              <a:ext cx="3797560" cy="1772816"/>
            </a:xfrm>
            <a:custGeom>
              <a:avLst/>
              <a:gdLst/>
              <a:ahLst/>
              <a:cxnLst/>
              <a:rect l="l" t="t" r="r" b="b"/>
              <a:pathLst>
                <a:path w="3797560" h="1772816">
                  <a:moveTo>
                    <a:pt x="3247053" y="0"/>
                  </a:moveTo>
                  <a:cubicBezTo>
                    <a:pt x="3434727" y="0"/>
                    <a:pt x="3618681" y="5719"/>
                    <a:pt x="3797560" y="18001"/>
                  </a:cubicBezTo>
                  <a:lnTo>
                    <a:pt x="3797560" y="1772816"/>
                  </a:lnTo>
                  <a:lnTo>
                    <a:pt x="477395" y="1772816"/>
                  </a:lnTo>
                  <a:cubicBezTo>
                    <a:pt x="174154" y="1597614"/>
                    <a:pt x="0" y="1389276"/>
                    <a:pt x="0" y="1166327"/>
                  </a:cubicBezTo>
                  <a:cubicBezTo>
                    <a:pt x="0" y="522182"/>
                    <a:pt x="1453755" y="0"/>
                    <a:pt x="3247053" y="0"/>
                  </a:cubicBezTo>
                  <a:close/>
                </a:path>
              </a:pathLst>
            </a:custGeom>
            <a:solidFill>
              <a:srgbClr val="00B0F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Elipse 19"/>
            <p:cNvSpPr/>
            <p:nvPr/>
          </p:nvSpPr>
          <p:spPr>
            <a:xfrm>
              <a:off x="205273" y="261257"/>
              <a:ext cx="2556588" cy="2537927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026" name="Picture 2" descr="E:\00ASCV-Disciplinas\ASCV-Paradigmas de Linguagens\0-Python\ASCV-Python\Pictures\Python-logo-notext.svg_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949" y="589384"/>
              <a:ext cx="1855236" cy="1855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307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319"/>
            <a:ext cx="6858000" cy="3553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Image result for Data science w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76610"/>
            <a:ext cx="6858000" cy="256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J:\00ASCV-Disciplinas\ASCV-Paradigmas de Linguagens\0-R Programming\Imagens\shield_image_cour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553" y="1438826"/>
            <a:ext cx="1487487" cy="148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:\00ASCV-Disciplinas\ASCV-Paradigmas de Linguagens\0-R Programming\Imagens\Rlogo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02" y="6756917"/>
            <a:ext cx="1383797" cy="104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51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comida, luz&#10;&#10;Descrição gerada automaticamente">
            <a:extLst>
              <a:ext uri="{FF2B5EF4-FFF2-40B4-BE49-F238E27FC236}">
                <a16:creationId xmlns:a16="http://schemas.microsoft.com/office/drawing/2014/main" id="{91CDF37F-F50F-4AB5-A878-5EA18528C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142998" y="1143001"/>
            <a:ext cx="9143998" cy="6857997"/>
          </a:xfrm>
          <a:prstGeom prst="rect">
            <a:avLst/>
          </a:prstGeom>
        </p:spPr>
      </p:pic>
      <p:pic>
        <p:nvPicPr>
          <p:cNvPr id="4" name="Imagem 3" descr="Uma imagem contendo objeto, relógio, monitor, placa&#10;&#10;Descrição gerada automaticamente">
            <a:extLst>
              <a:ext uri="{FF2B5EF4-FFF2-40B4-BE49-F238E27FC236}">
                <a16:creationId xmlns:a16="http://schemas.microsoft.com/office/drawing/2014/main" id="{1A8923C3-BCA2-4A8D-9BEE-3809F9E854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46" y="6576610"/>
            <a:ext cx="2265344" cy="2567390"/>
          </a:xfrm>
          <a:prstGeom prst="rect">
            <a:avLst/>
          </a:prstGeom>
        </p:spPr>
      </p:pic>
      <p:pic>
        <p:nvPicPr>
          <p:cNvPr id="6" name="Imagem 5" descr="Desenho de um pássaro&#10;&#10;Descrição gerada automaticamente">
            <a:extLst>
              <a:ext uri="{FF2B5EF4-FFF2-40B4-BE49-F238E27FC236}">
                <a16:creationId xmlns:a16="http://schemas.microsoft.com/office/drawing/2014/main" id="{592BBC5A-5EC5-44EF-8190-6E623572A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47" y="0"/>
            <a:ext cx="1847271" cy="1440000"/>
          </a:xfrm>
          <a:prstGeom prst="rect">
            <a:avLst/>
          </a:prstGeom>
        </p:spPr>
      </p:pic>
      <p:pic>
        <p:nvPicPr>
          <p:cNvPr id="8" name="Imagem 7" descr="Dinossauro com a boca aberta&#10;&#10;Descrição gerada automaticamente">
            <a:extLst>
              <a:ext uri="{FF2B5EF4-FFF2-40B4-BE49-F238E27FC236}">
                <a16:creationId xmlns:a16="http://schemas.microsoft.com/office/drawing/2014/main" id="{BC392693-9B2A-4E58-B9BC-D281F3AFFC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" y="0"/>
            <a:ext cx="2392028" cy="1440000"/>
          </a:xfrm>
          <a:prstGeom prst="rect">
            <a:avLst/>
          </a:prstGeom>
        </p:spPr>
      </p:pic>
      <p:pic>
        <p:nvPicPr>
          <p:cNvPr id="10" name="Imagem 9" descr="Uma imagem contendo ovelhas, animal, mamífero&#10;&#10;Descrição gerada automaticamente">
            <a:extLst>
              <a:ext uri="{FF2B5EF4-FFF2-40B4-BE49-F238E27FC236}">
                <a16:creationId xmlns:a16="http://schemas.microsoft.com/office/drawing/2014/main" id="{0FA93EE2-EAFD-4880-9092-CF2727CDFF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35" y="0"/>
            <a:ext cx="1571632" cy="1440000"/>
          </a:xfrm>
          <a:prstGeom prst="rect">
            <a:avLst/>
          </a:prstGeom>
        </p:spPr>
      </p:pic>
      <p:pic>
        <p:nvPicPr>
          <p:cNvPr id="12" name="Imagem 11" descr="Inseto com asas em fundo preto&#10;&#10;Descrição gerada automaticamente">
            <a:extLst>
              <a:ext uri="{FF2B5EF4-FFF2-40B4-BE49-F238E27FC236}">
                <a16:creationId xmlns:a16="http://schemas.microsoft.com/office/drawing/2014/main" id="{50163EA8-6895-4140-8D0F-E54FDDEBC0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167" y="0"/>
            <a:ext cx="2116833" cy="14400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5D2742D-F928-48C2-B38B-5F93080C4943}"/>
              </a:ext>
            </a:extLst>
          </p:cNvPr>
          <p:cNvSpPr/>
          <p:nvPr/>
        </p:nvSpPr>
        <p:spPr>
          <a:xfrm>
            <a:off x="0" y="3892378"/>
            <a:ext cx="6858000" cy="256739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32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70A5F4A-0A2D-4F79-8662-BE52DE2450CC}"/>
              </a:ext>
            </a:extLst>
          </p:cNvPr>
          <p:cNvGrpSpPr/>
          <p:nvPr/>
        </p:nvGrpSpPr>
        <p:grpSpPr>
          <a:xfrm>
            <a:off x="-2286000" y="2343150"/>
            <a:ext cx="11430000" cy="4457700"/>
            <a:chOff x="-2286000" y="2343150"/>
            <a:chExt cx="11430000" cy="4457700"/>
          </a:xfrm>
        </p:grpSpPr>
        <p:pic>
          <p:nvPicPr>
            <p:cNvPr id="1026" name="Picture 2" descr="J:\00ASCV-Disciplinas\ASCV-Paradigmas de Linguagens\ASCV\ASCV-Trabalho\ASCV-R\Pictures\referencias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86000" y="2343150"/>
              <a:ext cx="11430000" cy="445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 descr="Uma imagem contendo livro, texto, ovelhas&#10;&#10;Descrição gerada automaticamente">
              <a:extLst>
                <a:ext uri="{FF2B5EF4-FFF2-40B4-BE49-F238E27FC236}">
                  <a16:creationId xmlns:a16="http://schemas.microsoft.com/office/drawing/2014/main" id="{2F3A5722-A28C-4738-9A17-216DC57C6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828" y="5544300"/>
              <a:ext cx="893317" cy="1172032"/>
            </a:xfrm>
            <a:prstGeom prst="rect">
              <a:avLst/>
            </a:prstGeom>
          </p:spPr>
        </p:pic>
        <p:pic>
          <p:nvPicPr>
            <p:cNvPr id="6" name="Imagem 5" descr="Uma imagem contendo pássaro, animal, galinha&#10;&#10;Descrição gerada automaticamente">
              <a:extLst>
                <a:ext uri="{FF2B5EF4-FFF2-40B4-BE49-F238E27FC236}">
                  <a16:creationId xmlns:a16="http://schemas.microsoft.com/office/drawing/2014/main" id="{1EE73356-4C3A-4182-9D75-D49EBA22B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5755" y="5566448"/>
              <a:ext cx="877968" cy="1149884"/>
            </a:xfrm>
            <a:prstGeom prst="rect">
              <a:avLst/>
            </a:prstGeom>
          </p:spPr>
        </p:pic>
        <p:pic>
          <p:nvPicPr>
            <p:cNvPr id="8" name="Imagem 7" descr="Texto preto sobre fundo branco&#10;&#10;Descrição gerada automaticamente">
              <a:extLst>
                <a:ext uri="{FF2B5EF4-FFF2-40B4-BE49-F238E27FC236}">
                  <a16:creationId xmlns:a16="http://schemas.microsoft.com/office/drawing/2014/main" id="{A314D696-8E9E-4F43-807D-F4B6372B7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460" y="3050588"/>
              <a:ext cx="889000" cy="1168200"/>
            </a:xfrm>
            <a:prstGeom prst="rect">
              <a:avLst/>
            </a:prstGeom>
          </p:spPr>
        </p:pic>
        <p:pic>
          <p:nvPicPr>
            <p:cNvPr id="10" name="Imagem 9" descr="Uma imagem contendo animal&#10;&#10;Descrição gerada automaticamente">
              <a:extLst>
                <a:ext uri="{FF2B5EF4-FFF2-40B4-BE49-F238E27FC236}">
                  <a16:creationId xmlns:a16="http://schemas.microsoft.com/office/drawing/2014/main" id="{4ABB2B61-9A37-44C7-882D-7A424C3FE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970" y="4236600"/>
              <a:ext cx="926715" cy="1198523"/>
            </a:xfrm>
            <a:prstGeom prst="rect">
              <a:avLst/>
            </a:prstGeom>
          </p:spPr>
        </p:pic>
        <p:pic>
          <p:nvPicPr>
            <p:cNvPr id="12" name="Imagem 11" descr="Uma imagem contendo animal, gato, preto, em pé&#10;&#10;Descrição gerada automaticamente">
              <a:extLst>
                <a:ext uri="{FF2B5EF4-FFF2-40B4-BE49-F238E27FC236}">
                  <a16:creationId xmlns:a16="http://schemas.microsoft.com/office/drawing/2014/main" id="{93A028E7-6831-4DE8-A809-854B8A001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00" y="3000756"/>
              <a:ext cx="889000" cy="1166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83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placar, relógio&#10;&#10;Descrição gerada automaticamente">
            <a:extLst>
              <a:ext uri="{FF2B5EF4-FFF2-40B4-BE49-F238E27FC236}">
                <a16:creationId xmlns:a16="http://schemas.microsoft.com/office/drawing/2014/main" id="{175EE220-A803-48D7-9A8D-29998923B7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3136"/>
            <a:ext cx="6858000" cy="25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92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0</Words>
  <Application>Microsoft Office PowerPoint</Application>
  <PresentationFormat>Apresentação na tela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Dr. Ausberto S. Castro Vera - UENF</dc:creator>
  <cp:lastModifiedBy>Ausberto S. Castro Vera - UENF</cp:lastModifiedBy>
  <cp:revision>21</cp:revision>
  <dcterms:created xsi:type="dcterms:W3CDTF">2018-11-08T22:57:57Z</dcterms:created>
  <dcterms:modified xsi:type="dcterms:W3CDTF">2022-08-18T11:09:53Z</dcterms:modified>
</cp:coreProperties>
</file>