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9" r:id="rId10"/>
    <p:sldId id="270" r:id="rId11"/>
    <p:sldId id="264" r:id="rId12"/>
    <p:sldId id="271" r:id="rId13"/>
    <p:sldId id="272" r:id="rId14"/>
    <p:sldId id="274" r:id="rId15"/>
    <p:sldId id="301" r:id="rId16"/>
    <p:sldId id="285" r:id="rId17"/>
    <p:sldId id="286" r:id="rId18"/>
    <p:sldId id="275" r:id="rId19"/>
    <p:sldId id="302" r:id="rId20"/>
    <p:sldId id="276" r:id="rId21"/>
    <p:sldId id="289" r:id="rId22"/>
    <p:sldId id="287" r:id="rId23"/>
    <p:sldId id="303" r:id="rId24"/>
    <p:sldId id="288" r:id="rId25"/>
    <p:sldId id="304" r:id="rId26"/>
    <p:sldId id="277" r:id="rId27"/>
    <p:sldId id="280" r:id="rId28"/>
    <p:sldId id="305" r:id="rId29"/>
    <p:sldId id="290" r:id="rId30"/>
    <p:sldId id="291" r:id="rId31"/>
    <p:sldId id="306" r:id="rId32"/>
    <p:sldId id="292" r:id="rId33"/>
    <p:sldId id="307" r:id="rId34"/>
    <p:sldId id="278" r:id="rId35"/>
    <p:sldId id="308" r:id="rId36"/>
    <p:sldId id="293" r:id="rId37"/>
    <p:sldId id="294" r:id="rId38"/>
    <p:sldId id="309" r:id="rId39"/>
    <p:sldId id="295" r:id="rId40"/>
    <p:sldId id="310" r:id="rId41"/>
    <p:sldId id="281" r:id="rId42"/>
    <p:sldId id="282" r:id="rId43"/>
    <p:sldId id="283" r:id="rId44"/>
    <p:sldId id="297" r:id="rId45"/>
    <p:sldId id="299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FD27-A5E4-AEE9-2BAA-1C4674341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798D6-7492-DFD3-1429-2A8EAA654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46988-D255-4541-CB23-EDA2D3DE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7C8FC-BDEB-45C7-54A8-A42420AB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32A12F-5D26-B915-5F9F-A5A79E13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19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50A9-9450-024E-6DE7-F2CFB490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05865D-B58C-E8DF-6CAA-EBB3C3A36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F6BF0-8A1D-E888-401B-1AD7E957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5EA9B-1FD0-B63E-D6D9-8083882D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34BAF-C95B-B083-568E-E2E17666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8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64B0EB-C540-A55F-695C-225185BCA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AA7DCD-DC3B-ED9F-C551-5E15225FF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26929-C4A0-2D12-A583-66FF0E8A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A5E1F-D683-5770-EF35-59BB0AF6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28B1EE-0D92-8E6C-0574-E2E5FC63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42E-D62E-012B-7344-883A3A0C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03587-673C-1C45-E49A-040B0DD9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0FF6F-E8CF-80A1-C184-0FD1C221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D46C8-A523-2D3A-9B03-B5BD7F30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5299E-FC99-F53F-7FEC-36A6E152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4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463DA-A85D-320A-3B83-A8BB7622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CEF6BA-DDCD-26D5-2EF0-FE01582B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4E153-E54D-5426-0600-E8E1A776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4047F5-9358-DF80-8837-704DA727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E0F35-BDE3-B38E-DC1A-99B6C689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BED3A-2A11-E7AC-25EF-6C80FF5A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B9C4F4-3BD2-DA1B-77B8-4578C9D4D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85516-D829-1A82-95B5-910728B3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A41E0D-2E7D-A199-C43C-2F61CD89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9D522D-2362-FC33-D6CD-45391AB1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4EFF7-26E9-D08B-2BF1-3E3546A2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5A1CD-8F73-A068-4BD0-610789E1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51EE61-1AB2-710C-62AD-FD90C804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F830BB-CA54-1D1C-3740-7023F0946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3D4105-6595-6224-EAF0-7A8338C07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C8A48B-B9CD-EE37-9E17-E52B907D7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9CE07A-F2DD-77A7-FDD9-F220770C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A03647-B708-5F8B-DF35-156B75D7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9F1071-0C52-B70D-FDD5-1E00A4E8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9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C3FAB-BCF6-0415-600C-20FFFD7C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D64777-8B0E-550A-B86F-470CE153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CF74C0-EE8F-3713-94E1-030B9621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C8655D-24A6-2701-1500-A073836D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34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C10A0F-672A-9AB1-E14D-CD3D53D0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8DBC5D-FA9B-1E38-2432-67DD5D45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9B5264-8266-8E79-FF26-84329228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2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26FF8-D064-2456-2270-60261750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18427-A40E-7B24-C0BC-E86CD2DC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AA0476-89BE-20AA-51BB-34805177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A5D5C6-C06A-9EE7-0188-A803E9EA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0AED6B-3D27-8051-DCFE-ED472BC9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C53E2-C04C-6B3E-131A-5549347A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55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97228-9836-F7E0-44B6-7C439E02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1C902B-714B-ED4D-C31B-6DDBECC0E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8210EA-4FFD-4A1D-5FAA-FD320E7A9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2D523-44A5-B267-7AC3-2EB263B0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44C4BD-9B80-B112-738A-F377292A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855F1-A8B7-E40F-A544-DD6555E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90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24BDE4-5736-1BD3-2F2F-883349E1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06CC1-B5FA-75FC-B93A-D1EF6CE0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38C9B-29F3-ACDE-F9F8-458258D2E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E826B1-EDD0-DD18-880A-85B657923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1BDF5-1729-B827-17CC-4E9A1A2C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hucastenorio/industrial-accidents-brazil-from-news-2011-2023/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hucastenorio/industrial-accidents-brazil-from-news-2011-2023/dat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7EA38-E507-9A83-1022-32B804492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Acidentes</a:t>
            </a:r>
            <a:r>
              <a:rPr lang="en-US" dirty="0"/>
              <a:t> </a:t>
            </a:r>
            <a:r>
              <a:rPr lang="en-US" dirty="0" err="1"/>
              <a:t>industriais</a:t>
            </a:r>
            <a:r>
              <a:rPr lang="en-US" dirty="0"/>
              <a:t> no </a:t>
            </a:r>
            <a:r>
              <a:rPr lang="en-US" dirty="0" err="1"/>
              <a:t>Brasil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das </a:t>
            </a:r>
            <a:r>
              <a:rPr lang="en-US" dirty="0" err="1"/>
              <a:t>notícias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A64F5-5E75-3B9E-61C8-4459374FF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2011-2023</a:t>
            </a:r>
          </a:p>
          <a:p>
            <a:r>
              <a:rPr lang="pt-BR" b="1" dirty="0" err="1"/>
              <a:t>Kaggle</a:t>
            </a:r>
            <a:r>
              <a:rPr lang="pt-BR" b="1" dirty="0"/>
              <a:t> </a:t>
            </a:r>
            <a:r>
              <a:rPr lang="pt-BR" b="1" dirty="0" err="1"/>
              <a:t>dataset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https://www.kaggle.com/datasets/lhucastenorio/industrial-accidents-brazil-from-news-2011-2023/data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86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29909-B04F-AABB-BBCA-6FEA8C8DA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6ACCD-9045-04EB-EDC5-69A3649E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Tratatamento</a:t>
            </a:r>
            <a:r>
              <a:rPr lang="pt-BR" dirty="0"/>
              <a:t>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568218B-A10A-2E75-DCD8-549F00B9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registros nulos estão contidos em variáveis </a:t>
            </a:r>
            <a:r>
              <a:rPr lang="pt-BR" dirty="0" err="1"/>
              <a:t>string</a:t>
            </a:r>
            <a:r>
              <a:rPr lang="pt-BR" dirty="0"/>
              <a:t>, assim uma atitude possível para analisar esses registros seria substituir pelo valor mais frequente. </a:t>
            </a:r>
          </a:p>
          <a:p>
            <a:r>
              <a:rPr lang="pt-BR" dirty="0"/>
              <a:t>A coluna “</a:t>
            </a:r>
            <a:r>
              <a:rPr lang="pt-BR" dirty="0" err="1"/>
              <a:t>processo_especifico</a:t>
            </a:r>
            <a:r>
              <a:rPr lang="pt-BR" dirty="0"/>
              <a:t>”, como possui mais de 40% de registros nulos, muito indicado </a:t>
            </a:r>
          </a:p>
          <a:p>
            <a:r>
              <a:rPr lang="pt-BR" dirty="0"/>
              <a:t>Substituição dos dados faltantes por valores “Não Identificado” com a função “</a:t>
            </a:r>
            <a:r>
              <a:rPr lang="pt-BR" dirty="0" err="1"/>
              <a:t>replace_missing_values</a:t>
            </a:r>
            <a:r>
              <a:rPr lang="pt-BR" dirty="0"/>
              <a:t>”</a:t>
            </a:r>
          </a:p>
          <a:p>
            <a:r>
              <a:rPr lang="pt-BR" sz="2800" dirty="0"/>
              <a:t>As variáveis inteiras foram convertidas para variáveis através da função </a:t>
            </a:r>
            <a:r>
              <a:rPr lang="pt-BR" sz="2800" dirty="0" err="1"/>
              <a:t>change_data_types</a:t>
            </a:r>
            <a:r>
              <a:rPr lang="pt-BR" sz="2800" dirty="0"/>
              <a:t>()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24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36DC8-8BA0-2C15-E7FA-1D1201C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6E760172-6F35-B66E-D390-0447A6C5CCD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 avaliação temporal dos acidentes mostra que, a partir de 2018, houve um aumento do número de acidentes anuais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6950DE-0C39-EC6C-0635-3581CAB7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65" y="2698699"/>
            <a:ext cx="5655469" cy="37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5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75F38-3DF9-913D-FCC9-665A574F4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448AF-3802-C947-6258-4C2B6009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ECCB6C-7B3D-8C94-5F8F-8D833244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033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O número de vítimas anuais também aumentou anualmente, com tendência parecida com a contagem de acidentes anuais</a:t>
            </a:r>
          </a:p>
          <a:p>
            <a:r>
              <a:rPr lang="pt-BR" sz="2000" dirty="0"/>
              <a:t>Destaca-se também o acidente de 2012 que, unicamente, resultou em 32 vítimas.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785015-5838-1525-BC0A-2C9B183A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44" y="3078835"/>
            <a:ext cx="5319712" cy="36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2D7B-DE2E-FCC3-4B07-13AC6784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B7222-1E56-F7FB-DBCE-BBC1472E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0211B6-9933-9761-700E-4AF2023E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O número de fatalidades anuais também aumentou anualmente, com tendência similar ao número de acidentes e vítimas anuais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324D3D-D40B-A8C4-AF1E-CB1A9449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06" y="2854326"/>
            <a:ext cx="5332787" cy="36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28995-B6EC-3DCC-198D-8A734EFC3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3DF39-2167-CE6E-DD5A-F5A6D413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A9DE78-E242-D4B1-A617-951C2CB6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distribuição dos acidentes por grau mostra que o grau ‘4’ é o mais frequente catalogado nos registros.</a:t>
            </a:r>
          </a:p>
          <a:p>
            <a:r>
              <a:rPr lang="pt-BR" sz="2000" dirty="0"/>
              <a:t>Uma hipótese para isso seria que acidentes de menor grau seriam menos noticiados e acidentes mais graves são menos prováveis de se ocorrer.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B56AF5-6F78-D562-6A43-7D233745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86" y="3314700"/>
            <a:ext cx="49472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8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2F6D7-4635-9FA8-E799-716AB23AD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F9B3A-339E-B8E2-BCC0-BBD56ED8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450224-BE78-DD83-EF87-B57B518A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Ao longo dos anos, tanto acidentes de maior grau quanto menor ficaram mais </a:t>
            </a:r>
            <a:r>
              <a:rPr lang="pt-BR" sz="2000" dirty="0" err="1"/>
              <a:t>frequêntes</a:t>
            </a:r>
            <a:r>
              <a:rPr lang="pt-BR" sz="20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DFE683-75A9-8871-CE63-D1240895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56" y="2548427"/>
            <a:ext cx="6567487" cy="4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2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E35-5BCC-AF3B-745D-7829B257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EA350-6779-F944-951C-B71F3F03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60A7A2-D122-FBDB-FDE1-4274A9F2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Os grau presentes possuem médias de vítimas parecidas, apenas os valores máximos tem diferenças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E8700D-7FD6-8CC1-2C53-FE0C3C0AD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20" y="2781300"/>
            <a:ext cx="5626359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35FCE-E5E3-4BB0-97EB-BD136ECE1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9B92B-67E7-BD91-99A1-1440BA6E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B70DC-7389-1C7A-02C3-228A9841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Percebe-se que os graus maiores que 3 são os únicos que têm fatalidades registradas e, o grau 5 tem maior máximo que o 4 na questão de fatalidade.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85F235-E3E5-0A21-E888-2C6AEF24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92" y="2638424"/>
            <a:ext cx="5623815" cy="38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2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BD308-A529-3A7F-C009-ABC9860CB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490A8-251A-C1AB-C665-B4089098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F45180-2595-523D-6DAD-D90B9D6F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Aproximadamente 50% dos registros de acidentes estão relacionados aos setores de Alimentos e Química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964D6C-C600-72B5-4060-FE236D7C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50" y="3142758"/>
            <a:ext cx="4388794" cy="3179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E1D4C0-6939-38F7-69A3-40501A6E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3142758"/>
            <a:ext cx="6159956" cy="32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7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4C05-B2A7-3797-1740-061D49608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AF33-B08C-BEA8-FA7D-D70268F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36555BE-C23B-0970-A3E6-AC6E84C85084}"/>
              </a:ext>
            </a:extLst>
          </p:cNvPr>
          <p:cNvSpPr txBox="1">
            <a:spLocks/>
          </p:cNvSpPr>
          <p:nvPr/>
        </p:nvSpPr>
        <p:spPr>
          <a:xfrm>
            <a:off x="838200" y="17984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71CB21-026A-7BF0-9B0F-B137629B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65" y="3004762"/>
            <a:ext cx="6807469" cy="3563796"/>
          </a:xfrm>
          <a:prstGeom prst="rect">
            <a:avLst/>
          </a:prstGeom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59F6A01F-200D-C9FA-8418-325956FFCF31}"/>
              </a:ext>
            </a:extLst>
          </p:cNvPr>
          <p:cNvSpPr txBox="1">
            <a:spLocks/>
          </p:cNvSpPr>
          <p:nvPr/>
        </p:nvSpPr>
        <p:spPr>
          <a:xfrm>
            <a:off x="990600" y="1950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Todas as áreas tiveram maior número de registros a partir de 2018.</a:t>
            </a:r>
          </a:p>
        </p:txBody>
      </p:sp>
    </p:spTree>
    <p:extLst>
      <p:ext uri="{BB962C8B-B14F-4D97-AF65-F5344CB8AC3E}">
        <p14:creationId xmlns:p14="http://schemas.microsoft.com/office/powerpoint/2010/main" val="383964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DC44B-5C95-9A0F-C77C-7FA882F2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C2DF4-5585-D4BF-68DD-3E7FC8AE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Bibliotecas utilizadas</a:t>
            </a:r>
          </a:p>
          <a:p>
            <a:r>
              <a:rPr lang="pt-BR" dirty="0"/>
              <a:t>Tratamento dos dados</a:t>
            </a:r>
          </a:p>
          <a:p>
            <a:r>
              <a:rPr lang="pt-BR" dirty="0"/>
              <a:t>Análise exploratória dos dados</a:t>
            </a:r>
          </a:p>
        </p:txBody>
      </p:sp>
    </p:spTree>
    <p:extLst>
      <p:ext uri="{BB962C8B-B14F-4D97-AF65-F5344CB8AC3E}">
        <p14:creationId xmlns:p14="http://schemas.microsoft.com/office/powerpoint/2010/main" val="388893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7B522-E3B1-AAD8-A26B-3722BD80D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27088-F261-05B1-102A-5E18DA54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780AAD9-2DDF-E44A-199D-63B60082E091}"/>
              </a:ext>
            </a:extLst>
          </p:cNvPr>
          <p:cNvSpPr txBox="1">
            <a:spLocks/>
          </p:cNvSpPr>
          <p:nvPr/>
        </p:nvSpPr>
        <p:spPr>
          <a:xfrm>
            <a:off x="838200" y="17984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 exceção do setor frigorífico, a maioria das áreas específicas possui distribuição similar de quantidade de acidentes. Destaca-se que a área Química possui um terço de áreas específicas não identificadas.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EA550EB-253C-B079-B530-52F72567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41" y="2862432"/>
            <a:ext cx="4150259" cy="35878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E486EF-10A3-FC86-93DA-415D8686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740" y="2777907"/>
            <a:ext cx="3848477" cy="37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6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914D1-3D39-2449-5C4A-23D2784AB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D2292-4601-49EC-5D50-CF294F5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1904D7-8343-12AF-32D9-65BB5231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Áreas com maiores médias de grau, ‘móveis’ e ‘informática’ tiveram menos registros catalogados, entretanto, no geral, não parece haver relação entre a área da indústria e o grau do acidente resultante.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1307A6-592B-3F77-CED4-7C44113A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2831941"/>
            <a:ext cx="7400925" cy="38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7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3F338-5672-335E-F8D8-843D47B3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12257-2D26-082D-D51F-6EF0CBA5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BE96B6FD-63C9-59F0-E96E-1F84747DA1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O setor de Alimentos possui a maior quantidade e média de vítimas nos acidentes.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AB3A27-CA6B-2E2E-21EC-9F484C51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03" y="2803051"/>
            <a:ext cx="5501997" cy="28996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F18D6A-46A3-E532-11BA-6A077D66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2" y="2803051"/>
            <a:ext cx="5233592" cy="27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7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5832F-B619-81C6-3E69-B2A8420FD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41DC5-BA05-E4B9-5C10-6DFCDF6A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60F7F88-993D-C996-1056-DF56589BC0A8}"/>
              </a:ext>
            </a:extLst>
          </p:cNvPr>
          <p:cNvSpPr txBox="1">
            <a:spLocks/>
          </p:cNvSpPr>
          <p:nvPr/>
        </p:nvSpPr>
        <p:spPr>
          <a:xfrm>
            <a:off x="838200" y="17984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C87DA0A9-684F-EE16-24C5-D7FB9C667107}"/>
              </a:ext>
            </a:extLst>
          </p:cNvPr>
          <p:cNvSpPr txBox="1">
            <a:spLocks/>
          </p:cNvSpPr>
          <p:nvPr/>
        </p:nvSpPr>
        <p:spPr>
          <a:xfrm>
            <a:off x="990600" y="1950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As áreas com maior número de acidentes (Alimentos e química) tiveram maior número de vítimas a partir de 2018, sendo que só a área de alimentos teve registro anterior.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ADE144-BF8A-E89D-A0EE-28A74DCE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07" y="3084735"/>
            <a:ext cx="6897986" cy="35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6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E08B2-F85D-948C-D089-599215636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029E0-8EF9-FEDC-2AAA-5ADB132B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9052EB6-CDE6-8A84-DC7B-38D102D36D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Embora tenha um maior número de fatalidades, a Área de Alimentos não possui a maior média de fatalidades.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038D12-810E-8987-0567-CB5939C0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3040852"/>
            <a:ext cx="5672570" cy="294084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7A9333-FEEC-0A94-033B-14093019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04" y="3040852"/>
            <a:ext cx="5635002" cy="29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9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9CBA-2F3E-CB6C-DE59-8E70C626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5A906-57C8-DCB0-C70C-B65FFE21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944FF0C7-D651-D516-744B-58FF22FA44C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Embora tenha um maior número de fatalidades, a Área de Alimentos não possui a maior média de fatalidades.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1FE26D-647A-A086-3FFD-EAF74C2A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20" y="3254071"/>
            <a:ext cx="6732760" cy="3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0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A6900-D939-4990-2B6B-7C5F18A43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B250D-687E-E54C-0506-EFFC692B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3BE2A3-B144-CEB4-A841-DB187F4D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Produção e Armazenamento são os Processos mais relacionados a acidentes, embora, aproximadamente, 20% dos registros são não identificados.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75C59C-3BE4-F7DB-B221-F0B5F4DB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2" y="2512906"/>
            <a:ext cx="4555308" cy="43247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463C65-9818-B2BD-FED5-22F4868C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507" y="2512905"/>
            <a:ext cx="6423325" cy="3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E2DAD-863B-9806-8DBA-9C201E56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63D7A-8911-FC4D-A9E1-0F230FB1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A09DAC-F27F-0FD1-704B-1DEC6B01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Não se observam diferenças entre os processos específicos associados a acidentes no setor de Produção.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519EEC-F785-0D90-2376-595A166B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0" r="3865"/>
          <a:stretch/>
        </p:blipFill>
        <p:spPr>
          <a:xfrm>
            <a:off x="3460896" y="2469765"/>
            <a:ext cx="5270208" cy="40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80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0722C-1060-0D38-C869-710D7D19B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8E5A0-92F6-1F4C-D894-4C92309D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DC1BAE-D6BA-D656-2FA5-1FA3385C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Todos os processos possuem maior número de registros a partir de 2018</a:t>
            </a:r>
          </a:p>
          <a:p>
            <a:r>
              <a:rPr lang="pt-BR" sz="2000" dirty="0"/>
              <a:t>Os processos relacionados a Produção tem registros desde a 2012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8A77AD-86A1-C918-2EB1-DA7A48B6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4"/>
          <a:stretch/>
        </p:blipFill>
        <p:spPr>
          <a:xfrm>
            <a:off x="2674263" y="3132500"/>
            <a:ext cx="6843474" cy="36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81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F0C47-E538-3C9A-C463-D8511332C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9DDC-03D1-5FA1-731E-089E1172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37AF3C-8472-1069-724B-3005C419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Não se observa relação entre o grau médio dos acidentes e o Processos envolvidos nos acidentes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F1074-25CF-A95E-21B9-D6275649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560235"/>
            <a:ext cx="7000875" cy="37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46D37-4C70-9ADF-1AAE-7AF4BDD8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1852-DC38-C3FE-50FB-FF34CDDE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ambientes industriais requerem, mundialmente, dotados de normas de segurança específicas para a produção a qual estão destinadas as operações realizadas pelas companhias</a:t>
            </a:r>
          </a:p>
          <a:p>
            <a:r>
              <a:rPr lang="pt-BR" dirty="0"/>
              <a:t>Existe uma preocupação em se controlar os riscos relacionados a execução dessas atividades, para que o número de acidentes seja reduzido ao máximo.</a:t>
            </a:r>
          </a:p>
        </p:txBody>
      </p:sp>
    </p:spTree>
    <p:extLst>
      <p:ext uri="{BB962C8B-B14F-4D97-AF65-F5344CB8AC3E}">
        <p14:creationId xmlns:p14="http://schemas.microsoft.com/office/powerpoint/2010/main" val="786007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FEEE5-041D-EEC6-1AD7-84640D42D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01357-E302-5342-061B-F0EF7CC9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659112-0BDF-55C3-18DF-066F7F42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setor de produção domina a quantidade e média de vítimas resultantes dos acidentes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84568E-41D8-3E18-B03B-47ECF924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786908"/>
            <a:ext cx="5268693" cy="28642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1E71D1-C129-0886-892E-B506D772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92" y="2732693"/>
            <a:ext cx="5470494" cy="28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86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CD56-BFA1-AE3A-E3BC-F1F0CD188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04A50-F23C-0BB8-5AD2-6F57C90C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DF215F-CB83-21CE-2E93-D5DC98FA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Na segmentação da produção, estão registradas vítimas resultantes dos acidentes ao longo de todo o período, desde antes de 2012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3E2CCE-326A-0436-67B0-515B78BC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6"/>
          <a:stretch/>
        </p:blipFill>
        <p:spPr>
          <a:xfrm>
            <a:off x="2624750" y="2859189"/>
            <a:ext cx="6942499" cy="36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3888C-C621-FB67-0470-63C8CA36F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80FB9-D01D-2A10-3D19-8FE422D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5F2E7D8-7311-2D75-CD39-6D3AF98B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setor de produção, embora desponte como aquele com maior número de fatalidades, dá lugar ao setor de limpeza como maior média de fatalidades.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65FCC8-A9A2-EFA0-BD13-39D5D79D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9" y="3008335"/>
            <a:ext cx="5703947" cy="305386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9BEDEAD-9402-8CDE-47F6-E8D6622E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01" y="3008335"/>
            <a:ext cx="5589014" cy="29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5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B3151-9097-4ADD-1142-DE81CB49C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A7C16-2EA8-EC8A-B115-B3ED10D1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B36C007-A059-1A07-75D0-CD797BD5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Ao longo do período, o processo de Produção apresentou fatalidades na maioria dos anos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2391D5-076F-69E9-696B-5AB0391B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25" y="2770883"/>
            <a:ext cx="6968150" cy="37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8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0B1B-8002-C4B2-E52B-8A3FD7F2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01B2-715B-B5F9-1971-BF03D0A1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FE106BB-A0DB-C133-AF26-5D2BCF5BE73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Incêndios e eventos relacionados a quedas se relacionam a, aproximadamente, 50% dos acidentes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92201BD-AB27-D18D-FDC5-82238B68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8" y="2559794"/>
            <a:ext cx="4635915" cy="40242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B97A5C-DB8F-E25F-433E-D8AA1F1D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91" y="2559793"/>
            <a:ext cx="6484181" cy="33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0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47E6B-98B7-801C-1E6D-C9EE6A7DE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2E124-2B70-1D73-1FB0-DFBF7E0C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32B5B1-A674-F29C-7F07-3B6782AD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Acidentes relacionados a, principalmente incêndios e, em menor proporção, quedas, estão presentes em todo o período desde 2012.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0B1FAE-8E92-9E81-0DCC-6AA079CD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85" y="3252098"/>
            <a:ext cx="6486829" cy="33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2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6C9A-0002-1484-39BC-CA3E0ABBE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9D9CE-F6AD-BC4E-0E77-AB19B2A9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226715-FEAD-0DBE-85FF-7952D4D5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Não aparenta haver uma diferença significativa entre os graus dos acidentes quando analisados os eventos relacionados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EECFC7-7240-B91F-1B5E-B2A22609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719569"/>
            <a:ext cx="6657975" cy="34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2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1BA39-8040-AB21-601E-EDD44067C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989C2-56B3-E2AA-118E-A6F8F0D8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A3860C-51D2-7A55-E70E-914DAEEE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Acidentes relacionados a vazamentos possuem, combinados, o maior número e média de vítimas de acordo com os acidentes.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183E31-F7FD-D6F7-ADB2-5E3AB50A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799008"/>
            <a:ext cx="5532623" cy="28874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BE4FCA-6746-CDBB-2264-F368BE04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9008"/>
            <a:ext cx="5538998" cy="28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896B7-6733-8897-0684-EB333E31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2987-CB5D-13D5-3087-C38FD8E2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501BB9-23FC-DAC0-52C7-ABED9C3A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Acidentes relacionados a vazamentos possuem, combinados, o maior número e média de vítimas de acordo com os acidentes.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B27D62-EB8C-5C54-BED9-552C954C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41" y="2891862"/>
            <a:ext cx="6329917" cy="32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41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33229-F34C-1012-FDA3-9044E1692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51AC-D65E-399F-F94F-EFDD9795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0FDB79-9BB7-AEC7-FE92-7433693A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Explosões e vazamentos se relacionam a maioria das vítimas e fatalidades envolvidas nos acidentes.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1ECAC1-2778-82EA-470B-2BB46624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2" y="2899367"/>
            <a:ext cx="5558582" cy="28607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2DEE18-65DA-A6DC-71DD-566654DC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38" y="2899367"/>
            <a:ext cx="5484859" cy="28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7FDC-23FA-6990-E6F5-8141023E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1D65D-EFCD-67FE-823E-73042226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6C264-A587-16F8-2B2A-5B60A932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utilizado, do usuário </a:t>
            </a:r>
            <a:r>
              <a:rPr lang="pt-BR" dirty="0" err="1">
                <a:effectLst/>
              </a:rPr>
              <a:t>Lhucas</a:t>
            </a:r>
            <a:r>
              <a:rPr lang="pt-BR" dirty="0">
                <a:effectLst/>
              </a:rPr>
              <a:t> Tenorio,</a:t>
            </a:r>
            <a:r>
              <a:rPr lang="pt-BR" dirty="0"/>
              <a:t> possui registros dos acidentes industriais ocorridos no Brasil entre 2011 e 2023 - </a:t>
            </a:r>
            <a:r>
              <a:rPr lang="pt-BR" dirty="0">
                <a:hlinkClick r:id="rId2"/>
              </a:rPr>
              <a:t>https://www.kaggle.com/datasets/lhucastenorio/industrial-accidents-brazil-from-news-2011-2023/data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74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32137-5845-8790-AE37-81CC1343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DB83-65EB-D2F2-8B79-CCEAA493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1F77E2-9FAC-58F0-F2DA-660035BF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Explosões e vazamentos se relacionam a maioria das vítimas e fatalidades envolvidas nos acidentes. 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3EC10C-57BE-EBDE-4A81-37EE0D5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10" y="3042930"/>
            <a:ext cx="6136179" cy="31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4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BE242-48A4-CC95-CE11-C0A052775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D6F97-88DC-30CE-5D74-BA3C8478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F37104-B79F-0666-5073-FB94B0E7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maioria dos acidentes ocorre em indústrias do estado de São Paulo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85FBEE-F8FD-2507-268D-462BB6BC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088"/>
            <a:ext cx="3947519" cy="41417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137868-0395-8321-7D24-40D0CE72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21" y="2351088"/>
            <a:ext cx="5821779" cy="40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0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7511-54D3-B658-B79F-2544CA19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AE996-421B-3542-7C6F-40D4C448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F6357A-26E4-1467-F4F2-8EEEC6BF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própria cidade de São Paulo apresenta a maior quantidade de acidentes, mas com margem baixa.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24E5B9-B484-6F95-8730-88F56FA4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29" y="2929252"/>
            <a:ext cx="4577541" cy="36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33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C8AC6-C61A-C2DC-CD92-940AD77F2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3F147-3A4C-2240-7606-68AFAF21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5E60B3-5106-75D4-C57B-64D5EECA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Observa-se uma relação aproximadamente linear entre o grau dos acidentes com o número de vítimas resultante do acidente.</a:t>
            </a:r>
          </a:p>
          <a:p>
            <a:r>
              <a:rPr lang="pt-BR" sz="2000" dirty="0"/>
              <a:t>Entretanto, tal relação não aparece quando se analisa a média de vítimas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252B27-FE4C-F9FF-57A2-F598A194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0888"/>
            <a:ext cx="4812580" cy="3314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EB4AC8-2F73-8130-C2A3-9E9240F5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11" y="3181350"/>
            <a:ext cx="5019489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16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84A35-8AF3-2192-CC39-788BE5D47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B70F7-2736-EDF8-D3B3-ABF7390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942CFF-6D73-4FE7-3E26-064739A9A3C5}"/>
              </a:ext>
            </a:extLst>
          </p:cNvPr>
          <p:cNvSpPr txBox="1"/>
          <p:nvPr/>
        </p:nvSpPr>
        <p:spPr>
          <a:xfrm>
            <a:off x="838200" y="1654343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* Não se </a:t>
            </a:r>
            <a:r>
              <a:rPr lang="pt-BR" dirty="0"/>
              <a:t>o</a:t>
            </a:r>
            <a:r>
              <a:rPr lang="pt-BR" sz="1800" dirty="0"/>
              <a:t>bserva uma relação clara entre o grau dos acidentes com o número de fatalidades resultante do acidente</a:t>
            </a:r>
          </a:p>
          <a:p>
            <a:r>
              <a:rPr lang="pt-BR" sz="1800" dirty="0"/>
              <a:t>* Entretanto, uma relação desse tipo aparece quando se analisa a média de fatalidades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869926-F03B-FFAA-1F72-379F8DCB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92108"/>
            <a:ext cx="4878859" cy="34007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48CD94-14D4-727E-450E-300EAD71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69" y="3092108"/>
            <a:ext cx="4996331" cy="34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2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A38F-5822-B585-D95E-B3B8BC66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769B1-A5E2-C53A-D8C8-4BBBB49B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C463BB-6507-EC09-754B-81939339D291}"/>
              </a:ext>
            </a:extLst>
          </p:cNvPr>
          <p:cNvSpPr txBox="1"/>
          <p:nvPr/>
        </p:nvSpPr>
        <p:spPr>
          <a:xfrm>
            <a:off x="838200" y="1654343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* Embora seja intuitivo pensar que acidentes que tenham mais vítimas apresentem mais fatalidades, essa tendência não é tão explícita na curva que relaciona sua média com o número de vítimas.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2E975A-74CD-9568-B6C1-157E23E6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74" y="2661606"/>
            <a:ext cx="5876851" cy="39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80CA1-3735-596E-DC87-EE73FBB9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90C24-9FAD-D692-E2CF-F555F2FF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Realizar uma análise exploratória de dados</a:t>
            </a:r>
          </a:p>
          <a:p>
            <a:r>
              <a:rPr lang="pt-BR" dirty="0"/>
              <a:t>O tamanho diminuto do </a:t>
            </a:r>
            <a:r>
              <a:rPr lang="pt-BR" dirty="0" err="1"/>
              <a:t>dataset</a:t>
            </a:r>
            <a:r>
              <a:rPr lang="pt-BR" dirty="0"/>
              <a:t> dificulta a modelagem com algoritmos de classificação e regressão.</a:t>
            </a:r>
          </a:p>
          <a:p>
            <a:r>
              <a:rPr lang="pt-BR" dirty="0"/>
              <a:t>Com mais dados seria interessante realizar as seguintes modelagens:</a:t>
            </a:r>
          </a:p>
          <a:p>
            <a:pPr lvl="1"/>
            <a:r>
              <a:rPr lang="pt-BR" dirty="0"/>
              <a:t>Classificação do grau dos acidentes utilizando variáveis preditoras</a:t>
            </a:r>
          </a:p>
          <a:p>
            <a:pPr lvl="1"/>
            <a:r>
              <a:rPr lang="pt-BR" dirty="0"/>
              <a:t>Classificação da existência ou não de fatalidades utilizando variáveis preditoras</a:t>
            </a:r>
          </a:p>
          <a:p>
            <a:pPr lvl="1"/>
            <a:r>
              <a:rPr lang="pt-BR" dirty="0"/>
              <a:t>Predição do número de vítimas </a:t>
            </a:r>
            <a:r>
              <a:rPr lang="pt-BR"/>
              <a:t>utilizando variáveis </a:t>
            </a:r>
            <a:r>
              <a:rPr lang="pt-BR" dirty="0"/>
              <a:t>preditoras</a:t>
            </a:r>
          </a:p>
          <a:p>
            <a:pPr lvl="1"/>
            <a:endParaRPr lang="pt-BR" dirty="0"/>
          </a:p>
          <a:p>
            <a:r>
              <a:rPr lang="pt-BR" dirty="0"/>
              <a:t>O grau do acidente foi atribuído a cada registro pelo autor do </a:t>
            </a:r>
            <a:r>
              <a:rPr lang="pt-BR" dirty="0" err="1"/>
              <a:t>dataset</a:t>
            </a:r>
            <a:r>
              <a:rPr lang="pt-BR" dirty="0"/>
              <a:t> a partir do trabalho de </a:t>
            </a:r>
            <a:r>
              <a:rPr lang="pt-BR" dirty="0" err="1"/>
              <a:t>Rathnayaka</a:t>
            </a:r>
            <a:r>
              <a:rPr lang="pt-BR" dirty="0"/>
              <a:t>[1] e seus coautores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62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0C66-1DE8-77B3-B6FF-34E775CA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A9966-17B5-E355-D441-30897C15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Utilizou-se código Python para a realização das análises, em que, foram importadas as bibliotecas:</a:t>
            </a:r>
          </a:p>
          <a:p>
            <a:pPr lvl="1"/>
            <a:r>
              <a:rPr lang="pt-BR" dirty="0"/>
              <a:t>Pandas</a:t>
            </a:r>
          </a:p>
          <a:p>
            <a:pPr lvl="1"/>
            <a:r>
              <a:rPr lang="pt-BR" dirty="0" err="1"/>
              <a:t>Numpy</a:t>
            </a:r>
            <a:endParaRPr lang="pt-BR" dirty="0"/>
          </a:p>
          <a:p>
            <a:pPr lvl="1"/>
            <a:r>
              <a:rPr lang="pt-BR" dirty="0" err="1"/>
              <a:t>Matplotlib</a:t>
            </a:r>
            <a:endParaRPr lang="pt-BR" dirty="0"/>
          </a:p>
          <a:p>
            <a:pPr lvl="1"/>
            <a:r>
              <a:rPr lang="pt-BR" dirty="0" err="1"/>
              <a:t>Seaborn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74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35D5-1EFC-D337-F5BC-8F9E322E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Tratatamento</a:t>
            </a:r>
            <a:r>
              <a:rPr lang="pt-BR" dirty="0"/>
              <a:t>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5EB3B-590D-7A0B-8905-6DDF245E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 colunas presentes no </a:t>
            </a:r>
            <a:r>
              <a:rPr lang="pt-BR" dirty="0" err="1"/>
              <a:t>dataset</a:t>
            </a:r>
            <a:r>
              <a:rPr lang="pt-BR" dirty="0"/>
              <a:t> são:</a:t>
            </a:r>
          </a:p>
          <a:p>
            <a:pPr lvl="1"/>
            <a:r>
              <a:rPr lang="en-US" sz="2100" dirty="0" err="1"/>
              <a:t>estado</a:t>
            </a:r>
            <a:r>
              <a:rPr lang="en-US" sz="2100" dirty="0"/>
              <a:t> (state): Federative Unit (UF);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sz="2100" dirty="0" err="1"/>
              <a:t>cidade</a:t>
            </a:r>
            <a:r>
              <a:rPr lang="en-US" sz="2100" dirty="0"/>
              <a:t> (city): Municipality of the UF;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sz="2100" dirty="0" err="1"/>
              <a:t>area_da_industria</a:t>
            </a:r>
            <a:r>
              <a:rPr lang="en-US" sz="2100" dirty="0"/>
              <a:t> (industry area): Nominal description of the CNAE code;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sz="2100" dirty="0" err="1"/>
              <a:t>cod_CNAE</a:t>
            </a:r>
            <a:r>
              <a:rPr lang="en-US" sz="2100" dirty="0"/>
              <a:t> (CNAE code): A code that cover the Section and its respective Division;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sz="2100" dirty="0" err="1"/>
              <a:t>processo</a:t>
            </a:r>
            <a:r>
              <a:rPr lang="en-US" sz="2100" dirty="0"/>
              <a:t> (process): Industrial activity that was being carried out at the time of the event; </a:t>
            </a:r>
            <a:r>
              <a:rPr lang="en-US" sz="2000" b="1" u="sng" dirty="0">
                <a:solidFill>
                  <a:srgbClr val="FF0000"/>
                </a:solidFill>
              </a:rPr>
              <a:t>object</a:t>
            </a:r>
            <a:endParaRPr lang="en-US" sz="2100" b="1" u="sng" dirty="0">
              <a:solidFill>
                <a:srgbClr val="FF0000"/>
              </a:solidFill>
            </a:endParaRPr>
          </a:p>
          <a:p>
            <a:pPr lvl="1"/>
            <a:r>
              <a:rPr lang="en-US" sz="2100" dirty="0" err="1"/>
              <a:t>evento</a:t>
            </a:r>
            <a:r>
              <a:rPr lang="en-US" sz="2100" dirty="0"/>
              <a:t> (event): Occurrence reported in the news;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sz="2100" dirty="0" err="1"/>
              <a:t>vitimas</a:t>
            </a:r>
            <a:r>
              <a:rPr lang="en-US" sz="2100" dirty="0"/>
              <a:t> (victims): People involved at the time of the accident according to the news;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  <a:endParaRPr lang="en-US" sz="2100" b="1" u="sng" dirty="0">
              <a:solidFill>
                <a:srgbClr val="FF0000"/>
              </a:solidFill>
            </a:endParaRPr>
          </a:p>
          <a:p>
            <a:pPr lvl="1"/>
            <a:r>
              <a:rPr lang="en-US" sz="2100" dirty="0" err="1"/>
              <a:t>fatalidades</a:t>
            </a:r>
            <a:r>
              <a:rPr lang="en-US" sz="2100" dirty="0"/>
              <a:t> (fatalities): Deaths reported in the news; </a:t>
            </a:r>
            <a:r>
              <a:rPr lang="en-US" sz="2200" b="1" u="sng" dirty="0">
                <a:solidFill>
                  <a:srgbClr val="FF0000"/>
                </a:solidFill>
              </a:rPr>
              <a:t>int</a:t>
            </a:r>
            <a:endParaRPr lang="en-US" sz="2100" b="1" u="sng" dirty="0"/>
          </a:p>
          <a:p>
            <a:pPr lvl="1"/>
            <a:r>
              <a:rPr lang="en-US" sz="2100" dirty="0" err="1"/>
              <a:t>grau</a:t>
            </a:r>
            <a:r>
              <a:rPr lang="en-US" sz="2100" dirty="0"/>
              <a:t> (degree): Level of severity of the accident, from 1 to 5; </a:t>
            </a:r>
            <a:r>
              <a:rPr lang="en-US" sz="2200" b="1" u="sng" dirty="0">
                <a:solidFill>
                  <a:srgbClr val="FF0000"/>
                </a:solidFill>
              </a:rPr>
              <a:t>int</a:t>
            </a:r>
          </a:p>
          <a:p>
            <a:pPr lvl="1"/>
            <a:r>
              <a:rPr lang="en-US" sz="2100" dirty="0" err="1"/>
              <a:t>mes</a:t>
            </a:r>
            <a:r>
              <a:rPr lang="en-US" sz="2100" dirty="0"/>
              <a:t> (month): Month in which the news was published; </a:t>
            </a:r>
            <a:r>
              <a:rPr lang="en-US" sz="2200" b="1" u="sng" dirty="0">
                <a:solidFill>
                  <a:srgbClr val="FF0000"/>
                </a:solidFill>
              </a:rPr>
              <a:t>int</a:t>
            </a:r>
            <a:endParaRPr lang="en-US" sz="2200" b="1" u="sng" dirty="0"/>
          </a:p>
          <a:p>
            <a:pPr lvl="1"/>
            <a:r>
              <a:rPr lang="en-US" sz="2100" dirty="0" err="1"/>
              <a:t>ano</a:t>
            </a:r>
            <a:r>
              <a:rPr lang="en-US" sz="2100" dirty="0"/>
              <a:t> (year): Year in which the news was published; </a:t>
            </a:r>
            <a:r>
              <a:rPr lang="en-US" sz="2200" b="1" u="sng" dirty="0">
                <a:solidFill>
                  <a:srgbClr val="FF0000"/>
                </a:solidFill>
              </a:rPr>
              <a:t>int</a:t>
            </a:r>
          </a:p>
          <a:p>
            <a:pPr lvl="1"/>
            <a:r>
              <a:rPr lang="en-US" sz="2100" dirty="0" err="1"/>
              <a:t>url</a:t>
            </a:r>
            <a:r>
              <a:rPr lang="en-US" sz="2100" dirty="0"/>
              <a:t> (U.R.L.): Virtual address of the news.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  <a:endParaRPr lang="en-US" sz="2200" b="1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70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2ADE1-9E4A-0971-FF02-CF4E26ED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68B4B-9D78-3513-8F65-0759AB09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Tratatamento</a:t>
            </a:r>
            <a:r>
              <a:rPr lang="pt-BR" dirty="0"/>
              <a:t>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5437D-23B8-75CF-81DB-5CE36AB9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Performando “</a:t>
            </a:r>
            <a:r>
              <a:rPr lang="pt-BR" dirty="0" err="1"/>
              <a:t>dataframe.shape</a:t>
            </a:r>
            <a:r>
              <a:rPr lang="pt-BR" dirty="0"/>
              <a:t>()”, observamos que, ao total, o </a:t>
            </a:r>
            <a:r>
              <a:rPr lang="pt-BR" dirty="0" err="1"/>
              <a:t>dataset</a:t>
            </a:r>
            <a:r>
              <a:rPr lang="pt-BR" dirty="0"/>
              <a:t> reúne </a:t>
            </a:r>
            <a:r>
              <a:rPr lang="pt-BR" b="1" dirty="0"/>
              <a:t>72</a:t>
            </a:r>
            <a:r>
              <a:rPr lang="pt-BR" dirty="0"/>
              <a:t> registros nas </a:t>
            </a:r>
            <a:r>
              <a:rPr lang="pt-BR" b="1" dirty="0"/>
              <a:t>15</a:t>
            </a:r>
            <a:r>
              <a:rPr lang="pt-BR" dirty="0"/>
              <a:t> colunas</a:t>
            </a:r>
          </a:p>
        </p:txBody>
      </p:sp>
    </p:spTree>
    <p:extLst>
      <p:ext uri="{BB962C8B-B14F-4D97-AF65-F5344CB8AC3E}">
        <p14:creationId xmlns:p14="http://schemas.microsoft.com/office/powerpoint/2010/main" val="389280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62C2B-AD01-941E-E43F-DD65D4C5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258ED-00FE-5440-FECE-C230791C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Tratatamento</a:t>
            </a:r>
            <a:r>
              <a:rPr lang="pt-BR" dirty="0"/>
              <a:t>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0C17D10-30A7-9255-28E3-72AA5A1F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Cinco colunas do </a:t>
            </a:r>
            <a:r>
              <a:rPr lang="pt-BR" dirty="0" err="1"/>
              <a:t>dataset</a:t>
            </a:r>
            <a:r>
              <a:rPr lang="pt-BR" dirty="0"/>
              <a:t> possuem dados faltantes. Todas essas são colunas descritivas.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8B130D-EB09-3A23-7089-F0507F47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99" y="2599476"/>
            <a:ext cx="7753202" cy="41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8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1459</Words>
  <Application>Microsoft Office PowerPoint</Application>
  <PresentationFormat>Widescreen</PresentationFormat>
  <Paragraphs>127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Aptos</vt:lpstr>
      <vt:lpstr>Aptos Display</vt:lpstr>
      <vt:lpstr>Arial</vt:lpstr>
      <vt:lpstr>Tema do Office</vt:lpstr>
      <vt:lpstr>Acidentes industriais no Brasil a partir das notícias</vt:lpstr>
      <vt:lpstr>Índice</vt:lpstr>
      <vt:lpstr>Introdução</vt:lpstr>
      <vt:lpstr>Introdução</vt:lpstr>
      <vt:lpstr>Objetivos</vt:lpstr>
      <vt:lpstr>Bibliotecas utilizadas</vt:lpstr>
      <vt:lpstr>Tratatamento de dados</vt:lpstr>
      <vt:lpstr>Tratatamento de dados</vt:lpstr>
      <vt:lpstr>Tratatamento de dados</vt:lpstr>
      <vt:lpstr>Tratatamento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Ribeiro da Cruz</dc:creator>
  <cp:lastModifiedBy>Ricardo Ribeiro da Cruz</cp:lastModifiedBy>
  <cp:revision>23</cp:revision>
  <dcterms:created xsi:type="dcterms:W3CDTF">2025-05-05T14:20:55Z</dcterms:created>
  <dcterms:modified xsi:type="dcterms:W3CDTF">2025-05-13T20:05:26Z</dcterms:modified>
</cp:coreProperties>
</file>