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0" r:id="rId2"/>
    <p:sldId id="272" r:id="rId3"/>
    <p:sldId id="273" r:id="rId4"/>
    <p:sldId id="288" r:id="rId5"/>
    <p:sldId id="331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333" r:id="rId15"/>
    <p:sldId id="297" r:id="rId16"/>
    <p:sldId id="298" r:id="rId17"/>
    <p:sldId id="334" r:id="rId18"/>
    <p:sldId id="299" r:id="rId19"/>
    <p:sldId id="300" r:id="rId20"/>
    <p:sldId id="301" r:id="rId21"/>
    <p:sldId id="302" r:id="rId22"/>
    <p:sldId id="303" r:id="rId23"/>
    <p:sldId id="332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35" r:id="rId32"/>
    <p:sldId id="312" r:id="rId33"/>
    <p:sldId id="313" r:id="rId34"/>
    <p:sldId id="314" r:id="rId35"/>
    <p:sldId id="315" r:id="rId36"/>
    <p:sldId id="317" r:id="rId37"/>
    <p:sldId id="327" r:id="rId38"/>
    <p:sldId id="328" r:id="rId39"/>
    <p:sldId id="329" r:id="rId40"/>
    <p:sldId id="330" r:id="rId41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6075B0FF-EA2C-451C-88E0-BFE45256AD70}">
          <p14:sldIdLst>
            <p14:sldId id="280"/>
          </p14:sldIdLst>
        </p14:section>
        <p14:section name="Hidden Slides" id="{37775104-5960-4048-BA79-A78890026728}">
          <p14:sldIdLst>
            <p14:sldId id="272"/>
            <p14:sldId id="273"/>
          </p14:sldIdLst>
        </p14:section>
        <p14:section name="Main Presentation" id="{4D981AD6-6181-4626-B4F8-5EA03E76F11A}">
          <p14:sldIdLst>
            <p14:sldId id="274"/>
          </p14:sldIdLst>
        </p14:section>
        <p14:section name="Demo" id="{1424C093-FB34-4B02-A1B6-90C98B3FD0DC}">
          <p14:sldIdLst>
            <p14:sldId id="281"/>
          </p14:sldIdLst>
        </p14:section>
        <p14:section name="Part II" id="{79D84890-3B74-4AE1-90F9-420535E5D31F}">
          <p14:sldIdLst>
            <p14:sldId id="282"/>
            <p14:sldId id="261"/>
            <p14:sldId id="275"/>
            <p14:sldId id="276"/>
            <p14:sldId id="277"/>
          </p14:sldIdLst>
        </p14:section>
        <p14:section name="End" id="{8EDFC2D4-7A98-4DB3-AEB3-2757A5175CD5}">
          <p14:sldIdLst>
            <p14:sldId id="278"/>
            <p14:sldId id="283"/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AB9"/>
    <a:srgbClr val="4E8336"/>
    <a:srgbClr val="4E834A"/>
    <a:srgbClr val="EEE36C"/>
    <a:srgbClr val="DD4C59"/>
    <a:srgbClr val="5D5D57"/>
    <a:srgbClr val="4A4A4A"/>
    <a:srgbClr val="E4E4DC"/>
    <a:srgbClr val="E6E6DE"/>
    <a:srgbClr val="E8E8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7" autoAdjust="0"/>
    <p:restoredTop sz="82687" autoAdjust="0"/>
  </p:normalViewPr>
  <p:slideViewPr>
    <p:cSldViewPr>
      <p:cViewPr varScale="1">
        <p:scale>
          <a:sx n="102" d="100"/>
          <a:sy n="102" d="100"/>
        </p:scale>
        <p:origin x="-62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87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B34D6-C2FC-4853-9281-49A07BB76D78}" type="datetimeFigureOut">
              <a:rPr lang="pt-PT" smtClean="0"/>
              <a:pPr/>
              <a:t>27-04-2010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80844-61FE-4515-AF45-4D8945F5F98A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186931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852C-8FD9-1F48-A106-C4A9BC059FDA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DD797-70A7-6742-AA06-5C4D665600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756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81742-BD9E-4D32-BAEA-3A6BCF7393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81742-BD9E-4D32-BAEA-3A6BCF7393D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81742-BD9E-4D32-BAEA-3A6BCF7393D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81742-BD9E-4D32-BAEA-3A6BCF7393D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81742-BD9E-4D32-BAEA-3A6BCF7393D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81742-BD9E-4D32-BAEA-3A6BCF7393D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81742-BD9E-4D32-BAEA-3A6BCF7393D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13" Type="http://schemas.openxmlformats.org/officeDocument/2006/relationships/image" Target="../media/image15.jpeg"/><Relationship Id="rId3" Type="http://schemas.openxmlformats.org/officeDocument/2006/relationships/hyperlink" Target="http://www.tsunami.pt/" TargetMode="External"/><Relationship Id="rId7" Type="http://schemas.openxmlformats.org/officeDocument/2006/relationships/hyperlink" Target="http://www.unisys.pt/index.htm" TargetMode="External"/><Relationship Id="rId12" Type="http://schemas.openxmlformats.org/officeDocument/2006/relationships/image" Target="../media/image14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gif"/><Relationship Id="rId11" Type="http://schemas.openxmlformats.org/officeDocument/2006/relationships/hyperlink" Target="http://www.bi4all.pt/" TargetMode="External"/><Relationship Id="rId5" Type="http://schemas.openxmlformats.org/officeDocument/2006/relationships/hyperlink" Target="http://www.sqlpass.org/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jpeg"/><Relationship Id="rId9" Type="http://schemas.openxmlformats.org/officeDocument/2006/relationships/hyperlink" Target="http://www.devscope.net/" TargetMode="External"/><Relationship Id="rId14" Type="http://schemas.openxmlformats.org/officeDocument/2006/relationships/image" Target="../media/image16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Mesh\TechDays 2010 Planning\Template\FUNDOCHEIO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4946"/>
          <a:stretch/>
        </p:blipFill>
        <p:spPr bwMode="auto">
          <a:xfrm>
            <a:off x="6584" y="0"/>
            <a:ext cx="913741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LOGOTIPO TECHDAY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8" y="51471"/>
            <a:ext cx="2519077" cy="92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0" y="1370740"/>
            <a:ext cx="9144000" cy="17757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rgbClr val="237AB9"/>
                </a:solidFill>
                <a:latin typeface="RoyHand RP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rgbClr val="237AB9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5496" y="1370740"/>
            <a:ext cx="9108504" cy="1777075"/>
          </a:xfr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 anchorCtr="0"/>
          <a:lstStyle>
            <a:lvl1pPr algn="l">
              <a:defRPr>
                <a:solidFill>
                  <a:srgbClr val="0070C0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sz="5400" dirty="0" smtClean="0">
                <a:solidFill>
                  <a:srgbClr val="0070C0"/>
                </a:solidFill>
                <a:latin typeface="Segoe UI Light" pitchFamily="34" charset="0"/>
              </a:rPr>
              <a:t>This is the Full Session Title</a:t>
            </a:r>
            <a:endParaRPr lang="pt-PT" sz="5400" dirty="0">
              <a:solidFill>
                <a:srgbClr val="0070C0"/>
              </a:solidFill>
              <a:latin typeface="Segoe UI Light" pitchFamily="34" charset="0"/>
            </a:endParaRPr>
          </a:p>
        </p:txBody>
      </p:sp>
      <p:pic>
        <p:nvPicPr>
          <p:cNvPr id="18" name="Picture 4" descr="ETIQUETA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535" y="981928"/>
            <a:ext cx="1446683" cy="94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47"/>
          <p:cNvSpPr>
            <a:spLocks noGrp="1"/>
          </p:cNvSpPr>
          <p:nvPr>
            <p:ph type="body" sz="quarter" idx="15" hasCustomPrompt="1"/>
          </p:nvPr>
        </p:nvSpPr>
        <p:spPr>
          <a:xfrm rot="21357644">
            <a:off x="371881" y="1180772"/>
            <a:ext cx="1164204" cy="369799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B0F0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pt-PT" dirty="0" smtClean="0"/>
              <a:t>COD000</a:t>
            </a:r>
            <a:endParaRPr lang="pt-PT" dirty="0"/>
          </a:p>
        </p:txBody>
      </p:sp>
      <p:pic>
        <p:nvPicPr>
          <p:cNvPr id="20" name="Picture 4" descr="ETIQUETA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1114" y="2858480"/>
            <a:ext cx="4316024" cy="280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49"/>
          <p:cNvSpPr>
            <a:spLocks noGrp="1"/>
          </p:cNvSpPr>
          <p:nvPr>
            <p:ph type="body" sz="quarter" idx="16" hasCustomPrompt="1"/>
          </p:nvPr>
        </p:nvSpPr>
        <p:spPr>
          <a:xfrm rot="21337995">
            <a:off x="4669545" y="3461379"/>
            <a:ext cx="4248150" cy="26797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SPEAKER NAME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24" name="Text Placeholder 49"/>
          <p:cNvSpPr>
            <a:spLocks noGrp="1"/>
          </p:cNvSpPr>
          <p:nvPr>
            <p:ph type="body" sz="quarter" idx="17" hasCustomPrompt="1"/>
          </p:nvPr>
        </p:nvSpPr>
        <p:spPr>
          <a:xfrm rot="21337995">
            <a:off x="4742482" y="3729146"/>
            <a:ext cx="4248150" cy="136668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FFC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COMPANY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SPEAKER.NAME@COMPANY.COM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Twitter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blog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</p:txBody>
      </p:sp>
      <p:pic>
        <p:nvPicPr>
          <p:cNvPr id="25" name="Picture 8" descr="BOX PRODUTIVIDADE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066" b="37461"/>
          <a:stretch/>
        </p:blipFill>
        <p:spPr bwMode="auto">
          <a:xfrm>
            <a:off x="410536" y="2571750"/>
            <a:ext cx="365740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3925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27-04-2010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chdays-2010.png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696200" y="4549140"/>
            <a:ext cx="12192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5650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0" y="2374047"/>
            <a:ext cx="9144000" cy="13318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rgbClr val="237AB9"/>
                </a:solidFill>
                <a:latin typeface="RoyHand RP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rgbClr val="237AB9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27-04-2010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" name="TextBox 1"/>
          <p:cNvSpPr txBox="1"/>
          <p:nvPr userDrawn="1"/>
        </p:nvSpPr>
        <p:spPr>
          <a:xfrm>
            <a:off x="107504" y="2085697"/>
            <a:ext cx="5112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7AB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&amp; A</a:t>
            </a:r>
            <a:endParaRPr kumimoji="0" lang="pt-PT" sz="9600" b="0" i="0" u="none" strike="noStrike" kern="1200" cap="none" spc="0" normalizeH="0" baseline="0" noProof="0" dirty="0" smtClean="0">
              <a:ln>
                <a:noFill/>
              </a:ln>
              <a:solidFill>
                <a:srgbClr val="237AB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pt-PT" sz="6600" b="0" dirty="0">
              <a:solidFill>
                <a:srgbClr val="237AB9"/>
              </a:solidFill>
            </a:endParaRPr>
          </a:p>
        </p:txBody>
      </p:sp>
      <p:pic>
        <p:nvPicPr>
          <p:cNvPr id="9" name="Picture 7" descr="BOX EFICIENCIA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4640"/>
          <a:stretch/>
        </p:blipFill>
        <p:spPr bwMode="auto">
          <a:xfrm flipH="1">
            <a:off x="5154520" y="1635646"/>
            <a:ext cx="3521936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BOX PRODUTIVIDAD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066" b="37461"/>
          <a:stretch/>
        </p:blipFill>
        <p:spPr bwMode="auto">
          <a:xfrm>
            <a:off x="1763689" y="3039962"/>
            <a:ext cx="3030643" cy="21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6144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55576" y="357504"/>
            <a:ext cx="777686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b="1" dirty="0">
                <a:solidFill>
                  <a:srgbClr val="237AB9"/>
                </a:solidFill>
              </a:rPr>
              <a:t>A sua opinião é importante!</a:t>
            </a:r>
            <a:br>
              <a:rPr lang="pt-PT" sz="2800" b="1" dirty="0">
                <a:solidFill>
                  <a:srgbClr val="237AB9"/>
                </a:solidFill>
              </a:rPr>
            </a:br>
            <a:r>
              <a:rPr lang="pt-PT" sz="2400" b="1" dirty="0">
                <a:solidFill>
                  <a:srgbClr val="237AB9"/>
                </a:solidFill>
              </a:rPr>
              <a:t>Complete o questionário de avaliação e devolva-o </a:t>
            </a:r>
            <a:r>
              <a:rPr lang="pt-PT" sz="2400" b="1" dirty="0" smtClean="0">
                <a:solidFill>
                  <a:srgbClr val="237AB9"/>
                </a:solidFill>
              </a:rPr>
              <a:t>à saida.</a:t>
            </a:r>
            <a:endParaRPr lang="pt-PT" sz="2400" b="1" dirty="0">
              <a:solidFill>
                <a:srgbClr val="237AB9"/>
              </a:solidFill>
            </a:endParaRPr>
          </a:p>
        </p:txBody>
      </p:sp>
      <p:pic>
        <p:nvPicPr>
          <p:cNvPr id="17" name="Picture 4" descr="BOX OBRIGAD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1662" y="1491630"/>
            <a:ext cx="4051300" cy="272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 userDrawn="1"/>
        </p:nvGrpSpPr>
        <p:grpSpPr>
          <a:xfrm>
            <a:off x="899594" y="3872678"/>
            <a:ext cx="7380819" cy="1147345"/>
            <a:chOff x="899592" y="4801935"/>
            <a:chExt cx="7380819" cy="1147345"/>
          </a:xfrm>
        </p:grpSpPr>
        <p:sp>
          <p:nvSpPr>
            <p:cNvPr id="19" name="Rectangle 18"/>
            <p:cNvSpPr/>
            <p:nvPr/>
          </p:nvSpPr>
          <p:spPr>
            <a:xfrm>
              <a:off x="899592" y="4801935"/>
              <a:ext cx="7380819" cy="1147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" name="Picture 2" descr="http://www.techdays2010.com/Content/Images/logotsunami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566" y="5534838"/>
              <a:ext cx="1862642" cy="266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http://www.techdays2010.com/Content/Images/parceiro.pass.gif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9621" y="4934714"/>
              <a:ext cx="604762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http://www.techdays2010.com/Content/Images/parceiro.unisys.gif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548" y="5444215"/>
              <a:ext cx="1582835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" descr="http://www.techdays2010.com/Content/Images/devscope.your.partner.logo.png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420" y="4934714"/>
              <a:ext cx="1762023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http://www.techdays2010.com/Content/Images/logotipo.bi4all.gif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218" y="4970584"/>
              <a:ext cx="1762023" cy="376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C:\Mesh\TechDays 2010 Planning\Patrocinadores\AvePointLogo_WithTagline_JPG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603" y="4851904"/>
              <a:ext cx="1890436" cy="613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603" y="5496676"/>
              <a:ext cx="2634624" cy="3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421049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 PA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27-04-2010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6" name="Picture 2" descr="Microsoft logo and tagline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black">
          <a:xfrm>
            <a:off x="2592544" y="2139702"/>
            <a:ext cx="5939896" cy="1130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3232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9756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127000" algn="ctr">
              <a:srgbClr val="000000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>
              <a:ln>
                <a:noFill/>
              </a:ln>
              <a:solidFill>
                <a:srgbClr val="237AB9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27-04-2010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1066800"/>
          </a:xfrm>
        </p:spPr>
        <p:txBody>
          <a:bodyPr/>
          <a:lstStyle>
            <a:lvl1pPr>
              <a:defRPr b="0">
                <a:latin typeface="Calibri" pitchFamily="34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064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C000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FC00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FC00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FC00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FC00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27-04-2010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00100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Segoe UI Light" pitchFamily="34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techdays-2010.png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696200" y="4549140"/>
            <a:ext cx="12192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7904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0" y="2374047"/>
            <a:ext cx="9144000" cy="15658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rgbClr val="237AB9"/>
                </a:solidFill>
                <a:latin typeface="RoyHand RP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rgbClr val="237AB9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9512" y="2396804"/>
            <a:ext cx="7772400" cy="444977"/>
          </a:xfrm>
        </p:spPr>
        <p:txBody>
          <a:bodyPr anchor="b">
            <a:norm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Demo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27-04-2010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0497" y="2499742"/>
            <a:ext cx="3469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7AB9"/>
                </a:solidFill>
                <a:effectLst/>
                <a:uLnTx/>
                <a:uFillTx/>
                <a:latin typeface="Segoe UI Light" pitchFamily="34" charset="0"/>
                <a:ea typeface="+mj-ea"/>
              </a:rPr>
              <a:t>Demo</a:t>
            </a:r>
            <a:endParaRPr lang="pt-PT" sz="4800" dirty="0">
              <a:latin typeface="Segoe UI Light" pitchFamily="34" charset="0"/>
            </a:endParaRPr>
          </a:p>
        </p:txBody>
      </p:sp>
      <p:pic>
        <p:nvPicPr>
          <p:cNvPr id="9" name="Picture 7" descr="BOX EFICIENCIA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4640"/>
          <a:stretch/>
        </p:blipFill>
        <p:spPr bwMode="auto">
          <a:xfrm>
            <a:off x="4499993" y="1106156"/>
            <a:ext cx="4054591" cy="403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786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0" y="2374047"/>
            <a:ext cx="9144000" cy="14760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rgbClr val="237AB9"/>
                </a:solidFill>
                <a:latin typeface="RoyHand RP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rgbClr val="237AB9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528" y="1815667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27-04-2010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2715767"/>
            <a:ext cx="5616624" cy="864394"/>
          </a:xfrm>
        </p:spPr>
        <p:txBody>
          <a:bodyPr>
            <a:noAutofit/>
          </a:bodyPr>
          <a:lstStyle>
            <a:lvl1pPr marL="0" indent="0">
              <a:buNone/>
              <a:defRPr sz="7200" baseline="0">
                <a:solidFill>
                  <a:srgbClr val="237AB9"/>
                </a:soli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pt-PT" dirty="0"/>
          </a:p>
        </p:txBody>
      </p:sp>
      <p:pic>
        <p:nvPicPr>
          <p:cNvPr id="10" name="Picture 10" descr="BONECO SLID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7989" y="1419623"/>
            <a:ext cx="3936013" cy="393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50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975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val="000000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>
              <a:ln>
                <a:noFill/>
              </a:ln>
              <a:solidFill>
                <a:srgbClr val="237AB9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27-04-2010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06327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8975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val="000000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>
              <a:ln>
                <a:noFill/>
              </a:ln>
              <a:solidFill>
                <a:srgbClr val="237AB9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27-04-2010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1740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8975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val="000000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>
              <a:ln>
                <a:noFill/>
              </a:ln>
              <a:solidFill>
                <a:srgbClr val="237AB9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27-04-2010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77486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27-04-2010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chdays-201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4549140"/>
            <a:ext cx="12192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5650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alphaModFix amt="3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410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6A47-FE76-4723-9AAE-64ABF2B1C033}" type="datetimeFigureOut">
              <a:rPr lang="pt-PT" smtClean="0"/>
              <a:pPr/>
              <a:t>27-04-2010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4105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96" y="4643453"/>
            <a:ext cx="571504" cy="357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2305-FF02-455A-8E87-C53BD73059EB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pic>
        <p:nvPicPr>
          <p:cNvPr id="8" name="Picture 7" descr="techdays-20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7858148" y="4643452"/>
            <a:ext cx="928694" cy="37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356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8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1" r:id="rId11"/>
    <p:sldLayoutId id="2147483657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0" kern="1200">
          <a:solidFill>
            <a:srgbClr val="237AB9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800" b="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400" b="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000" b="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800" b="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800" b="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edrofelix@cc.isel.ipl.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8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8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8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emos-pfelix.servicebus.windows.net/techday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8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8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png"/><Relationship Id="rId11" Type="http://schemas.openxmlformats.org/officeDocument/2006/relationships/image" Target="../media/image21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emos-pfelix.servicebus.windows.net/techday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8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.isel.ipl.pt/" TargetMode="External"/><Relationship Id="rId2" Type="http://schemas.openxmlformats.org/officeDocument/2006/relationships/hyperlink" Target="http://pfelix.wordpress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8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PT" dirty="0" smtClean="0">
                <a:latin typeface="Calibri" pitchFamily="34" charset="0"/>
              </a:rPr>
              <a:t>Uma introdução ao </a:t>
            </a:r>
            <a:r>
              <a:rPr lang="pt-PT" i="1" dirty="0" err="1" smtClean="0">
                <a:latin typeface="Calibri" pitchFamily="34" charset="0"/>
              </a:rPr>
              <a:t>Azure</a:t>
            </a:r>
            <a:r>
              <a:rPr lang="pt-PT" i="1" dirty="0" smtClean="0">
                <a:latin typeface="Calibri" pitchFamily="34" charset="0"/>
              </a:rPr>
              <a:t> </a:t>
            </a:r>
            <a:r>
              <a:rPr lang="pt-PT" i="1" dirty="0" err="1" smtClean="0">
                <a:latin typeface="Calibri" pitchFamily="34" charset="0"/>
              </a:rPr>
              <a:t>AppFabric</a:t>
            </a:r>
            <a:endParaRPr lang="pt-PT" i="1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ARC204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dirty="0" smtClean="0"/>
              <a:t>Pedro Félix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PT" dirty="0" smtClean="0"/>
              <a:t>CCISEL</a:t>
            </a:r>
            <a:endParaRPr lang="pt-PT" dirty="0"/>
          </a:p>
          <a:p>
            <a:r>
              <a:rPr lang="pt-PT" dirty="0" err="1" smtClean="0">
                <a:hlinkClick r:id="rId2"/>
              </a:rPr>
              <a:t>pedrofelix@cc.isel.ipl.pt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9766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Bus</a:t>
            </a:r>
            <a:endParaRPr lang="en-US" dirty="0"/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52400" y="1047751"/>
            <a:ext cx="8534400" cy="1219200"/>
          </a:xfrm>
        </p:spPr>
        <p:txBody>
          <a:bodyPr/>
          <a:lstStyle/>
          <a:p>
            <a:pPr algn="r">
              <a:buNone/>
            </a:pPr>
            <a:r>
              <a:rPr lang="en-US" sz="2000" i="1" dirty="0" smtClean="0"/>
              <a:t>“All problems in computer science can be solved by another level of indirection”</a:t>
            </a:r>
            <a:r>
              <a:rPr lang="en-US" sz="2000" dirty="0" smtClean="0"/>
              <a:t> </a:t>
            </a:r>
          </a:p>
          <a:p>
            <a:pPr algn="r">
              <a:buNone/>
            </a:pPr>
            <a:r>
              <a:rPr lang="en-US" sz="2000" dirty="0" smtClean="0"/>
              <a:t>Butler Lampson</a:t>
            </a:r>
            <a:endParaRPr lang="en-US" sz="3200" i="1" dirty="0" smtClean="0"/>
          </a:p>
        </p:txBody>
      </p:sp>
      <p:grpSp>
        <p:nvGrpSpPr>
          <p:cNvPr id="3" name="Group 4"/>
          <p:cNvGrpSpPr/>
          <p:nvPr/>
        </p:nvGrpSpPr>
        <p:grpSpPr>
          <a:xfrm>
            <a:off x="152400" y="2571750"/>
            <a:ext cx="2819400" cy="1771650"/>
            <a:chOff x="5857884" y="4286256"/>
            <a:chExt cx="3143272" cy="1785950"/>
          </a:xfrm>
        </p:grpSpPr>
        <p:sp>
          <p:nvSpPr>
            <p:cNvPr id="37" name="Rectangle 36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096000" y="2571750"/>
            <a:ext cx="2895600" cy="1771650"/>
            <a:chOff x="5857884" y="4286256"/>
            <a:chExt cx="3143272" cy="1785950"/>
          </a:xfrm>
        </p:grpSpPr>
        <p:sp>
          <p:nvSpPr>
            <p:cNvPr id="41" name="Rectangle 40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" descr="C:\Users\pedrofelix\Pictures\Microsoft Clip Organizer\j04316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714751"/>
            <a:ext cx="557212" cy="417909"/>
          </a:xfrm>
          <a:prstGeom prst="rect">
            <a:avLst/>
          </a:prstGeom>
          <a:noFill/>
        </p:spPr>
      </p:pic>
      <p:pic>
        <p:nvPicPr>
          <p:cNvPr id="47" name="Picture 11" descr="E:\RESOURCES\DVD_ART36\Artwork_Imagery\Icons - Illustrations\_ XML ICONS\user business user woman people pers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5800" y="3714749"/>
            <a:ext cx="533400" cy="540468"/>
          </a:xfrm>
          <a:prstGeom prst="rect">
            <a:avLst/>
          </a:prstGeom>
          <a:noFill/>
        </p:spPr>
      </p:pic>
      <p:pic>
        <p:nvPicPr>
          <p:cNvPr id="52" name="Picture 4" descr="C:\Users\pedrofelix\Pictures\Microsoft Clip Organizer\j043484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5" y="3600452"/>
            <a:ext cx="968375" cy="726281"/>
          </a:xfrm>
          <a:prstGeom prst="rect">
            <a:avLst/>
          </a:prstGeom>
          <a:noFill/>
        </p:spPr>
      </p:pic>
      <p:pic>
        <p:nvPicPr>
          <p:cNvPr id="55" name="Picture 34" descr="xml_ic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315200" y="3714750"/>
            <a:ext cx="500066" cy="492922"/>
          </a:xfrm>
          <a:prstGeom prst="rect">
            <a:avLst/>
          </a:prstGeom>
          <a:noFill/>
        </p:spPr>
      </p:pic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1828803" y="2914650"/>
          <a:ext cx="638175" cy="1828800"/>
        </p:xfrm>
        <a:graphic>
          <a:graphicData uri="http://schemas.openxmlformats.org/presentationml/2006/ole">
            <p:oleObj spid="_x0000_s27651" name="Visio" r:id="rId7" imgW="638172" imgH="1246553" progId="">
              <p:embed/>
            </p:oleObj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6629403" y="2914650"/>
          <a:ext cx="638175" cy="1828800"/>
        </p:xfrm>
        <a:graphic>
          <a:graphicData uri="http://schemas.openxmlformats.org/presentationml/2006/ole">
            <p:oleObj spid="_x0000_s27650" name="Visio" r:id="rId8" imgW="638172" imgH="1246553" progId="">
              <p:embed/>
            </p:oleObj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477002" y="440055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inbound</a:t>
            </a:r>
            <a:endParaRPr lang="en-US" dirty="0"/>
          </a:p>
        </p:txBody>
      </p:sp>
      <p:sp>
        <p:nvSpPr>
          <p:cNvPr id="22" name="Cloud 21"/>
          <p:cNvSpPr/>
          <p:nvPr/>
        </p:nvSpPr>
        <p:spPr>
          <a:xfrm>
            <a:off x="2971800" y="2514600"/>
            <a:ext cx="3048000" cy="2171700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24200" y="4286251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Service Bus</a:t>
            </a:r>
            <a:endParaRPr lang="en-US" sz="24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76412" y="3923704"/>
            <a:ext cx="2795588" cy="1964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2000" y="3943353"/>
            <a:ext cx="2743200" cy="178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33800" y="3657600"/>
            <a:ext cx="1447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676400" y="44005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outbound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6629400" y="3714750"/>
            <a:ext cx="4572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V="1">
            <a:off x="6629400" y="3714750"/>
            <a:ext cx="4572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oud 45"/>
          <p:cNvSpPr/>
          <p:nvPr/>
        </p:nvSpPr>
        <p:spPr>
          <a:xfrm>
            <a:off x="2971800" y="2514600"/>
            <a:ext cx="3048000" cy="2171700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 and addressability</a:t>
            </a:r>
            <a:endParaRPr lang="en-US" dirty="0"/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11</a:t>
            </a:fld>
            <a:endParaRPr lang="it-IT" dirty="0"/>
          </a:p>
        </p:txBody>
      </p:sp>
      <p:grpSp>
        <p:nvGrpSpPr>
          <p:cNvPr id="3" name="Group 4"/>
          <p:cNvGrpSpPr/>
          <p:nvPr/>
        </p:nvGrpSpPr>
        <p:grpSpPr>
          <a:xfrm>
            <a:off x="152400" y="2571750"/>
            <a:ext cx="2819400" cy="1771650"/>
            <a:chOff x="5857884" y="4286256"/>
            <a:chExt cx="3143272" cy="1785950"/>
          </a:xfrm>
        </p:grpSpPr>
        <p:sp>
          <p:nvSpPr>
            <p:cNvPr id="37" name="Rectangle 36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096000" y="2571750"/>
            <a:ext cx="2895600" cy="1771650"/>
            <a:chOff x="5857884" y="4286256"/>
            <a:chExt cx="3143272" cy="1785950"/>
          </a:xfrm>
        </p:grpSpPr>
        <p:sp>
          <p:nvSpPr>
            <p:cNvPr id="41" name="Rectangle 40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" descr="C:\Users\pedrofelix\Pictures\Microsoft Clip Organizer\j04316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714751"/>
            <a:ext cx="557212" cy="417909"/>
          </a:xfrm>
          <a:prstGeom prst="rect">
            <a:avLst/>
          </a:prstGeom>
          <a:noFill/>
        </p:spPr>
      </p:pic>
      <p:pic>
        <p:nvPicPr>
          <p:cNvPr id="47" name="Picture 11" descr="E:\RESOURCES\DVD_ART36\Artwork_Imagery\Icons - Illustrations\_ XML ICONS\user business user woman people pers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5800" y="3714749"/>
            <a:ext cx="533400" cy="540468"/>
          </a:xfrm>
          <a:prstGeom prst="rect">
            <a:avLst/>
          </a:prstGeom>
          <a:noFill/>
        </p:spPr>
      </p:pic>
      <p:pic>
        <p:nvPicPr>
          <p:cNvPr id="52" name="Picture 4" descr="C:\Users\pedrofelix\Pictures\Microsoft Clip Organizer\j043484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5" y="3600452"/>
            <a:ext cx="968375" cy="726281"/>
          </a:xfrm>
          <a:prstGeom prst="rect">
            <a:avLst/>
          </a:prstGeom>
          <a:noFill/>
        </p:spPr>
      </p:pic>
      <p:pic>
        <p:nvPicPr>
          <p:cNvPr id="55" name="Picture 34" descr="xml_ic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315200" y="3714750"/>
            <a:ext cx="500066" cy="492922"/>
          </a:xfrm>
          <a:prstGeom prst="rect">
            <a:avLst/>
          </a:prstGeom>
          <a:noFill/>
        </p:spPr>
      </p:pic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1828803" y="2914650"/>
          <a:ext cx="638175" cy="1828800"/>
        </p:xfrm>
        <a:graphic>
          <a:graphicData uri="http://schemas.openxmlformats.org/presentationml/2006/ole">
            <p:oleObj spid="_x0000_s28675" name="Visio" r:id="rId7" imgW="638172" imgH="1246553" progId="">
              <p:embed/>
            </p:oleObj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6629403" y="2914650"/>
          <a:ext cx="638175" cy="1828800"/>
        </p:xfrm>
        <a:graphic>
          <a:graphicData uri="http://schemas.openxmlformats.org/presentationml/2006/ole">
            <p:oleObj spid="_x0000_s28674" name="Visio" r:id="rId8" imgW="638172" imgH="1246553" progId="">
              <p:embed/>
            </p:oleObj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477000" y="44005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outbound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24200" y="4286251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Service Bus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44" idx="3"/>
            <a:endCxn id="62" idx="1"/>
          </p:cNvCxnSpPr>
          <p:nvPr/>
        </p:nvCxnSpPr>
        <p:spPr>
          <a:xfrm>
            <a:off x="1776412" y="3923706"/>
            <a:ext cx="1728788" cy="3750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57200" y="1047752"/>
            <a:ext cx="8229600" cy="14096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Relay</a:t>
            </a:r>
          </a:p>
          <a:p>
            <a:pPr lvl="1"/>
            <a:r>
              <a:rPr lang="en-US" dirty="0" smtClean="0"/>
              <a:t>Service  “listens” on the SB via outbound connection</a:t>
            </a:r>
          </a:p>
          <a:p>
            <a:pPr lvl="1"/>
            <a:r>
              <a:rPr lang="en-US" dirty="0" smtClean="0"/>
              <a:t>Client “sends” to the SB</a:t>
            </a:r>
          </a:p>
          <a:p>
            <a:pPr lvl="1"/>
            <a:r>
              <a:rPr lang="en-US" dirty="0" smtClean="0"/>
              <a:t>SB relays between client and service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19403" y="3543300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667003" y="3943352"/>
            <a:ext cx="113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public </a:t>
            </a:r>
          </a:p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733800" y="3657600"/>
            <a:ext cx="1447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61" descr="xml_ic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05200" y="3714750"/>
            <a:ext cx="500066" cy="492922"/>
          </a:xfrm>
          <a:prstGeom prst="rect">
            <a:avLst/>
          </a:prstGeom>
          <a:noFill/>
        </p:spPr>
      </p:pic>
      <p:cxnSp>
        <p:nvCxnSpPr>
          <p:cNvPr id="74" name="Straight Arrow Connector 73"/>
          <p:cNvCxnSpPr>
            <a:stCxn id="61" idx="3"/>
            <a:endCxn id="55" idx="1"/>
          </p:cNvCxnSpPr>
          <p:nvPr/>
        </p:nvCxnSpPr>
        <p:spPr>
          <a:xfrm>
            <a:off x="5181600" y="3943352"/>
            <a:ext cx="2133600" cy="1786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" name="Group 103"/>
          <p:cNvGrpSpPr/>
          <p:nvPr/>
        </p:nvGrpSpPr>
        <p:grpSpPr>
          <a:xfrm>
            <a:off x="4114803" y="3714750"/>
            <a:ext cx="702763" cy="453630"/>
            <a:chOff x="4267200" y="4343399"/>
            <a:chExt cx="762001" cy="798008"/>
          </a:xfrm>
          <a:solidFill>
            <a:schemeClr val="bg1"/>
          </a:solidFill>
        </p:grpSpPr>
        <p:sp>
          <p:nvSpPr>
            <p:cNvPr id="66" name="Circular Arrow 65"/>
            <p:cNvSpPr/>
            <p:nvPr/>
          </p:nvSpPr>
          <p:spPr bwMode="auto">
            <a:xfrm>
              <a:off x="4267200" y="4343399"/>
              <a:ext cx="762000" cy="762000"/>
            </a:xfrm>
            <a:prstGeom prst="circularArrow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smtClean="0">
                <a:solidFill>
                  <a:srgbClr val="FFFFFF"/>
                </a:solidFill>
              </a:endParaRPr>
            </a:p>
          </p:txBody>
        </p:sp>
        <p:sp>
          <p:nvSpPr>
            <p:cNvPr id="67" name="Circular Arrow 66"/>
            <p:cNvSpPr/>
            <p:nvPr/>
          </p:nvSpPr>
          <p:spPr bwMode="auto">
            <a:xfrm rot="10800000">
              <a:off x="4267201" y="4379407"/>
              <a:ext cx="762000" cy="762000"/>
            </a:xfrm>
            <a:prstGeom prst="circularArrow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34003" y="3543300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listens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oud 45"/>
          <p:cNvSpPr/>
          <p:nvPr/>
        </p:nvSpPr>
        <p:spPr>
          <a:xfrm>
            <a:off x="2971800" y="2514600"/>
            <a:ext cx="3048000" cy="2171700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33800" y="3657600"/>
            <a:ext cx="1447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discovery</a:t>
            </a:r>
            <a:endParaRPr lang="en-US" dirty="0"/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12</a:t>
            </a:fld>
            <a:endParaRPr lang="it-IT" dirty="0"/>
          </a:p>
        </p:txBody>
      </p:sp>
      <p:grpSp>
        <p:nvGrpSpPr>
          <p:cNvPr id="3" name="Group 4"/>
          <p:cNvGrpSpPr/>
          <p:nvPr/>
        </p:nvGrpSpPr>
        <p:grpSpPr>
          <a:xfrm>
            <a:off x="152400" y="2571750"/>
            <a:ext cx="2819400" cy="1771650"/>
            <a:chOff x="5857884" y="4286256"/>
            <a:chExt cx="3143272" cy="1785950"/>
          </a:xfrm>
        </p:grpSpPr>
        <p:sp>
          <p:nvSpPr>
            <p:cNvPr id="37" name="Rectangle 36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096000" y="2571750"/>
            <a:ext cx="2895600" cy="1771650"/>
            <a:chOff x="5857884" y="4286256"/>
            <a:chExt cx="3143272" cy="1785950"/>
          </a:xfrm>
        </p:grpSpPr>
        <p:sp>
          <p:nvSpPr>
            <p:cNvPr id="41" name="Rectangle 40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" descr="C:\Users\pedrofelix\Pictures\Microsoft Clip Organizer\j04316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714751"/>
            <a:ext cx="557212" cy="417909"/>
          </a:xfrm>
          <a:prstGeom prst="rect">
            <a:avLst/>
          </a:prstGeom>
          <a:noFill/>
        </p:spPr>
      </p:pic>
      <p:pic>
        <p:nvPicPr>
          <p:cNvPr id="47" name="Picture 11" descr="E:\RESOURCES\DVD_ART36\Artwork_Imagery\Icons - Illustrations\_ XML ICONS\user business user woman people pers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5800" y="3714749"/>
            <a:ext cx="533400" cy="540468"/>
          </a:xfrm>
          <a:prstGeom prst="rect">
            <a:avLst/>
          </a:prstGeom>
          <a:noFill/>
        </p:spPr>
      </p:pic>
      <p:pic>
        <p:nvPicPr>
          <p:cNvPr id="52" name="Picture 4" descr="C:\Users\pedrofelix\Pictures\Microsoft Clip Organizer\j043484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5" y="3600452"/>
            <a:ext cx="968375" cy="726281"/>
          </a:xfrm>
          <a:prstGeom prst="rect">
            <a:avLst/>
          </a:prstGeom>
          <a:noFill/>
        </p:spPr>
      </p:pic>
      <p:pic>
        <p:nvPicPr>
          <p:cNvPr id="55" name="Picture 34" descr="xml_ic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315200" y="3714750"/>
            <a:ext cx="500066" cy="492922"/>
          </a:xfrm>
          <a:prstGeom prst="rect">
            <a:avLst/>
          </a:prstGeom>
          <a:noFill/>
        </p:spPr>
      </p:pic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1828803" y="2914650"/>
          <a:ext cx="638175" cy="1828800"/>
        </p:xfrm>
        <a:graphic>
          <a:graphicData uri="http://schemas.openxmlformats.org/presentationml/2006/ole">
            <p:oleObj spid="_x0000_s29699" name="Visio" r:id="rId7" imgW="638172" imgH="1246553" progId="">
              <p:embed/>
            </p:oleObj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6629403" y="2914650"/>
          <a:ext cx="638175" cy="1828800"/>
        </p:xfrm>
        <a:graphic>
          <a:graphicData uri="http://schemas.openxmlformats.org/presentationml/2006/ole">
            <p:oleObj spid="_x0000_s29698" name="Visio" r:id="rId8" imgW="638172" imgH="1246553" progId="">
              <p:embed/>
            </p:oleObj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477000" y="44005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outbound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36" idx="3"/>
          </p:cNvCxnSpPr>
          <p:nvPr/>
        </p:nvCxnSpPr>
        <p:spPr>
          <a:xfrm>
            <a:off x="5181600" y="3943352"/>
            <a:ext cx="2057400" cy="1786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24200" y="4286251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Service Bus</a:t>
            </a:r>
            <a:endParaRPr lang="en-US" sz="2400" b="1" dirty="0"/>
          </a:p>
        </p:txBody>
      </p:sp>
      <p:pic>
        <p:nvPicPr>
          <p:cNvPr id="35" name="Picture 34" descr="xml_ic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05200" y="3714750"/>
            <a:ext cx="500066" cy="492922"/>
          </a:xfrm>
          <a:prstGeom prst="rect">
            <a:avLst/>
          </a:prstGeom>
          <a:noFill/>
        </p:spPr>
      </p:pic>
      <p:grpSp>
        <p:nvGrpSpPr>
          <p:cNvPr id="5" name="Group 103"/>
          <p:cNvGrpSpPr/>
          <p:nvPr/>
        </p:nvGrpSpPr>
        <p:grpSpPr>
          <a:xfrm>
            <a:off x="4114803" y="3714750"/>
            <a:ext cx="702763" cy="453630"/>
            <a:chOff x="4267200" y="4343399"/>
            <a:chExt cx="762001" cy="798008"/>
          </a:xfrm>
          <a:solidFill>
            <a:schemeClr val="bg1"/>
          </a:solidFill>
        </p:grpSpPr>
        <p:sp>
          <p:nvSpPr>
            <p:cNvPr id="33" name="Circular Arrow 32"/>
            <p:cNvSpPr/>
            <p:nvPr/>
          </p:nvSpPr>
          <p:spPr bwMode="auto">
            <a:xfrm>
              <a:off x="4267200" y="4343399"/>
              <a:ext cx="762000" cy="762000"/>
            </a:xfrm>
            <a:prstGeom prst="circularArrow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Circular Arrow 33"/>
            <p:cNvSpPr/>
            <p:nvPr/>
          </p:nvSpPr>
          <p:spPr bwMode="auto">
            <a:xfrm rot="10800000">
              <a:off x="4267201" y="4379407"/>
              <a:ext cx="762000" cy="762000"/>
            </a:xfrm>
            <a:prstGeom prst="circularArrow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smtClean="0">
                <a:solidFill>
                  <a:srgbClr val="FFFFFF"/>
                </a:solidFill>
              </a:endParaRPr>
            </a:p>
          </p:txBody>
        </p:sp>
      </p:grpSp>
      <p:cxnSp>
        <p:nvCxnSpPr>
          <p:cNvPr id="56" name="Straight Arrow Connector 55"/>
          <p:cNvCxnSpPr>
            <a:stCxn id="44" idx="3"/>
            <a:endCxn id="35" idx="1"/>
          </p:cNvCxnSpPr>
          <p:nvPr/>
        </p:nvCxnSpPr>
        <p:spPr>
          <a:xfrm>
            <a:off x="1776412" y="3923706"/>
            <a:ext cx="1728788" cy="3750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57200" y="1047752"/>
            <a:ext cx="8229600" cy="14096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Naming</a:t>
            </a:r>
          </a:p>
          <a:p>
            <a:pPr lvl="1"/>
            <a:r>
              <a:rPr lang="en-US" dirty="0" smtClean="0"/>
              <a:t>Service is exposed via a public name</a:t>
            </a:r>
          </a:p>
          <a:p>
            <a:pPr lvl="1"/>
            <a:r>
              <a:rPr lang="en-US" dirty="0" smtClean="0"/>
              <a:t>Local DNS binds these public names to IP addresses</a:t>
            </a:r>
          </a:p>
          <a:p>
            <a:pPr lvl="1"/>
            <a:r>
              <a:rPr lang="en-US" dirty="0" smtClean="0"/>
              <a:t>Local registry describes available public names</a:t>
            </a:r>
          </a:p>
          <a:p>
            <a:pPr lvl="1"/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676400" y="44005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outbound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667003" y="4000502"/>
            <a:ext cx="113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public 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33800" y="3200400"/>
            <a:ext cx="1447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733800" y="2800350"/>
            <a:ext cx="1447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3" y="3543300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34003" y="3543300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listens</a:t>
            </a:r>
            <a:endParaRPr lang="en-US" sz="2000" dirty="0"/>
          </a:p>
        </p:txBody>
      </p:sp>
      <p:cxnSp>
        <p:nvCxnSpPr>
          <p:cNvPr id="48" name="Straight Arrow Connector 47"/>
          <p:cNvCxnSpPr>
            <a:stCxn id="44" idx="3"/>
            <a:endCxn id="30" idx="1"/>
          </p:cNvCxnSpPr>
          <p:nvPr/>
        </p:nvCxnSpPr>
        <p:spPr>
          <a:xfrm flipV="1">
            <a:off x="1776412" y="3371851"/>
            <a:ext cx="1957388" cy="55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36" idx="3"/>
            <a:endCxn id="30" idx="3"/>
          </p:cNvCxnSpPr>
          <p:nvPr/>
        </p:nvCxnSpPr>
        <p:spPr>
          <a:xfrm flipV="1">
            <a:off x="5181600" y="3371850"/>
            <a:ext cx="1588" cy="571500"/>
          </a:xfrm>
          <a:prstGeom prst="curvedConnector3">
            <a:avLst>
              <a:gd name="adj1" fmla="val 337853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2"/>
            <a:ext cx="8382000" cy="35468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Naming</a:t>
            </a:r>
          </a:p>
          <a:p>
            <a:pPr lvl="1"/>
            <a:r>
              <a:rPr lang="en-US" dirty="0" smtClean="0"/>
              <a:t>Public service namespaces</a:t>
            </a:r>
          </a:p>
          <a:p>
            <a:pPr lvl="1"/>
            <a:r>
              <a:rPr lang="en-US" dirty="0" smtClean="0"/>
              <a:t>One Azure project – multiple service namespaces</a:t>
            </a:r>
          </a:p>
          <a:p>
            <a:pPr lvl="1"/>
            <a:r>
              <a:rPr lang="en-US" b="1" dirty="0" smtClean="0"/>
              <a:t>{</a:t>
            </a:r>
            <a:r>
              <a:rPr lang="en-US" sz="2400" b="1" dirty="0" smtClean="0"/>
              <a:t>scheme</a:t>
            </a:r>
            <a:r>
              <a:rPr lang="en-US" b="1" dirty="0" smtClean="0"/>
              <a:t>}</a:t>
            </a:r>
            <a:r>
              <a:rPr lang="en-US" sz="2400" dirty="0" smtClean="0"/>
              <a:t>://</a:t>
            </a:r>
            <a:r>
              <a:rPr lang="en-US" b="1" dirty="0" smtClean="0"/>
              <a:t>{namespace}</a:t>
            </a:r>
            <a:r>
              <a:rPr lang="en-US" sz="2400" dirty="0" smtClean="0"/>
              <a:t>.</a:t>
            </a:r>
            <a:r>
              <a:rPr lang="en-US" sz="2400" dirty="0" err="1" smtClean="0"/>
              <a:t>servicebus.windows.net</a:t>
            </a:r>
            <a:r>
              <a:rPr lang="en-US" sz="2400" dirty="0" smtClean="0"/>
              <a:t>/</a:t>
            </a:r>
            <a:r>
              <a:rPr lang="en-US" b="1" dirty="0" smtClean="0"/>
              <a:t>{</a:t>
            </a:r>
            <a:r>
              <a:rPr lang="en-US" sz="2400" b="1" dirty="0" err="1" smtClean="0"/>
              <a:t>relpath</a:t>
            </a:r>
            <a:r>
              <a:rPr lang="en-US" b="1" dirty="0" smtClean="0"/>
              <a:t>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Registry</a:t>
            </a:r>
          </a:p>
          <a:p>
            <a:pPr lvl="1"/>
            <a:r>
              <a:rPr lang="en-US" dirty="0" smtClean="0"/>
              <a:t>Mapping between URIs and services</a:t>
            </a:r>
          </a:p>
          <a:p>
            <a:pPr lvl="1"/>
            <a:r>
              <a:rPr lang="en-US" dirty="0" smtClean="0"/>
              <a:t>Readable via HTTP+ATOM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07/7/12/main" val="22623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algn="ctr">
              <a:buNone/>
            </a:pPr>
            <a:r>
              <a:rPr lang="en-US" dirty="0" smtClean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demos-pfelix</a:t>
            </a:r>
            <a:r>
              <a:rPr lang="en-US" dirty="0" smtClean="0">
                <a:hlinkClick r:id="rId2"/>
              </a:rPr>
              <a:t>.servicebus.windows.net/</a:t>
            </a:r>
            <a:r>
              <a:rPr lang="en-US" b="1" dirty="0" smtClean="0">
                <a:hlinkClick r:id="rId2"/>
              </a:rPr>
              <a:t>techdays</a:t>
            </a: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3200" dirty="0" smtClean="0"/>
              <a:t>REST-like Services</a:t>
            </a:r>
          </a:p>
          <a:p>
            <a:pPr algn="ctr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14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oud 45"/>
          <p:cNvSpPr/>
          <p:nvPr/>
        </p:nvSpPr>
        <p:spPr>
          <a:xfrm>
            <a:off x="2971800" y="2514600"/>
            <a:ext cx="3048000" cy="2171700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Buffering</a:t>
            </a:r>
            <a:endParaRPr lang="en-US" dirty="0"/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15</a:t>
            </a:fld>
            <a:endParaRPr lang="it-IT" dirty="0"/>
          </a:p>
        </p:txBody>
      </p:sp>
      <p:grpSp>
        <p:nvGrpSpPr>
          <p:cNvPr id="3" name="Group 4"/>
          <p:cNvGrpSpPr/>
          <p:nvPr/>
        </p:nvGrpSpPr>
        <p:grpSpPr>
          <a:xfrm>
            <a:off x="152400" y="2571750"/>
            <a:ext cx="2819400" cy="1771650"/>
            <a:chOff x="5857884" y="4286256"/>
            <a:chExt cx="3143272" cy="1785950"/>
          </a:xfrm>
        </p:grpSpPr>
        <p:sp>
          <p:nvSpPr>
            <p:cNvPr id="37" name="Rectangle 36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096000" y="2571750"/>
            <a:ext cx="2895600" cy="1771650"/>
            <a:chOff x="5857884" y="4286256"/>
            <a:chExt cx="3143272" cy="1785950"/>
          </a:xfrm>
        </p:grpSpPr>
        <p:sp>
          <p:nvSpPr>
            <p:cNvPr id="41" name="Rectangle 40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" descr="C:\Users\pedrofelix\Pictures\Microsoft Clip Organizer\j04316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714751"/>
            <a:ext cx="557212" cy="417909"/>
          </a:xfrm>
          <a:prstGeom prst="rect">
            <a:avLst/>
          </a:prstGeom>
          <a:noFill/>
        </p:spPr>
      </p:pic>
      <p:pic>
        <p:nvPicPr>
          <p:cNvPr id="47" name="Picture 11" descr="E:\RESOURCES\DVD_ART36\Artwork_Imagery\Icons - Illustrations\_ XML ICONS\user business user woman people pers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5800" y="3714749"/>
            <a:ext cx="533400" cy="540468"/>
          </a:xfrm>
          <a:prstGeom prst="rect">
            <a:avLst/>
          </a:prstGeom>
          <a:noFill/>
        </p:spPr>
      </p:pic>
      <p:pic>
        <p:nvPicPr>
          <p:cNvPr id="52" name="Picture 4" descr="C:\Users\pedrofelix\Pictures\Microsoft Clip Organizer\j043484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5" y="3600452"/>
            <a:ext cx="968375" cy="726281"/>
          </a:xfrm>
          <a:prstGeom prst="rect">
            <a:avLst/>
          </a:prstGeom>
          <a:noFill/>
        </p:spPr>
      </p:pic>
      <p:pic>
        <p:nvPicPr>
          <p:cNvPr id="55" name="Picture 34" descr="xml_ic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315200" y="3714750"/>
            <a:ext cx="500066" cy="492922"/>
          </a:xfrm>
          <a:prstGeom prst="rect">
            <a:avLst/>
          </a:prstGeom>
          <a:noFill/>
        </p:spPr>
      </p:pic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1828803" y="2914650"/>
          <a:ext cx="638175" cy="1828800"/>
        </p:xfrm>
        <a:graphic>
          <a:graphicData uri="http://schemas.openxmlformats.org/presentationml/2006/ole">
            <p:oleObj spid="_x0000_s30723" name="Visio" r:id="rId7" imgW="638172" imgH="1246553" progId="">
              <p:embed/>
            </p:oleObj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6629403" y="2914650"/>
          <a:ext cx="638175" cy="1828800"/>
        </p:xfrm>
        <a:graphic>
          <a:graphicData uri="http://schemas.openxmlformats.org/presentationml/2006/ole">
            <p:oleObj spid="_x0000_s30722" name="Visio" r:id="rId8" imgW="638172" imgH="1246553" progId="">
              <p:embed/>
            </p:oleObj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477000" y="44005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outbound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32" idx="3"/>
            <a:endCxn id="55" idx="1"/>
          </p:cNvCxnSpPr>
          <p:nvPr/>
        </p:nvCxnSpPr>
        <p:spPr>
          <a:xfrm>
            <a:off x="5181600" y="3943352"/>
            <a:ext cx="2133600" cy="1786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3"/>
            <a:endCxn id="36" idx="1"/>
          </p:cNvCxnSpPr>
          <p:nvPr/>
        </p:nvCxnSpPr>
        <p:spPr>
          <a:xfrm>
            <a:off x="1776412" y="3923706"/>
            <a:ext cx="1728788" cy="3750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57200" y="1047752"/>
            <a:ext cx="8229600" cy="1409699"/>
          </a:xfrm>
        </p:spPr>
        <p:txBody>
          <a:bodyPr/>
          <a:lstStyle/>
          <a:p>
            <a:r>
              <a:rPr lang="en-US" dirty="0" smtClean="0"/>
              <a:t>Buffering</a:t>
            </a:r>
          </a:p>
          <a:p>
            <a:pPr lvl="1"/>
            <a:r>
              <a:rPr lang="en-US" dirty="0" smtClean="0"/>
              <a:t>One-way messaging</a:t>
            </a:r>
          </a:p>
          <a:p>
            <a:pPr lvl="1"/>
            <a:r>
              <a:rPr lang="en-US" dirty="0" smtClean="0"/>
              <a:t>Temporal decoupling</a:t>
            </a:r>
          </a:p>
          <a:p>
            <a:pPr lvl="1"/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676400" y="44005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outbound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667003" y="3943352"/>
            <a:ext cx="113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public 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733800" y="3657600"/>
            <a:ext cx="1447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xml_ic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05200" y="3714750"/>
            <a:ext cx="500066" cy="492922"/>
          </a:xfrm>
          <a:prstGeom prst="rect">
            <a:avLst/>
          </a:prstGeom>
          <a:noFill/>
        </p:spPr>
      </p:pic>
      <p:sp>
        <p:nvSpPr>
          <p:cNvPr id="40" name="Circular Arrow 39"/>
          <p:cNvSpPr/>
          <p:nvPr/>
        </p:nvSpPr>
        <p:spPr bwMode="auto">
          <a:xfrm>
            <a:off x="3733800" y="3600451"/>
            <a:ext cx="533400" cy="433161"/>
          </a:xfrm>
          <a:prstGeom prst="circular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smtClean="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91000" y="3829050"/>
            <a:ext cx="1524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343400" y="3829050"/>
            <a:ext cx="1524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95800" y="3829050"/>
            <a:ext cx="1524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8200" y="3829050"/>
            <a:ext cx="1524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ircular Arrow 57"/>
          <p:cNvSpPr/>
          <p:nvPr/>
        </p:nvSpPr>
        <p:spPr bwMode="auto">
          <a:xfrm>
            <a:off x="4724400" y="3600451"/>
            <a:ext cx="533400" cy="433161"/>
          </a:xfrm>
          <a:prstGeom prst="circular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smtClean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19403" y="3543300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3" y="3543300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listens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oud 45"/>
          <p:cNvSpPr/>
          <p:nvPr/>
        </p:nvSpPr>
        <p:spPr>
          <a:xfrm>
            <a:off x="2971800" y="2514600"/>
            <a:ext cx="3048000" cy="2171700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Eventing</a:t>
            </a:r>
            <a:r>
              <a:rPr lang="en-US" dirty="0" smtClean="0"/>
              <a:t> (pub-sub)</a:t>
            </a:r>
            <a:endParaRPr lang="en-US" dirty="0"/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16</a:t>
            </a:fld>
            <a:endParaRPr lang="it-IT" dirty="0"/>
          </a:p>
        </p:txBody>
      </p:sp>
      <p:grpSp>
        <p:nvGrpSpPr>
          <p:cNvPr id="3" name="Group 4"/>
          <p:cNvGrpSpPr/>
          <p:nvPr/>
        </p:nvGrpSpPr>
        <p:grpSpPr>
          <a:xfrm>
            <a:off x="152400" y="2571750"/>
            <a:ext cx="2819400" cy="1771650"/>
            <a:chOff x="5857884" y="4286256"/>
            <a:chExt cx="3143272" cy="1785950"/>
          </a:xfrm>
        </p:grpSpPr>
        <p:sp>
          <p:nvSpPr>
            <p:cNvPr id="37" name="Rectangle 36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096000" y="2571750"/>
            <a:ext cx="2895600" cy="1771650"/>
            <a:chOff x="5857884" y="4286256"/>
            <a:chExt cx="3143272" cy="1785950"/>
          </a:xfrm>
        </p:grpSpPr>
        <p:sp>
          <p:nvSpPr>
            <p:cNvPr id="41" name="Rectangle 40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" descr="C:\Users\pedrofelix\Pictures\Microsoft Clip Organizer\j04316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714751"/>
            <a:ext cx="557212" cy="417909"/>
          </a:xfrm>
          <a:prstGeom prst="rect">
            <a:avLst/>
          </a:prstGeom>
          <a:noFill/>
        </p:spPr>
      </p:pic>
      <p:pic>
        <p:nvPicPr>
          <p:cNvPr id="47" name="Picture 11" descr="E:\RESOURCES\DVD_ART36\Artwork_Imagery\Icons - Illustrations\_ XML ICONS\user business user woman people pers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5800" y="3714749"/>
            <a:ext cx="533400" cy="540468"/>
          </a:xfrm>
          <a:prstGeom prst="rect">
            <a:avLst/>
          </a:prstGeom>
          <a:noFill/>
        </p:spPr>
      </p:pic>
      <p:pic>
        <p:nvPicPr>
          <p:cNvPr id="52" name="Picture 4" descr="C:\Users\pedrofelix\Pictures\Microsoft Clip Organizer\j043484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5" y="3600452"/>
            <a:ext cx="968375" cy="726281"/>
          </a:xfrm>
          <a:prstGeom prst="rect">
            <a:avLst/>
          </a:prstGeom>
          <a:noFill/>
        </p:spPr>
      </p:pic>
      <p:pic>
        <p:nvPicPr>
          <p:cNvPr id="55" name="Picture 34" descr="xml_ic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315200" y="3714750"/>
            <a:ext cx="500066" cy="492922"/>
          </a:xfrm>
          <a:prstGeom prst="rect">
            <a:avLst/>
          </a:prstGeom>
          <a:noFill/>
        </p:spPr>
      </p:pic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1828803" y="2914650"/>
          <a:ext cx="638175" cy="1828800"/>
        </p:xfrm>
        <a:graphic>
          <a:graphicData uri="http://schemas.openxmlformats.org/presentationml/2006/ole">
            <p:oleObj spid="_x0000_s31747" name="Visio" r:id="rId7" imgW="638172" imgH="1246553" progId="">
              <p:embed/>
            </p:oleObj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6629403" y="2914650"/>
          <a:ext cx="638175" cy="1828800"/>
        </p:xfrm>
        <a:graphic>
          <a:graphicData uri="http://schemas.openxmlformats.org/presentationml/2006/ole">
            <p:oleObj spid="_x0000_s31746" name="Visio" r:id="rId8" imgW="638172" imgH="1246553" progId="">
              <p:embed/>
            </p:oleObj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477000" y="44005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outbound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5" idx="3"/>
            <a:endCxn id="55" idx="1"/>
          </p:cNvCxnSpPr>
          <p:nvPr/>
        </p:nvCxnSpPr>
        <p:spPr>
          <a:xfrm>
            <a:off x="5181600" y="3943352"/>
            <a:ext cx="2133600" cy="1786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24200" y="4286251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Service Bus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44" idx="3"/>
            <a:endCxn id="66" idx="1"/>
          </p:cNvCxnSpPr>
          <p:nvPr/>
        </p:nvCxnSpPr>
        <p:spPr>
          <a:xfrm>
            <a:off x="1776412" y="3923706"/>
            <a:ext cx="1728788" cy="3750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57200" y="1047752"/>
            <a:ext cx="8229600" cy="14096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Eventing</a:t>
            </a:r>
            <a:r>
              <a:rPr lang="en-US" dirty="0" smtClean="0"/>
              <a:t> – multicast</a:t>
            </a:r>
          </a:p>
          <a:p>
            <a:pPr lvl="1"/>
            <a:r>
              <a:rPr lang="en-US" dirty="0" smtClean="0"/>
              <a:t>One-way messages</a:t>
            </a:r>
          </a:p>
          <a:p>
            <a:pPr lvl="1"/>
            <a:r>
              <a:rPr lang="en-US" dirty="0" smtClean="0"/>
              <a:t>Multiple listeners</a:t>
            </a:r>
          </a:p>
          <a:p>
            <a:pPr lvl="1"/>
            <a:r>
              <a:rPr lang="en-US" dirty="0" smtClean="0"/>
              <a:t>Message distribution - multicast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676400" y="44005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outbound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0" y="685800"/>
            <a:ext cx="2895600" cy="1771650"/>
            <a:chOff x="5857884" y="4286256"/>
            <a:chExt cx="3143272" cy="1785950"/>
          </a:xfrm>
        </p:grpSpPr>
        <p:sp>
          <p:nvSpPr>
            <p:cNvPr id="39" name="Rectangle 38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0" name="Object 3"/>
          <p:cNvGraphicFramePr>
            <a:graphicFrameLocks noChangeAspect="1"/>
          </p:cNvGraphicFramePr>
          <p:nvPr/>
        </p:nvGraphicFramePr>
        <p:xfrm>
          <a:off x="6553203" y="1028700"/>
          <a:ext cx="638175" cy="1828800"/>
        </p:xfrm>
        <a:graphic>
          <a:graphicData uri="http://schemas.openxmlformats.org/presentationml/2006/ole">
            <p:oleObj spid="_x0000_s31748" name="Visio" r:id="rId9" imgW="638172" imgH="1246553" progId="">
              <p:embed/>
            </p:oleObj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00800" y="25146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outbound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65" idx="3"/>
            <a:endCxn id="71" idx="3"/>
          </p:cNvCxnSpPr>
          <p:nvPr/>
        </p:nvCxnSpPr>
        <p:spPr>
          <a:xfrm flipV="1">
            <a:off x="5181600" y="2037754"/>
            <a:ext cx="2057400" cy="190559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2" name="Picture 10" descr="MSN icon envelope only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05403" y="2914651"/>
            <a:ext cx="612405" cy="46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10" descr="MSN icon envelope only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10203" y="3714751"/>
            <a:ext cx="612405" cy="46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10" descr="MSN icon envelope only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90803" y="3714751"/>
            <a:ext cx="612405" cy="46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tangle 64"/>
          <p:cNvSpPr/>
          <p:nvPr/>
        </p:nvSpPr>
        <p:spPr>
          <a:xfrm>
            <a:off x="3733800" y="3657600"/>
            <a:ext cx="1447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Picture 65" descr="xml_ic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05200" y="3714750"/>
            <a:ext cx="500066" cy="492922"/>
          </a:xfrm>
          <a:prstGeom prst="rect">
            <a:avLst/>
          </a:prstGeom>
          <a:noFill/>
        </p:spPr>
      </p:pic>
      <p:sp>
        <p:nvSpPr>
          <p:cNvPr id="70" name="Circular Arrow 69"/>
          <p:cNvSpPr/>
          <p:nvPr/>
        </p:nvSpPr>
        <p:spPr bwMode="auto">
          <a:xfrm>
            <a:off x="4114800" y="3714751"/>
            <a:ext cx="702762" cy="433161"/>
          </a:xfrm>
          <a:prstGeom prst="circular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smtClean="0">
              <a:solidFill>
                <a:srgbClr val="FFFFFF"/>
              </a:solidFill>
            </a:endParaRPr>
          </a:p>
        </p:txBody>
      </p:sp>
      <p:pic>
        <p:nvPicPr>
          <p:cNvPr id="71" name="Picture 4" descr="C:\Users\pedrofelix\Pictures\Microsoft Clip Organizer\j04316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239000" y="1828801"/>
            <a:ext cx="557212" cy="417909"/>
          </a:xfrm>
          <a:prstGeom prst="rect">
            <a:avLst/>
          </a:prstGeom>
          <a:noFill/>
        </p:spPr>
      </p:pic>
      <p:pic>
        <p:nvPicPr>
          <p:cNvPr id="73" name="Picture 10" descr="E:\RESOURCES\DVD_ART36\Artwork_Imagery\Icons - Illustrations\_ XML ICONS\user business man people pers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24800" y="1714501"/>
            <a:ext cx="609600" cy="607232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2743203" y="3600450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86403" y="3600450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listens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5181603" y="2800350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listens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algn="ctr">
              <a:buNone/>
            </a:pPr>
            <a:r>
              <a:rPr lang="en-US" dirty="0" smtClean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demos-pfelix</a:t>
            </a:r>
            <a:r>
              <a:rPr lang="en-US" dirty="0" smtClean="0">
                <a:hlinkClick r:id="rId2"/>
              </a:rPr>
              <a:t>.servicebus.windows.net/</a:t>
            </a:r>
            <a:r>
              <a:rPr lang="en-US" b="1" dirty="0" smtClean="0">
                <a:hlinkClick r:id="rId2"/>
              </a:rPr>
              <a:t>techdays</a:t>
            </a: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3200" dirty="0" smtClean="0"/>
              <a:t>Publish-Subscribe</a:t>
            </a:r>
          </a:p>
          <a:p>
            <a:pPr algn="ctr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17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oud 45"/>
          <p:cNvSpPr/>
          <p:nvPr/>
        </p:nvSpPr>
        <p:spPr>
          <a:xfrm>
            <a:off x="2971800" y="2514600"/>
            <a:ext cx="3048000" cy="2171700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18</a:t>
            </a:fld>
            <a:endParaRPr lang="it-IT" dirty="0"/>
          </a:p>
        </p:txBody>
      </p:sp>
      <p:grpSp>
        <p:nvGrpSpPr>
          <p:cNvPr id="3" name="Group 4"/>
          <p:cNvGrpSpPr/>
          <p:nvPr/>
        </p:nvGrpSpPr>
        <p:grpSpPr>
          <a:xfrm>
            <a:off x="152400" y="2571750"/>
            <a:ext cx="2819400" cy="1771650"/>
            <a:chOff x="5857884" y="4286256"/>
            <a:chExt cx="3143272" cy="1785950"/>
          </a:xfrm>
        </p:grpSpPr>
        <p:sp>
          <p:nvSpPr>
            <p:cNvPr id="37" name="Rectangle 36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096000" y="2571750"/>
            <a:ext cx="2895600" cy="1771650"/>
            <a:chOff x="5857884" y="4286256"/>
            <a:chExt cx="3143272" cy="1785950"/>
          </a:xfrm>
        </p:grpSpPr>
        <p:sp>
          <p:nvSpPr>
            <p:cNvPr id="41" name="Rectangle 40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" descr="C:\Users\pedrofelix\Pictures\Microsoft Clip Organizer\j04316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714751"/>
            <a:ext cx="557212" cy="417909"/>
          </a:xfrm>
          <a:prstGeom prst="rect">
            <a:avLst/>
          </a:prstGeom>
          <a:noFill/>
        </p:spPr>
      </p:pic>
      <p:pic>
        <p:nvPicPr>
          <p:cNvPr id="47" name="Picture 11" descr="E:\RESOURCES\DVD_ART36\Artwork_Imagery\Icons - Illustrations\_ XML ICONS\user business user woman people pers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5800" y="3714749"/>
            <a:ext cx="533400" cy="540468"/>
          </a:xfrm>
          <a:prstGeom prst="rect">
            <a:avLst/>
          </a:prstGeom>
          <a:noFill/>
        </p:spPr>
      </p:pic>
      <p:pic>
        <p:nvPicPr>
          <p:cNvPr id="52" name="Picture 4" descr="C:\Users\pedrofelix\Pictures\Microsoft Clip Organizer\j043484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5" y="3600452"/>
            <a:ext cx="968375" cy="726281"/>
          </a:xfrm>
          <a:prstGeom prst="rect">
            <a:avLst/>
          </a:prstGeom>
          <a:noFill/>
        </p:spPr>
      </p:pic>
      <p:pic>
        <p:nvPicPr>
          <p:cNvPr id="55" name="Picture 34" descr="xml_ic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315200" y="3714750"/>
            <a:ext cx="500066" cy="492922"/>
          </a:xfrm>
          <a:prstGeom prst="rect">
            <a:avLst/>
          </a:prstGeom>
          <a:noFill/>
        </p:spPr>
      </p:pic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1828803" y="2914650"/>
          <a:ext cx="638175" cy="1828800"/>
        </p:xfrm>
        <a:graphic>
          <a:graphicData uri="http://schemas.openxmlformats.org/presentationml/2006/ole">
            <p:oleObj spid="_x0000_s32771" name="Visio" r:id="rId7" imgW="638172" imgH="1246553" progId="">
              <p:embed/>
            </p:oleObj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6629403" y="2914650"/>
          <a:ext cx="638175" cy="1828800"/>
        </p:xfrm>
        <a:graphic>
          <a:graphicData uri="http://schemas.openxmlformats.org/presentationml/2006/ole">
            <p:oleObj spid="_x0000_s32770" name="Visio" r:id="rId8" imgW="638172" imgH="1246553" progId="">
              <p:embed/>
            </p:oleObj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477000" y="44005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outbound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24200" y="4286251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Service Bus</a:t>
            </a:r>
            <a:endParaRPr lang="en-US" sz="2400" b="1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57200" y="1047752"/>
            <a:ext cx="8229600" cy="14096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Both “listen” and “send” subject to access control</a:t>
            </a:r>
          </a:p>
          <a:p>
            <a:pPr lvl="1"/>
            <a:r>
              <a:rPr lang="en-US" dirty="0" smtClean="0"/>
              <a:t>Programmable authorization policy, defined by ACS</a:t>
            </a:r>
          </a:p>
          <a:p>
            <a:r>
              <a:rPr lang="en-US" dirty="0" smtClean="0"/>
              <a:t>Isolation – SB is the DMZ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76400" y="44005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outbound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733800" y="3657600"/>
            <a:ext cx="1447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61" descr="xml_ic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05200" y="3714750"/>
            <a:ext cx="500066" cy="492922"/>
          </a:xfrm>
          <a:prstGeom prst="rect">
            <a:avLst/>
          </a:prstGeom>
          <a:noFill/>
        </p:spPr>
      </p:pic>
      <p:grpSp>
        <p:nvGrpSpPr>
          <p:cNvPr id="5" name="Group 103"/>
          <p:cNvGrpSpPr/>
          <p:nvPr/>
        </p:nvGrpSpPr>
        <p:grpSpPr>
          <a:xfrm>
            <a:off x="4114803" y="3714750"/>
            <a:ext cx="702763" cy="453630"/>
            <a:chOff x="4267200" y="4343399"/>
            <a:chExt cx="762001" cy="798008"/>
          </a:xfrm>
          <a:solidFill>
            <a:schemeClr val="bg1"/>
          </a:solidFill>
        </p:grpSpPr>
        <p:sp>
          <p:nvSpPr>
            <p:cNvPr id="66" name="Circular Arrow 65"/>
            <p:cNvSpPr/>
            <p:nvPr/>
          </p:nvSpPr>
          <p:spPr bwMode="auto">
            <a:xfrm>
              <a:off x="4267200" y="4343399"/>
              <a:ext cx="762000" cy="762000"/>
            </a:xfrm>
            <a:prstGeom prst="circularArrow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smtClean="0">
                <a:solidFill>
                  <a:srgbClr val="FFFFFF"/>
                </a:solidFill>
              </a:endParaRPr>
            </a:p>
          </p:txBody>
        </p:sp>
        <p:sp>
          <p:nvSpPr>
            <p:cNvPr id="67" name="Circular Arrow 66"/>
            <p:cNvSpPr/>
            <p:nvPr/>
          </p:nvSpPr>
          <p:spPr bwMode="auto">
            <a:xfrm rot="10800000">
              <a:off x="4267201" y="4379407"/>
              <a:ext cx="762000" cy="762000"/>
            </a:xfrm>
            <a:prstGeom prst="circularArrow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smtClean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3276603" y="3314700"/>
          <a:ext cx="638175" cy="1447800"/>
        </p:xfrm>
        <a:graphic>
          <a:graphicData uri="http://schemas.openxmlformats.org/presentationml/2006/ole">
            <p:oleObj spid="_x0000_s32772" name="Visio" r:id="rId9" imgW="638172" imgH="1246553" progId="">
              <p:embed/>
            </p:oleObj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5105400" y="3371851"/>
          <a:ext cx="636588" cy="1444229"/>
        </p:xfrm>
        <a:graphic>
          <a:graphicData uri="http://schemas.openxmlformats.org/presentationml/2006/ole">
            <p:oleObj spid="_x0000_s32773" name="Visio" r:id="rId10" imgW="638172" imgH="1246553" progId="">
              <p:embed/>
            </p:oleObj>
          </a:graphicData>
        </a:graphic>
      </p:graphicFrame>
      <p:cxnSp>
        <p:nvCxnSpPr>
          <p:cNvPr id="56" name="Straight Arrow Connector 55"/>
          <p:cNvCxnSpPr>
            <a:stCxn id="44" idx="3"/>
            <a:endCxn id="62" idx="1"/>
          </p:cNvCxnSpPr>
          <p:nvPr/>
        </p:nvCxnSpPr>
        <p:spPr>
          <a:xfrm>
            <a:off x="1776412" y="3923706"/>
            <a:ext cx="1728788" cy="3750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1" idx="3"/>
            <a:endCxn id="55" idx="1"/>
          </p:cNvCxnSpPr>
          <p:nvPr/>
        </p:nvCxnSpPr>
        <p:spPr>
          <a:xfrm>
            <a:off x="5181600" y="3943352"/>
            <a:ext cx="2133600" cy="1786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33800" y="2800350"/>
            <a:ext cx="14478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ACS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 rot="5400000">
            <a:off x="3952875" y="2981325"/>
            <a:ext cx="28575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2"/>
          </p:cNvCxnSpPr>
          <p:nvPr/>
        </p:nvCxnSpPr>
        <p:spPr>
          <a:xfrm rot="16200000" flipH="1">
            <a:off x="4676775" y="2981325"/>
            <a:ext cx="28575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19403" y="3543300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34003" y="3543300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listens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228600" y="3086100"/>
            <a:ext cx="1600200" cy="1600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2057400" y="4229100"/>
            <a:ext cx="1524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Transport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2057400" y="2914650"/>
            <a:ext cx="1524000" cy="28575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Client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57400" y="2343150"/>
            <a:ext cx="1524000" cy="342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User code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57400" y="3943350"/>
            <a:ext cx="1524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Encoding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7400" y="3600450"/>
            <a:ext cx="1524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Protocol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57400" y="3257550"/>
            <a:ext cx="1524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Protocol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39000" y="4229100"/>
            <a:ext cx="1524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Transport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>
            <a:off x="7239000" y="2914650"/>
            <a:ext cx="1524000" cy="28575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Dispatcher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39000" y="2343150"/>
            <a:ext cx="1524000" cy="342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Service </a:t>
            </a:r>
            <a:r>
              <a:rPr lang="en-US" dirty="0" err="1" smtClean="0">
                <a:latin typeface="Calibri" pitchFamily="34" charset="0"/>
              </a:rPr>
              <a:t>Impl</a:t>
            </a:r>
            <a:r>
              <a:rPr lang="en-US" dirty="0" smtClean="0">
                <a:latin typeface="Calibri" pitchFamily="34" charset="0"/>
              </a:rPr>
              <a:t>.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39000" y="3943350"/>
            <a:ext cx="1524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Encoding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39000" y="3600450"/>
            <a:ext cx="1524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Protocol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39000" y="3257550"/>
            <a:ext cx="1524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Protocol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800" y="4229100"/>
            <a:ext cx="1447800" cy="28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Binding element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4800" y="3943350"/>
            <a:ext cx="1447800" cy="28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Binding element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4800" y="3600450"/>
            <a:ext cx="1447800" cy="28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Binding element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4800" y="3257550"/>
            <a:ext cx="1447800" cy="28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Binding element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603" y="4686300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Binding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42" name="Straight Connector 41"/>
          <p:cNvCxnSpPr>
            <a:stCxn id="38" idx="3"/>
            <a:endCxn id="25" idx="1"/>
          </p:cNvCxnSpPr>
          <p:nvPr/>
        </p:nvCxnSpPr>
        <p:spPr>
          <a:xfrm>
            <a:off x="1752600" y="3400425"/>
            <a:ext cx="3048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3"/>
            <a:endCxn id="24" idx="1"/>
          </p:cNvCxnSpPr>
          <p:nvPr/>
        </p:nvCxnSpPr>
        <p:spPr>
          <a:xfrm>
            <a:off x="1752600" y="3743325"/>
            <a:ext cx="3048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3"/>
            <a:endCxn id="23" idx="1"/>
          </p:cNvCxnSpPr>
          <p:nvPr/>
        </p:nvCxnSpPr>
        <p:spPr>
          <a:xfrm>
            <a:off x="1752600" y="4086225"/>
            <a:ext cx="3048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5" idx="3"/>
            <a:endCxn id="5" idx="1"/>
          </p:cNvCxnSpPr>
          <p:nvPr/>
        </p:nvCxnSpPr>
        <p:spPr>
          <a:xfrm>
            <a:off x="1752600" y="4371975"/>
            <a:ext cx="3048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2"/>
            <a:endCxn id="9" idx="3"/>
          </p:cNvCxnSpPr>
          <p:nvPr/>
        </p:nvCxnSpPr>
        <p:spPr>
          <a:xfrm rot="5400000">
            <a:off x="2705100" y="280015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0" idx="2"/>
          </p:cNvCxnSpPr>
          <p:nvPr/>
        </p:nvCxnSpPr>
        <p:spPr>
          <a:xfrm rot="5400000" flipH="1" flipV="1">
            <a:off x="7886700" y="280015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3"/>
            <a:endCxn id="28" idx="1"/>
          </p:cNvCxnSpPr>
          <p:nvPr/>
        </p:nvCxnSpPr>
        <p:spPr>
          <a:xfrm>
            <a:off x="3581400" y="4371976"/>
            <a:ext cx="3657600" cy="1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57200" y="1047752"/>
            <a:ext cx="8229600" cy="14096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Channel stack with transport and protocol channels</a:t>
            </a:r>
          </a:p>
          <a:p>
            <a:r>
              <a:rPr lang="en-US" dirty="0" smtClean="0"/>
              <a:t>Channels described by binding elements</a:t>
            </a:r>
          </a:p>
          <a:p>
            <a:r>
              <a:rPr lang="en-US" dirty="0" smtClean="0"/>
              <a:t>One binding contains several binding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5" grpId="0" animBg="1"/>
      <p:bldP spid="36" grpId="0" animBg="1"/>
      <p:bldP spid="37" grpId="0" animBg="1"/>
      <p:bldP spid="38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dirty="0" smtClean="0"/>
              <a:t>O </a:t>
            </a:r>
            <a:r>
              <a:rPr lang="pt-PT" i="1" dirty="0" smtClean="0"/>
              <a:t>Windows </a:t>
            </a:r>
            <a:r>
              <a:rPr lang="pt-PT" i="1" dirty="0" err="1" smtClean="0"/>
              <a:t>Azure</a:t>
            </a:r>
            <a:r>
              <a:rPr lang="pt-PT" i="1" dirty="0" smtClean="0"/>
              <a:t> </a:t>
            </a:r>
            <a:r>
              <a:rPr lang="pt-PT" i="1" dirty="0" err="1" smtClean="0"/>
              <a:t>platform</a:t>
            </a:r>
            <a:r>
              <a:rPr lang="pt-PT" i="1" dirty="0" smtClean="0"/>
              <a:t> </a:t>
            </a:r>
            <a:r>
              <a:rPr lang="pt-PT" i="1" dirty="0" err="1" smtClean="0"/>
              <a:t>AppFabric</a:t>
            </a:r>
            <a:r>
              <a:rPr lang="pt-PT" dirty="0" smtClean="0"/>
              <a:t> é um conjunto de serviços de infra-estrutura para aplicações distribuídas, executadas </a:t>
            </a:r>
            <a:r>
              <a:rPr lang="pt-PT" i="1" dirty="0" err="1" smtClean="0"/>
              <a:t>on-premises</a:t>
            </a:r>
            <a:r>
              <a:rPr lang="pt-PT" dirty="0" smtClean="0"/>
              <a:t> ou em </a:t>
            </a:r>
            <a:r>
              <a:rPr lang="pt-PT" i="1" dirty="0" err="1" smtClean="0"/>
              <a:t>clouds</a:t>
            </a:r>
            <a:r>
              <a:rPr lang="pt-PT" dirty="0" smtClean="0"/>
              <a:t>. </a:t>
            </a:r>
          </a:p>
          <a:p>
            <a:r>
              <a:rPr lang="pt-PT" dirty="0" smtClean="0"/>
              <a:t>Este conjunto de serviços, albergado na plataforma </a:t>
            </a:r>
            <a:r>
              <a:rPr lang="pt-PT" i="1" dirty="0" err="1" smtClean="0"/>
              <a:t>Azure</a:t>
            </a:r>
            <a:r>
              <a:rPr lang="pt-PT" dirty="0" smtClean="0"/>
              <a:t>, é actualmente constituído pelo </a:t>
            </a:r>
            <a:r>
              <a:rPr lang="pt-PT" i="1" dirty="0" err="1" smtClean="0"/>
              <a:t>Service</a:t>
            </a:r>
            <a:r>
              <a:rPr lang="pt-PT" i="1" dirty="0" smtClean="0"/>
              <a:t> Bus</a:t>
            </a:r>
            <a:r>
              <a:rPr lang="pt-PT" dirty="0" smtClean="0"/>
              <a:t> e pelo </a:t>
            </a:r>
            <a:r>
              <a:rPr lang="pt-PT" i="1" dirty="0" smtClean="0"/>
              <a:t>Access </a:t>
            </a:r>
            <a:r>
              <a:rPr lang="pt-PT" i="1" dirty="0" err="1" smtClean="0"/>
              <a:t>Control</a:t>
            </a:r>
            <a:r>
              <a:rPr lang="pt-PT" i="1" dirty="0" smtClean="0"/>
              <a:t> </a:t>
            </a:r>
            <a:r>
              <a:rPr lang="pt-PT" i="1" dirty="0" err="1" smtClean="0"/>
              <a:t>Service</a:t>
            </a:r>
            <a:r>
              <a:rPr lang="pt-PT" dirty="0" smtClean="0"/>
              <a:t>. </a:t>
            </a:r>
          </a:p>
          <a:p>
            <a:pPr lvl="1"/>
            <a:r>
              <a:rPr lang="pt-PT" dirty="0" smtClean="0"/>
              <a:t>O </a:t>
            </a:r>
            <a:r>
              <a:rPr lang="pt-PT" i="1" dirty="0" err="1" smtClean="0"/>
              <a:t>Service</a:t>
            </a:r>
            <a:r>
              <a:rPr lang="pt-PT" i="1" dirty="0" smtClean="0"/>
              <a:t> Bus </a:t>
            </a:r>
            <a:r>
              <a:rPr lang="pt-PT" dirty="0" smtClean="0"/>
              <a:t>tem por objectivo simplificar a exposição e comunicação de serviços na Internet, fornecendo funcionalidades para a conectividade, gestão de nomes e isolamento. </a:t>
            </a:r>
          </a:p>
          <a:p>
            <a:pPr lvl="1"/>
            <a:r>
              <a:rPr lang="pt-PT" dirty="0" smtClean="0"/>
              <a:t>O </a:t>
            </a:r>
            <a:r>
              <a:rPr lang="pt-PT" i="1" dirty="0" smtClean="0"/>
              <a:t>Access </a:t>
            </a:r>
            <a:r>
              <a:rPr lang="pt-PT" i="1" dirty="0" err="1" smtClean="0"/>
              <a:t>Control</a:t>
            </a:r>
            <a:r>
              <a:rPr lang="pt-PT" i="1" dirty="0" smtClean="0"/>
              <a:t> </a:t>
            </a:r>
            <a:r>
              <a:rPr lang="pt-PT" i="1" dirty="0" err="1" smtClean="0"/>
              <a:t>Service</a:t>
            </a:r>
            <a:r>
              <a:rPr lang="pt-PT" dirty="0" smtClean="0"/>
              <a:t> tem como objectivo simplificar o controlo de acesso em sistemas com gestão de identidade descentralizada. </a:t>
            </a:r>
          </a:p>
          <a:p>
            <a:r>
              <a:rPr lang="pt-PT" dirty="0" smtClean="0"/>
              <a:t>A presente sessão tem por objectivo realizar uma breve introdução a estes serviços, caracterizando as suas funcionalidades, apresentando cenários de utilização e demonstrando formas de exploração, nomeadamente através do uso do Windows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Foundation</a:t>
            </a:r>
            <a:r>
              <a:rPr lang="pt-PT" dirty="0" smtClean="0"/>
              <a:t> (WCF). </a:t>
            </a:r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00100"/>
          </a:xfrm>
        </p:spPr>
        <p:txBody>
          <a:bodyPr/>
          <a:lstStyle/>
          <a:p>
            <a:r>
              <a:rPr lang="pt-PT" dirty="0" smtClean="0">
                <a:latin typeface="Calibri" pitchFamily="34" charset="0"/>
              </a:rPr>
              <a:t>Uma introdução ao </a:t>
            </a:r>
            <a:r>
              <a:rPr lang="pt-PT" dirty="0" err="1" smtClean="0">
                <a:latin typeface="Calibri" pitchFamily="34" charset="0"/>
              </a:rPr>
              <a:t>Azure</a:t>
            </a:r>
            <a:r>
              <a:rPr lang="pt-PT" dirty="0" smtClean="0">
                <a:latin typeface="Calibri" pitchFamily="34" charset="0"/>
              </a:rPr>
              <a:t> </a:t>
            </a:r>
            <a:r>
              <a:rPr lang="pt-PT" dirty="0" err="1" smtClean="0">
                <a:latin typeface="Calibri" pitchFamily="34" charset="0"/>
              </a:rPr>
              <a:t>AppFabric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93568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228600" y="3086100"/>
            <a:ext cx="1600200" cy="1600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and SB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20</a:t>
            </a:fld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2057400" y="4229100"/>
            <a:ext cx="1524000" cy="285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Transport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2057400" y="2914650"/>
            <a:ext cx="1524000" cy="28575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Client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57400" y="2343150"/>
            <a:ext cx="1524000" cy="342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User code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57400" y="3943350"/>
            <a:ext cx="1524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Encoding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7400" y="3600450"/>
            <a:ext cx="1524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Protocol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57400" y="3257550"/>
            <a:ext cx="1524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Protocol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39000" y="4229100"/>
            <a:ext cx="1524000" cy="285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Transport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>
            <a:off x="7239000" y="2914650"/>
            <a:ext cx="1524000" cy="28575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Dispatcher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39000" y="2343150"/>
            <a:ext cx="1524000" cy="342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Service </a:t>
            </a:r>
            <a:r>
              <a:rPr lang="en-US" dirty="0" err="1" smtClean="0">
                <a:latin typeface="Calibri" pitchFamily="34" charset="0"/>
              </a:rPr>
              <a:t>Impl</a:t>
            </a:r>
            <a:r>
              <a:rPr lang="en-US" dirty="0" smtClean="0">
                <a:latin typeface="Calibri" pitchFamily="34" charset="0"/>
              </a:rPr>
              <a:t>.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39000" y="3943350"/>
            <a:ext cx="1524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Encoding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39000" y="3600450"/>
            <a:ext cx="1524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Protocol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39000" y="3257550"/>
            <a:ext cx="15240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Protocol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800" y="4229100"/>
            <a:ext cx="1447800" cy="285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Binding element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4800" y="3943350"/>
            <a:ext cx="1447800" cy="28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Binding element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4800" y="3600450"/>
            <a:ext cx="1447800" cy="28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Binding element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4800" y="3257550"/>
            <a:ext cx="1447800" cy="285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libri" pitchFamily="34" charset="0"/>
              </a:rPr>
              <a:t>Binding element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603" y="4686300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C0000"/>
                </a:solidFill>
                <a:latin typeface="Calibri" pitchFamily="34" charset="0"/>
              </a:rPr>
              <a:t>Binding</a:t>
            </a:r>
            <a:endParaRPr lang="en-US" sz="1600" b="1" dirty="0">
              <a:solidFill>
                <a:srgbClr val="CC0000"/>
              </a:solidFill>
              <a:latin typeface="Calibri" pitchFamily="34" charset="0"/>
            </a:endParaRPr>
          </a:p>
        </p:txBody>
      </p:sp>
      <p:cxnSp>
        <p:nvCxnSpPr>
          <p:cNvPr id="42" name="Straight Connector 41"/>
          <p:cNvCxnSpPr>
            <a:stCxn id="38" idx="3"/>
            <a:endCxn id="25" idx="1"/>
          </p:cNvCxnSpPr>
          <p:nvPr/>
        </p:nvCxnSpPr>
        <p:spPr>
          <a:xfrm>
            <a:off x="1752600" y="3400425"/>
            <a:ext cx="3048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3"/>
            <a:endCxn id="24" idx="1"/>
          </p:cNvCxnSpPr>
          <p:nvPr/>
        </p:nvCxnSpPr>
        <p:spPr>
          <a:xfrm>
            <a:off x="1752600" y="3743325"/>
            <a:ext cx="3048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3"/>
            <a:endCxn id="23" idx="1"/>
          </p:cNvCxnSpPr>
          <p:nvPr/>
        </p:nvCxnSpPr>
        <p:spPr>
          <a:xfrm>
            <a:off x="1752600" y="4086225"/>
            <a:ext cx="3048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5" idx="3"/>
            <a:endCxn id="5" idx="1"/>
          </p:cNvCxnSpPr>
          <p:nvPr/>
        </p:nvCxnSpPr>
        <p:spPr>
          <a:xfrm>
            <a:off x="1752600" y="4371975"/>
            <a:ext cx="3048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2"/>
            <a:endCxn id="9" idx="3"/>
          </p:cNvCxnSpPr>
          <p:nvPr/>
        </p:nvCxnSpPr>
        <p:spPr>
          <a:xfrm rot="5400000">
            <a:off x="2705100" y="280015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0" idx="2"/>
          </p:cNvCxnSpPr>
          <p:nvPr/>
        </p:nvCxnSpPr>
        <p:spPr>
          <a:xfrm rot="5400000" flipH="1" flipV="1">
            <a:off x="7886700" y="280015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/>
          <p:cNvSpPr/>
          <p:nvPr/>
        </p:nvSpPr>
        <p:spPr>
          <a:xfrm>
            <a:off x="4114800" y="3600450"/>
            <a:ext cx="2743200" cy="1371600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00600" y="4057650"/>
            <a:ext cx="1447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Service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Bus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>
            <a:stCxn id="28" idx="1"/>
            <a:endCxn id="41" idx="3"/>
          </p:cNvCxnSpPr>
          <p:nvPr/>
        </p:nvCxnSpPr>
        <p:spPr>
          <a:xfrm rot="10800000">
            <a:off x="6248400" y="4371976"/>
            <a:ext cx="990600" cy="1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3"/>
            <a:endCxn id="41" idx="1"/>
          </p:cNvCxnSpPr>
          <p:nvPr/>
        </p:nvCxnSpPr>
        <p:spPr>
          <a:xfrm>
            <a:off x="3581400" y="4371976"/>
            <a:ext cx="1219200" cy="1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57200" y="1047752"/>
            <a:ext cx="8229600" cy="14096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bindings</a:t>
            </a:r>
          </a:p>
          <a:p>
            <a:pPr lvl="1"/>
            <a:r>
              <a:rPr lang="en-US" dirty="0" smtClean="0"/>
              <a:t>New transport channels and binding elements</a:t>
            </a:r>
          </a:p>
          <a:p>
            <a:r>
              <a:rPr lang="en-US" dirty="0" smtClean="0"/>
              <a:t>New behaviors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 err="1" smtClean="0"/>
              <a:t>WebHttp</a:t>
            </a:r>
            <a:r>
              <a:rPr lang="en-US" b="1" dirty="0" err="1" smtClean="0">
                <a:solidFill>
                  <a:srgbClr val="FF0000"/>
                </a:solidFill>
              </a:rPr>
              <a:t>Relay</a:t>
            </a:r>
            <a:r>
              <a:rPr lang="en-US" b="1" dirty="0" err="1" smtClean="0"/>
              <a:t>Binding</a:t>
            </a:r>
            <a:endParaRPr lang="en-US" b="1" dirty="0" smtClean="0"/>
          </a:p>
          <a:p>
            <a:pPr lvl="1"/>
            <a:r>
              <a:rPr lang="en-US" dirty="0" smtClean="0"/>
              <a:t>HTTP (Web programming model)</a:t>
            </a:r>
          </a:p>
          <a:p>
            <a:pPr lvl="1"/>
            <a:r>
              <a:rPr lang="en-US" dirty="0" smtClean="0"/>
              <a:t>Client interoperability</a:t>
            </a:r>
            <a:endParaRPr lang="en-US" b="1" u="sng" dirty="0" smtClean="0"/>
          </a:p>
          <a:p>
            <a:r>
              <a:rPr lang="en-US" b="1" u="sng" dirty="0" err="1" smtClean="0"/>
              <a:t>BasicHttp</a:t>
            </a:r>
            <a:r>
              <a:rPr lang="en-US" b="1" dirty="0" err="1" smtClean="0">
                <a:solidFill>
                  <a:srgbClr val="FF0000"/>
                </a:solidFill>
              </a:rPr>
              <a:t>Relay</a:t>
            </a:r>
            <a:r>
              <a:rPr lang="en-US" b="1" dirty="0" err="1" smtClean="0"/>
              <a:t>Binding</a:t>
            </a:r>
            <a:r>
              <a:rPr lang="en-US" dirty="0" smtClean="0"/>
              <a:t> e </a:t>
            </a:r>
            <a:r>
              <a:rPr lang="en-US" b="1" u="sng" dirty="0" smtClean="0"/>
              <a:t>WS2007Http</a:t>
            </a:r>
            <a:r>
              <a:rPr lang="en-US" b="1" dirty="0" smtClean="0">
                <a:solidFill>
                  <a:srgbClr val="FF0000"/>
                </a:solidFill>
              </a:rPr>
              <a:t>Relay</a:t>
            </a:r>
            <a:r>
              <a:rPr lang="en-US" b="1" dirty="0" smtClean="0"/>
              <a:t>Binding</a:t>
            </a:r>
          </a:p>
          <a:p>
            <a:pPr lvl="1"/>
            <a:r>
              <a:rPr lang="en-US" dirty="0" smtClean="0"/>
              <a:t>SOAP over HTTP (basic profile | WS-*)</a:t>
            </a:r>
          </a:p>
          <a:p>
            <a:pPr lvl="1"/>
            <a:r>
              <a:rPr lang="en-US" dirty="0" smtClean="0"/>
              <a:t>Client interoperability</a:t>
            </a:r>
            <a:endParaRPr lang="en-US" b="1" dirty="0" smtClean="0"/>
          </a:p>
          <a:p>
            <a:r>
              <a:rPr lang="en-US" b="1" u="sng" dirty="0" err="1" smtClean="0"/>
              <a:t>NetTcp</a:t>
            </a:r>
            <a:r>
              <a:rPr lang="en-US" b="1" dirty="0" err="1" smtClean="0">
                <a:solidFill>
                  <a:srgbClr val="FF0000"/>
                </a:solidFill>
              </a:rPr>
              <a:t>Relay</a:t>
            </a:r>
            <a:r>
              <a:rPr lang="en-US" b="1" dirty="0" err="1" smtClean="0"/>
              <a:t>Binding</a:t>
            </a:r>
            <a:endParaRPr lang="en-US" b="1" dirty="0" smtClean="0"/>
          </a:p>
          <a:p>
            <a:pPr lvl="1"/>
            <a:r>
              <a:rPr lang="en-US" dirty="0" smtClean="0"/>
              <a:t>Similar to </a:t>
            </a:r>
            <a:r>
              <a:rPr lang="en-US" b="1" dirty="0" err="1" smtClean="0"/>
              <a:t>NetTcpBinding</a:t>
            </a:r>
            <a:r>
              <a:rPr lang="en-US" dirty="0" smtClean="0"/>
              <a:t> (request-response and duplex)</a:t>
            </a:r>
            <a:endParaRPr lang="en-US" b="1" dirty="0" smtClean="0"/>
          </a:p>
          <a:p>
            <a:r>
              <a:rPr lang="en-US" b="1" u="sng" dirty="0" err="1" smtClean="0"/>
              <a:t>NetOneway</a:t>
            </a:r>
            <a:r>
              <a:rPr lang="en-US" b="1" dirty="0" err="1" smtClean="0">
                <a:solidFill>
                  <a:srgbClr val="FF0000"/>
                </a:solidFill>
              </a:rPr>
              <a:t>Relay</a:t>
            </a:r>
            <a:r>
              <a:rPr lang="en-US" b="1" dirty="0" err="1" smtClean="0"/>
              <a:t>Binding</a:t>
            </a:r>
            <a:r>
              <a:rPr lang="en-US" dirty="0" smtClean="0"/>
              <a:t> e </a:t>
            </a:r>
            <a:r>
              <a:rPr lang="en-US" b="1" u="sng" dirty="0" err="1" smtClean="0"/>
              <a:t>NetEvent</a:t>
            </a:r>
            <a:r>
              <a:rPr lang="en-US" b="1" dirty="0" err="1" smtClean="0">
                <a:solidFill>
                  <a:srgbClr val="FF0000"/>
                </a:solidFill>
              </a:rPr>
              <a:t>Relay</a:t>
            </a:r>
            <a:r>
              <a:rPr lang="en-US" b="1" dirty="0" err="1" smtClean="0"/>
              <a:t>Binding</a:t>
            </a:r>
            <a:endParaRPr lang="en-US" b="1" dirty="0" smtClean="0"/>
          </a:p>
          <a:p>
            <a:pPr lvl="1"/>
            <a:r>
              <a:rPr lang="en-US" dirty="0" smtClean="0"/>
              <a:t>One- way w/buffering and multicast </a:t>
            </a:r>
          </a:p>
          <a:p>
            <a:pPr lvl="1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21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Http(s)</a:t>
            </a:r>
            <a:r>
              <a:rPr lang="en-US" b="1" dirty="0" err="1" smtClean="0"/>
              <a:t>RelayTransportBindingElement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TcpRelayTransportBindingElement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RelayedOnewayTransportBindingElement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22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z="4400" i="1" dirty="0" smtClean="0"/>
              <a:t>Access </a:t>
            </a:r>
            <a:r>
              <a:rPr lang="pt-PT" sz="4400" i="1" dirty="0" err="1" smtClean="0"/>
              <a:t>Control</a:t>
            </a:r>
            <a:r>
              <a:rPr lang="pt-PT" sz="4400" i="1" dirty="0" smtClean="0"/>
              <a:t> </a:t>
            </a:r>
            <a:r>
              <a:rPr lang="pt-PT" sz="4400" i="1" dirty="0" err="1" smtClean="0"/>
              <a:t>Service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xmlns="" val="4640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Identity and access control</a:t>
            </a:r>
          </a:p>
          <a:p>
            <a:r>
              <a:rPr lang="en-US" dirty="0" smtClean="0"/>
              <a:t>Distributed systems</a:t>
            </a:r>
          </a:p>
          <a:p>
            <a:pPr lvl="1"/>
            <a:r>
              <a:rPr lang="en-US" dirty="0" smtClean="0"/>
              <a:t>Decentralized authority</a:t>
            </a:r>
          </a:p>
          <a:p>
            <a:pPr lvl="1"/>
            <a:r>
              <a:rPr lang="en-US" dirty="0" smtClean="0"/>
              <a:t>Heterogeneous technologies</a:t>
            </a:r>
          </a:p>
          <a:p>
            <a:r>
              <a:rPr lang="en-US" dirty="0" smtClean="0"/>
              <a:t>Claims-based model</a:t>
            </a:r>
          </a:p>
          <a:p>
            <a:r>
              <a:rPr lang="en-US" dirty="0" smtClean="0"/>
              <a:t>Service Bus integration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07/7/12/main" val="38406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and Authorization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771650"/>
            <a:ext cx="9906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Calibri" pitchFamily="34" charset="0"/>
              </a:rPr>
              <a:t>creds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771650"/>
            <a:ext cx="9906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Contoso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smtClean="0">
                <a:latin typeface="Calibri" pitchFamily="34" charset="0"/>
              </a:rPr>
              <a:t>Alice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1400" y="1771650"/>
            <a:ext cx="10668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webapp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IssueView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62" name="Straight Arrow Connector 61"/>
          <p:cNvCxnSpPr>
            <a:stCxn id="4" idx="3"/>
            <a:endCxn id="6" idx="1"/>
          </p:cNvCxnSpPr>
          <p:nvPr/>
        </p:nvCxnSpPr>
        <p:spPr>
          <a:xfrm>
            <a:off x="1143000" y="2143127"/>
            <a:ext cx="7620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3"/>
            <a:endCxn id="30" idx="1"/>
          </p:cNvCxnSpPr>
          <p:nvPr/>
        </p:nvCxnSpPr>
        <p:spPr>
          <a:xfrm>
            <a:off x="2895600" y="2143127"/>
            <a:ext cx="7620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" idx="1"/>
          </p:cNvCxnSpPr>
          <p:nvPr/>
        </p:nvCxnSpPr>
        <p:spPr>
          <a:xfrm>
            <a:off x="6248400" y="2143125"/>
            <a:ext cx="1143000" cy="158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657600" y="1771650"/>
            <a:ext cx="9906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Contoso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LeadDev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62600" y="1771650"/>
            <a:ext cx="9906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webapp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IssueMgr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34" name="Straight Arrow Connector 33"/>
          <p:cNvCxnSpPr>
            <a:stCxn id="30" idx="3"/>
            <a:endCxn id="33" idx="1"/>
          </p:cNvCxnSpPr>
          <p:nvPr/>
        </p:nvCxnSpPr>
        <p:spPr>
          <a:xfrm>
            <a:off x="4648200" y="2143127"/>
            <a:ext cx="9144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25</a:t>
            </a:fld>
            <a:endParaRPr lang="it-IT" dirty="0"/>
          </a:p>
        </p:txBody>
      </p:sp>
      <p:pic>
        <p:nvPicPr>
          <p:cNvPr id="14" name="Picture 11" descr="E:\RESOURCES\DVD_ART36\Artwork_Imagery\Icons - Illustrations\_ XML ICONS\user business user woman people pers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33600" y="1047750"/>
            <a:ext cx="533400" cy="540468"/>
          </a:xfrm>
          <a:prstGeom prst="rect">
            <a:avLst/>
          </a:prstGeom>
          <a:noFill/>
        </p:spPr>
      </p:pic>
      <p:pic>
        <p:nvPicPr>
          <p:cNvPr id="15" name="Picture 23" descr="C:\Users\Administrator\Documents\pngs\app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467600" y="971550"/>
            <a:ext cx="914400" cy="578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07/7/12/main" val="184652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30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90600" y="1143000"/>
            <a:ext cx="8001000" cy="1485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 err="1" smtClean="0">
                <a:latin typeface="Calibri" pitchFamily="34" charset="0"/>
              </a:rPr>
              <a:t>webapp</a:t>
            </a:r>
            <a:r>
              <a:rPr lang="en-US" sz="2400" dirty="0" smtClean="0">
                <a:latin typeface="Calibri" pitchFamily="34" charset="0"/>
              </a:rPr>
              <a:t> (</a:t>
            </a:r>
            <a:r>
              <a:rPr lang="en-US" sz="2400" dirty="0" err="1" smtClean="0">
                <a:latin typeface="Calibri" pitchFamily="34" charset="0"/>
              </a:rPr>
              <a:t>IssueTracker</a:t>
            </a:r>
            <a:r>
              <a:rPr lang="en-US" sz="2400" dirty="0" smtClean="0">
                <a:latin typeface="Calibri" pitchFamily="34" charset="0"/>
              </a:rPr>
              <a:t>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771650"/>
            <a:ext cx="9906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Calibri" pitchFamily="34" charset="0"/>
              </a:rPr>
              <a:t>creds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771650"/>
            <a:ext cx="9906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Contoso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smtClean="0">
                <a:latin typeface="Calibri" pitchFamily="34" charset="0"/>
              </a:rPr>
              <a:t>Alice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1400" y="1771650"/>
            <a:ext cx="10668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webapp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IssueView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62" name="Straight Arrow Connector 61"/>
          <p:cNvCxnSpPr>
            <a:stCxn id="4" idx="3"/>
            <a:endCxn id="6" idx="1"/>
          </p:cNvCxnSpPr>
          <p:nvPr/>
        </p:nvCxnSpPr>
        <p:spPr>
          <a:xfrm>
            <a:off x="1143000" y="2143127"/>
            <a:ext cx="7620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3"/>
            <a:endCxn id="30" idx="1"/>
          </p:cNvCxnSpPr>
          <p:nvPr/>
        </p:nvCxnSpPr>
        <p:spPr>
          <a:xfrm>
            <a:off x="2895600" y="2143127"/>
            <a:ext cx="7620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" idx="1"/>
          </p:cNvCxnSpPr>
          <p:nvPr/>
        </p:nvCxnSpPr>
        <p:spPr>
          <a:xfrm>
            <a:off x="6248400" y="2143125"/>
            <a:ext cx="1143000" cy="158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657600" y="1771650"/>
            <a:ext cx="9906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Contoso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LeadDev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62600" y="1771650"/>
            <a:ext cx="9906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webapp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IssueMgr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34" name="Straight Arrow Connector 33"/>
          <p:cNvCxnSpPr>
            <a:stCxn id="30" idx="3"/>
            <a:endCxn id="33" idx="1"/>
          </p:cNvCxnSpPr>
          <p:nvPr/>
        </p:nvCxnSpPr>
        <p:spPr>
          <a:xfrm>
            <a:off x="4648200" y="2143127"/>
            <a:ext cx="9144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26</a:t>
            </a:fld>
            <a:endParaRPr lang="it-IT" dirty="0"/>
          </a:p>
        </p:txBody>
      </p:sp>
      <p:sp>
        <p:nvSpPr>
          <p:cNvPr id="15" name="Rounded Rectangle 14"/>
          <p:cNvSpPr/>
          <p:nvPr/>
        </p:nvSpPr>
        <p:spPr>
          <a:xfrm>
            <a:off x="1371600" y="2571750"/>
            <a:ext cx="2133600" cy="10858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latin typeface="Calibri" pitchFamily="34" charset="0"/>
              </a:rPr>
              <a:t>Membership</a:t>
            </a:r>
          </a:p>
          <a:p>
            <a:pPr algn="ctr"/>
            <a:r>
              <a:rPr lang="pt-PT" b="1" dirty="0" smtClean="0">
                <a:latin typeface="Calibri" pitchFamily="34" charset="0"/>
              </a:rPr>
              <a:t>Provider</a:t>
            </a:r>
            <a:endParaRPr lang="pt-PT" b="1" dirty="0">
              <a:latin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0000" y="2571750"/>
            <a:ext cx="2362200" cy="10858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latin typeface="Calibri" pitchFamily="34" charset="0"/>
              </a:rPr>
              <a:t>Role</a:t>
            </a:r>
          </a:p>
          <a:p>
            <a:pPr algn="ctr"/>
            <a:r>
              <a:rPr lang="pt-PT" b="1" dirty="0" smtClean="0">
                <a:latin typeface="Calibri" pitchFamily="34" charset="0"/>
              </a:rPr>
              <a:t>Provider</a:t>
            </a:r>
            <a:endParaRPr lang="pt-PT" b="1" dirty="0">
              <a:latin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29400" y="2571750"/>
            <a:ext cx="2362200" cy="10858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latin typeface="Calibri" pitchFamily="34" charset="0"/>
              </a:rPr>
              <a:t>IPrincipal.IsInRole(...)</a:t>
            </a:r>
            <a:endParaRPr lang="pt-PT" b="1" dirty="0">
              <a:latin typeface="Calibri" pitchFamily="34" charset="0"/>
            </a:endParaRPr>
          </a:p>
        </p:txBody>
      </p:sp>
      <p:pic>
        <p:nvPicPr>
          <p:cNvPr id="18" name="Picture 11" descr="E:\RESOURCES\DVD_ART36\Artwork_Imagery\Icons - Illustrations\_ XML ICONS\user business user woman people pers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33600" y="1047750"/>
            <a:ext cx="533400" cy="540468"/>
          </a:xfrm>
          <a:prstGeom prst="rect">
            <a:avLst/>
          </a:prstGeom>
          <a:noFill/>
        </p:spPr>
      </p:pic>
      <p:pic>
        <p:nvPicPr>
          <p:cNvPr id="19" name="Picture 23" descr="C:\Users\Administrator\Documents\pngs\app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467600" y="971550"/>
            <a:ext cx="914400" cy="578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07/7/12/main" val="184652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90600" y="1143000"/>
            <a:ext cx="8001000" cy="1485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 err="1" smtClean="0">
                <a:latin typeface="Calibri" pitchFamily="34" charset="0"/>
              </a:rPr>
              <a:t>webapp</a:t>
            </a:r>
            <a:r>
              <a:rPr lang="en-US" sz="2400" dirty="0" smtClean="0">
                <a:latin typeface="Calibri" pitchFamily="34" charset="0"/>
              </a:rPr>
              <a:t> (</a:t>
            </a:r>
            <a:r>
              <a:rPr lang="en-US" sz="2400" dirty="0" err="1" smtClean="0">
                <a:latin typeface="Calibri" pitchFamily="34" charset="0"/>
              </a:rPr>
              <a:t>IssueTracker</a:t>
            </a:r>
            <a:r>
              <a:rPr lang="en-US" sz="2400" dirty="0" smtClean="0">
                <a:latin typeface="Calibri" pitchFamily="34" charset="0"/>
              </a:rPr>
              <a:t>)</a:t>
            </a:r>
          </a:p>
          <a:p>
            <a:pPr algn="ctr"/>
            <a:endParaRPr lang="en-US" sz="24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 Authority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771650"/>
            <a:ext cx="9906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Calibri" pitchFamily="34" charset="0"/>
              </a:rPr>
              <a:t>creds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771650"/>
            <a:ext cx="9906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Contoso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smtClean="0">
                <a:latin typeface="Calibri" pitchFamily="34" charset="0"/>
              </a:rPr>
              <a:t>Alice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1400" y="1771650"/>
            <a:ext cx="10668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webapp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IssueView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62" name="Straight Arrow Connector 61"/>
          <p:cNvCxnSpPr>
            <a:stCxn id="4" idx="3"/>
            <a:endCxn id="6" idx="1"/>
          </p:cNvCxnSpPr>
          <p:nvPr/>
        </p:nvCxnSpPr>
        <p:spPr>
          <a:xfrm>
            <a:off x="1143000" y="2143127"/>
            <a:ext cx="7620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3"/>
            <a:endCxn id="30" idx="1"/>
          </p:cNvCxnSpPr>
          <p:nvPr/>
        </p:nvCxnSpPr>
        <p:spPr>
          <a:xfrm>
            <a:off x="2895600" y="2143127"/>
            <a:ext cx="7620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" idx="1"/>
          </p:cNvCxnSpPr>
          <p:nvPr/>
        </p:nvCxnSpPr>
        <p:spPr>
          <a:xfrm>
            <a:off x="6248400" y="2143125"/>
            <a:ext cx="1143000" cy="158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657600" y="1771650"/>
            <a:ext cx="9906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Contoso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LeadDev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62600" y="1771650"/>
            <a:ext cx="9906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webapp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IssueMgr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34" name="Straight Arrow Connector 33"/>
          <p:cNvCxnSpPr>
            <a:stCxn id="30" idx="3"/>
            <a:endCxn id="33" idx="1"/>
          </p:cNvCxnSpPr>
          <p:nvPr/>
        </p:nvCxnSpPr>
        <p:spPr>
          <a:xfrm>
            <a:off x="4648200" y="2143127"/>
            <a:ext cx="9144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27</a:t>
            </a:fld>
            <a:endParaRPr lang="it-IT" dirty="0"/>
          </a:p>
        </p:txBody>
      </p:sp>
      <p:pic>
        <p:nvPicPr>
          <p:cNvPr id="16" name="Picture 11" descr="E:\RESOURCES\DVD_ART36\Artwork_Imagery\Icons - Illustrations\_ XML ICONS\user business user woman people pers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33600" y="1047750"/>
            <a:ext cx="533400" cy="540468"/>
          </a:xfrm>
          <a:prstGeom prst="rect">
            <a:avLst/>
          </a:prstGeom>
          <a:noFill/>
        </p:spPr>
      </p:pic>
      <p:pic>
        <p:nvPicPr>
          <p:cNvPr id="17" name="Picture 23" descr="C:\Users\Administrator\Documents\pngs\app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467600" y="971550"/>
            <a:ext cx="914400" cy="57858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Oval 17"/>
          <p:cNvSpPr/>
          <p:nvPr/>
        </p:nvSpPr>
        <p:spPr>
          <a:xfrm>
            <a:off x="0" y="971550"/>
            <a:ext cx="5105400" cy="23622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0200" y="333375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Contoso</a:t>
            </a:r>
            <a:r>
              <a:rPr lang="en-US" dirty="0" smtClean="0"/>
              <a:t> Authority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07/7/12/main" val="184652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76200" y="1143000"/>
            <a:ext cx="3733800" cy="14859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dirty="0" smtClean="0">
                <a:latin typeface="Calibri" pitchFamily="34" charset="0"/>
              </a:rPr>
              <a:t>  </a:t>
            </a:r>
            <a:r>
              <a:rPr lang="en-US" sz="2400" dirty="0" err="1" smtClean="0">
                <a:latin typeface="Calibri" pitchFamily="34" charset="0"/>
              </a:rPr>
              <a:t>Contoso</a:t>
            </a:r>
            <a:r>
              <a:rPr lang="en-US" sz="2400" dirty="0" smtClean="0">
                <a:latin typeface="Calibri" pitchFamily="34" charset="0"/>
              </a:rPr>
              <a:t> Identity Provider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95800" y="1143000"/>
            <a:ext cx="4495800" cy="1485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 err="1" smtClean="0">
                <a:latin typeface="Calibri" pitchFamily="34" charset="0"/>
              </a:rPr>
              <a:t>webapp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 Authority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771650"/>
            <a:ext cx="9906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Calibri" pitchFamily="34" charset="0"/>
              </a:rPr>
              <a:t>creds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771650"/>
            <a:ext cx="9906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Contoso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smtClean="0">
                <a:latin typeface="Calibri" pitchFamily="34" charset="0"/>
              </a:rPr>
              <a:t>Alice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1400" y="1771650"/>
            <a:ext cx="10668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webapp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IssueView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62" name="Straight Arrow Connector 61"/>
          <p:cNvCxnSpPr>
            <a:stCxn id="4" idx="3"/>
            <a:endCxn id="6" idx="1"/>
          </p:cNvCxnSpPr>
          <p:nvPr/>
        </p:nvCxnSpPr>
        <p:spPr>
          <a:xfrm>
            <a:off x="1143000" y="2143127"/>
            <a:ext cx="7620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3"/>
            <a:endCxn id="30" idx="1"/>
          </p:cNvCxnSpPr>
          <p:nvPr/>
        </p:nvCxnSpPr>
        <p:spPr>
          <a:xfrm>
            <a:off x="2895600" y="2143127"/>
            <a:ext cx="7620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" idx="1"/>
          </p:cNvCxnSpPr>
          <p:nvPr/>
        </p:nvCxnSpPr>
        <p:spPr>
          <a:xfrm>
            <a:off x="6248400" y="2143125"/>
            <a:ext cx="1143000" cy="158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657600" y="1771650"/>
            <a:ext cx="990600" cy="742950"/>
          </a:xfrm>
          <a:prstGeom prst="rect">
            <a:avLst/>
          </a:prstGeom>
          <a:ln w="508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Contoso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LeadDev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62600" y="1771650"/>
            <a:ext cx="9906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webapp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IssueMgr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34" name="Straight Arrow Connector 33"/>
          <p:cNvCxnSpPr>
            <a:stCxn id="30" idx="3"/>
            <a:endCxn id="33" idx="1"/>
          </p:cNvCxnSpPr>
          <p:nvPr/>
        </p:nvCxnSpPr>
        <p:spPr>
          <a:xfrm>
            <a:off x="4648200" y="2143127"/>
            <a:ext cx="9144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28</a:t>
            </a:fld>
            <a:endParaRPr lang="it-IT" dirty="0"/>
          </a:p>
        </p:txBody>
      </p:sp>
      <p:pic>
        <p:nvPicPr>
          <p:cNvPr id="18" name="Picture 23" descr="C:\Users\Administrator\Documents\pngs\app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467600" y="971550"/>
            <a:ext cx="914400" cy="578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ounded Rectangle 20"/>
          <p:cNvSpPr/>
          <p:nvPr/>
        </p:nvSpPr>
        <p:spPr>
          <a:xfrm>
            <a:off x="914400" y="2571750"/>
            <a:ext cx="2133600" cy="10858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latin typeface="Calibri" pitchFamily="34" charset="0"/>
              </a:rPr>
              <a:t>Identity</a:t>
            </a:r>
            <a:r>
              <a:rPr lang="pt-PT" b="1" dirty="0" smtClean="0">
                <a:latin typeface="Calibri" pitchFamily="34" charset="0"/>
              </a:rPr>
              <a:t> </a:t>
            </a:r>
          </a:p>
          <a:p>
            <a:pPr algn="ctr"/>
            <a:r>
              <a:rPr lang="pt-PT" b="1" dirty="0" err="1" smtClean="0">
                <a:latin typeface="Calibri" pitchFamily="34" charset="0"/>
              </a:rPr>
              <a:t>Directory</a:t>
            </a:r>
            <a:endParaRPr lang="pt-PT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184652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76200" y="1143000"/>
            <a:ext cx="3733800" cy="14859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dirty="0" smtClean="0">
                <a:latin typeface="Calibri" pitchFamily="34" charset="0"/>
              </a:rPr>
              <a:t>           </a:t>
            </a:r>
            <a:r>
              <a:rPr lang="en-US" sz="2400" dirty="0" err="1" smtClean="0">
                <a:latin typeface="Calibri" pitchFamily="34" charset="0"/>
              </a:rPr>
              <a:t>Contoso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95800" y="1143000"/>
            <a:ext cx="4495800" cy="1485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 err="1" smtClean="0">
                <a:latin typeface="Calibri" pitchFamily="34" charset="0"/>
              </a:rPr>
              <a:t>webapp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</a:t>
            </a:r>
            <a:r>
              <a:rPr lang="en-US" dirty="0" smtClean="0">
                <a:sym typeface="Symbol"/>
              </a:rPr>
              <a:t> Enforcement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771650"/>
            <a:ext cx="9906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Calibri" pitchFamily="34" charset="0"/>
              </a:rPr>
              <a:t>creds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771650"/>
            <a:ext cx="9906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Contoso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smtClean="0">
                <a:latin typeface="Calibri" pitchFamily="34" charset="0"/>
              </a:rPr>
              <a:t>Alice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1400" y="1771650"/>
            <a:ext cx="10668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webapp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IssueView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62" name="Straight Arrow Connector 61"/>
          <p:cNvCxnSpPr>
            <a:stCxn id="4" idx="3"/>
            <a:endCxn id="6" idx="1"/>
          </p:cNvCxnSpPr>
          <p:nvPr/>
        </p:nvCxnSpPr>
        <p:spPr>
          <a:xfrm>
            <a:off x="1143000" y="2143127"/>
            <a:ext cx="7620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3"/>
            <a:endCxn id="30" idx="1"/>
          </p:cNvCxnSpPr>
          <p:nvPr/>
        </p:nvCxnSpPr>
        <p:spPr>
          <a:xfrm>
            <a:off x="2895600" y="2143127"/>
            <a:ext cx="7620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" idx="1"/>
          </p:cNvCxnSpPr>
          <p:nvPr/>
        </p:nvCxnSpPr>
        <p:spPr>
          <a:xfrm>
            <a:off x="6248400" y="2143125"/>
            <a:ext cx="1143000" cy="158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657600" y="1771650"/>
            <a:ext cx="990600" cy="742950"/>
          </a:xfrm>
          <a:prstGeom prst="rect">
            <a:avLst/>
          </a:prstGeom>
          <a:ln w="508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Contoso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LeadDev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62600" y="1771650"/>
            <a:ext cx="9906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webapp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IssueMgr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34" name="Straight Arrow Connector 33"/>
          <p:cNvCxnSpPr>
            <a:stCxn id="30" idx="3"/>
            <a:endCxn id="33" idx="1"/>
          </p:cNvCxnSpPr>
          <p:nvPr/>
        </p:nvCxnSpPr>
        <p:spPr>
          <a:xfrm>
            <a:off x="4648200" y="2143127"/>
            <a:ext cx="9144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29</a:t>
            </a:fld>
            <a:endParaRPr lang="it-IT" dirty="0"/>
          </a:p>
        </p:txBody>
      </p:sp>
      <p:sp>
        <p:nvSpPr>
          <p:cNvPr id="17" name="Rounded Rectangle 16"/>
          <p:cNvSpPr/>
          <p:nvPr/>
        </p:nvSpPr>
        <p:spPr>
          <a:xfrm>
            <a:off x="7467600" y="3086100"/>
            <a:ext cx="1524000" cy="1238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>
                <a:latin typeface="Calibri" pitchFamily="34" charset="0"/>
              </a:rPr>
              <a:t>Service</a:t>
            </a:r>
          </a:p>
          <a:p>
            <a:pPr algn="ctr"/>
            <a:r>
              <a:rPr lang="en-US" sz="2400" dirty="0" smtClean="0">
                <a:latin typeface="Calibri" pitchFamily="34" charset="0"/>
              </a:rPr>
              <a:t>Bus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2600" y="3333750"/>
            <a:ext cx="990600" cy="742950"/>
          </a:xfrm>
          <a:prstGeom prst="rect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webapp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SB.Listen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20" name="Shape 19"/>
          <p:cNvCxnSpPr>
            <a:stCxn id="33" idx="2"/>
            <a:endCxn id="18" idx="0"/>
          </p:cNvCxnSpPr>
          <p:nvPr/>
        </p:nvCxnSpPr>
        <p:spPr>
          <a:xfrm rot="5400000">
            <a:off x="5648325" y="2924175"/>
            <a:ext cx="8191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E:\RESOURCES\DVD_ART36\Artwork_Imagery\Icons - Illustrations\_ XML ICONS\user business user woman people pers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33600" y="1047750"/>
            <a:ext cx="533400" cy="540468"/>
          </a:xfrm>
          <a:prstGeom prst="rect">
            <a:avLst/>
          </a:prstGeom>
          <a:noFill/>
        </p:spPr>
      </p:pic>
      <p:pic>
        <p:nvPicPr>
          <p:cNvPr id="21" name="Picture 23" descr="C:\Users\Administrator\Documents\pngs\app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467600" y="971550"/>
            <a:ext cx="914400" cy="57858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Oval 21"/>
          <p:cNvSpPr/>
          <p:nvPr/>
        </p:nvSpPr>
        <p:spPr>
          <a:xfrm>
            <a:off x="4495800" y="895350"/>
            <a:ext cx="3352800" cy="2057400"/>
          </a:xfrm>
          <a:prstGeom prst="ellipse">
            <a:avLst/>
          </a:prstGeom>
          <a:solidFill>
            <a:schemeClr val="accent1">
              <a:lumMod val="40000"/>
              <a:lumOff val="6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Authorization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Decision</a:t>
            </a:r>
            <a:endParaRPr lang="en-US" sz="2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477000" y="2800350"/>
            <a:ext cx="2667000" cy="1752600"/>
          </a:xfrm>
          <a:prstGeom prst="ellipse">
            <a:avLst/>
          </a:prstGeom>
          <a:solidFill>
            <a:schemeClr val="accent6">
              <a:lumMod val="40000"/>
              <a:lumOff val="60000"/>
              <a:alpha val="82000"/>
            </a:schemeClr>
          </a:solidFill>
          <a:ln w="25400">
            <a:solidFill>
              <a:schemeClr val="accent2">
                <a:shade val="95000"/>
                <a:satMod val="10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Authorization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</a:rPr>
              <a:t>Enforcement</a:t>
            </a:r>
            <a:endParaRPr lang="en-US" sz="28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8600" y="819150"/>
            <a:ext cx="3505200" cy="2057400"/>
          </a:xfrm>
          <a:prstGeom prst="ellipse">
            <a:avLst/>
          </a:prstGeom>
          <a:solidFill>
            <a:schemeClr val="accent3">
              <a:lumMod val="40000"/>
              <a:lumOff val="60000"/>
              <a:alpha val="73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Identity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Information</a:t>
            </a:r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7" name="Shape 19"/>
          <p:cNvCxnSpPr>
            <a:stCxn id="18" idx="3"/>
            <a:endCxn id="17" idx="1"/>
          </p:cNvCxnSpPr>
          <p:nvPr/>
        </p:nvCxnSpPr>
        <p:spPr>
          <a:xfrm>
            <a:off x="6553200" y="3705225"/>
            <a:ext cx="914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07/7/12/main" val="184652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 smtClean="0">
                <a:hlinkClick r:id="rId2"/>
              </a:rPr>
              <a:t>Pedro Félix </a:t>
            </a:r>
            <a:r>
              <a:rPr lang="pt-PT" dirty="0" smtClean="0"/>
              <a:t> é professor no Instituto Superior de Engenharia de Lisboa (ISEL), onde é responsável por disciplinas nas áreas da segurança informática e da programação. É também membro do </a:t>
            </a:r>
            <a:r>
              <a:rPr lang="pt-PT" dirty="0" smtClean="0">
                <a:hlinkClick r:id="rId3"/>
              </a:rPr>
              <a:t>Centro de Cálculo do ISEL (CCISEL)</a:t>
            </a:r>
            <a:r>
              <a:rPr lang="pt-PT" dirty="0" smtClean="0"/>
              <a:t>, onde realiza actividades de desenvolvimento, consultoria e formação avançada para empresas. Em 2008 e 2009 foi-lhe atribuído o título de MVP - </a:t>
            </a:r>
            <a:r>
              <a:rPr lang="pt-PT" i="1" dirty="0" err="1" smtClean="0"/>
              <a:t>Connected</a:t>
            </a:r>
            <a:r>
              <a:rPr lang="pt-PT" i="1" dirty="0" smtClean="0"/>
              <a:t> </a:t>
            </a:r>
            <a:r>
              <a:rPr lang="pt-PT" i="1" dirty="0" err="1" smtClean="0"/>
              <a:t>Systems</a:t>
            </a:r>
            <a:r>
              <a:rPr lang="pt-PT" i="1" dirty="0" smtClean="0"/>
              <a:t> </a:t>
            </a:r>
            <a:r>
              <a:rPr lang="pt-PT" i="1" dirty="0" err="1" smtClean="0"/>
              <a:t>Developer</a:t>
            </a:r>
            <a:r>
              <a:rPr lang="pt-PT" dirty="0" smtClean="0"/>
              <a:t> pela Microsoft.  </a:t>
            </a:r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00100"/>
          </a:xfrm>
        </p:spPr>
        <p:txBody>
          <a:bodyPr/>
          <a:lstStyle/>
          <a:p>
            <a:r>
              <a:rPr lang="pt-PT" dirty="0" smtClean="0"/>
              <a:t>Pedro Félix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41924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 rot="5400000">
            <a:off x="5219700" y="2990850"/>
            <a:ext cx="37338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1181100" y="2990850"/>
            <a:ext cx="37338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467600" y="1504950"/>
            <a:ext cx="1524000" cy="1485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 err="1" smtClean="0">
                <a:latin typeface="Calibri" pitchFamily="34" charset="0"/>
              </a:rPr>
              <a:t>webapp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429000" y="1504950"/>
            <a:ext cx="3200400" cy="14859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>
                <a:latin typeface="Calibri" pitchFamily="34" charset="0"/>
              </a:rPr>
              <a:t>Access Control Service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200" y="1504950"/>
            <a:ext cx="2590800" cy="14859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 err="1" smtClean="0">
                <a:latin typeface="Calibri" pitchFamily="34" charset="0"/>
              </a:rPr>
              <a:t>Contoso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Service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133600"/>
            <a:ext cx="9906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Calibri" pitchFamily="34" charset="0"/>
              </a:rPr>
              <a:t>creds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4600" y="2133600"/>
            <a:ext cx="990600" cy="742950"/>
          </a:xfrm>
          <a:prstGeom prst="rect">
            <a:avLst/>
          </a:prstGeom>
          <a:ln w="508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Contoso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LeadDev</a:t>
            </a:r>
            <a:endParaRPr lang="en-US" sz="1600" b="1" dirty="0" smtClean="0">
              <a:latin typeface="Calibri" pitchFamily="34" charset="0"/>
            </a:endParaRPr>
          </a:p>
          <a:p>
            <a:pPr algn="ctr"/>
            <a:r>
              <a:rPr lang="en-US" sz="1600" b="1" dirty="0" smtClean="0">
                <a:latin typeface="Calibri" pitchFamily="34" charset="0"/>
              </a:rPr>
              <a:t>Alice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3200" y="2133600"/>
            <a:ext cx="1066800" cy="742950"/>
          </a:xfrm>
          <a:prstGeom prst="rect">
            <a:avLst/>
          </a:prstGeom>
          <a:ln w="508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webapp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IssueView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62" name="Straight Arrow Connector 61"/>
          <p:cNvCxnSpPr>
            <a:stCxn id="4" idx="3"/>
            <a:endCxn id="6" idx="1"/>
          </p:cNvCxnSpPr>
          <p:nvPr/>
        </p:nvCxnSpPr>
        <p:spPr>
          <a:xfrm>
            <a:off x="1143000" y="2505077"/>
            <a:ext cx="13716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3"/>
            <a:endCxn id="44" idx="2"/>
          </p:cNvCxnSpPr>
          <p:nvPr/>
        </p:nvCxnSpPr>
        <p:spPr>
          <a:xfrm>
            <a:off x="3505200" y="2505077"/>
            <a:ext cx="1219200" cy="11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6"/>
            <a:endCxn id="10" idx="1"/>
          </p:cNvCxnSpPr>
          <p:nvPr/>
        </p:nvCxnSpPr>
        <p:spPr>
          <a:xfrm>
            <a:off x="5410200" y="2505075"/>
            <a:ext cx="1143000" cy="158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467600" y="3448050"/>
            <a:ext cx="1524000" cy="13144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>
                <a:latin typeface="Calibri" pitchFamily="34" charset="0"/>
              </a:rPr>
              <a:t>SB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3200" y="3905250"/>
            <a:ext cx="1066800" cy="742950"/>
          </a:xfrm>
          <a:prstGeom prst="rect">
            <a:avLst/>
          </a:prstGeom>
          <a:ln w="508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alibri" pitchFamily="34" charset="0"/>
              </a:rPr>
              <a:t>webapp</a:t>
            </a:r>
            <a:r>
              <a:rPr lang="en-US" sz="1600" dirty="0" smtClean="0">
                <a:latin typeface="Calibri" pitchFamily="34" charset="0"/>
              </a:rPr>
              <a:t>::</a:t>
            </a:r>
          </a:p>
          <a:p>
            <a:pPr algn="ctr"/>
            <a:r>
              <a:rPr lang="en-US" sz="1600" b="1" dirty="0" err="1" smtClean="0">
                <a:latin typeface="Calibri" pitchFamily="34" charset="0"/>
              </a:rPr>
              <a:t>SB.Listen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24" name="Shape 23"/>
          <p:cNvCxnSpPr>
            <a:stCxn id="44" idx="4"/>
            <a:endCxn id="17" idx="1"/>
          </p:cNvCxnSpPr>
          <p:nvPr/>
        </p:nvCxnSpPr>
        <p:spPr>
          <a:xfrm rot="16200000" flipH="1">
            <a:off x="5110164" y="2833687"/>
            <a:ext cx="1400175" cy="1485900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447800" y="2133600"/>
            <a:ext cx="685800" cy="742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848600" y="2133600"/>
            <a:ext cx="6858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848600" y="3905250"/>
            <a:ext cx="685800" cy="7429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724400" y="2133600"/>
            <a:ext cx="685800" cy="7429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>
            <a:stCxn id="10" idx="3"/>
            <a:endCxn id="37" idx="2"/>
          </p:cNvCxnSpPr>
          <p:nvPr/>
        </p:nvCxnSpPr>
        <p:spPr>
          <a:xfrm>
            <a:off x="7620000" y="2505075"/>
            <a:ext cx="228600" cy="158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38" idx="2"/>
          </p:cNvCxnSpPr>
          <p:nvPr/>
        </p:nvCxnSpPr>
        <p:spPr>
          <a:xfrm>
            <a:off x="7620000" y="4276725"/>
            <a:ext cx="228600" cy="158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30</a:t>
            </a:fld>
            <a:endParaRPr lang="it-IT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" y="11239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Identity Provider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29000" y="11239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Authorization Decision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91400" y="819152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Authorization Enforcement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12260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31</a:t>
            </a:fld>
            <a:endParaRPr lang="it-IT" dirty="0"/>
          </a:p>
        </p:txBody>
      </p:sp>
      <p:grpSp>
        <p:nvGrpSpPr>
          <p:cNvPr id="3" name="Group 4"/>
          <p:cNvGrpSpPr/>
          <p:nvPr/>
        </p:nvGrpSpPr>
        <p:grpSpPr>
          <a:xfrm>
            <a:off x="152400" y="1123950"/>
            <a:ext cx="3657600" cy="3219450"/>
            <a:chOff x="5857884" y="4286256"/>
            <a:chExt cx="3143272" cy="1785950"/>
          </a:xfrm>
        </p:grpSpPr>
        <p:sp>
          <p:nvSpPr>
            <p:cNvPr id="6" name="Rectangle 5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11" name="Cloud 10"/>
          <p:cNvSpPr/>
          <p:nvPr/>
        </p:nvSpPr>
        <p:spPr>
          <a:xfrm>
            <a:off x="6096000" y="2952750"/>
            <a:ext cx="2895600" cy="1905000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pic>
        <p:nvPicPr>
          <p:cNvPr id="13" name="Picture 4" descr="C:\Users\pedrofelix\Pictures\Microsoft Clip Organizer\j04316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771902"/>
            <a:ext cx="557212" cy="417909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stCxn id="13" idx="3"/>
            <a:endCxn id="66" idx="2"/>
          </p:cNvCxnSpPr>
          <p:nvPr/>
        </p:nvCxnSpPr>
        <p:spPr>
          <a:xfrm>
            <a:off x="2157415" y="3980856"/>
            <a:ext cx="4442171" cy="26602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1" descr="E:\RESOURCES\DVD_ART36\Artwork_Imagery\Icons - Illustrations\_ XML ICONS\user business user woman people pers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914400" y="3714750"/>
            <a:ext cx="533400" cy="540468"/>
          </a:xfrm>
          <a:prstGeom prst="rect">
            <a:avLst/>
          </a:prstGeom>
          <a:noFill/>
        </p:spPr>
      </p:pic>
      <p:pic>
        <p:nvPicPr>
          <p:cNvPr id="24" name="Picture 34" descr="xml_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flipH="1">
            <a:off x="1295400" y="1885950"/>
            <a:ext cx="500066" cy="492922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990600" y="1809750"/>
            <a:ext cx="1752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Membership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4343400" y="971550"/>
            <a:ext cx="3429000" cy="1905000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05400" y="1504950"/>
            <a:ext cx="19050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Access Control Service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33" name="Straight Arrow Connector 32"/>
          <p:cNvCxnSpPr>
            <a:stCxn id="13" idx="3"/>
            <a:endCxn id="32" idx="1"/>
          </p:cNvCxnSpPr>
          <p:nvPr/>
        </p:nvCxnSpPr>
        <p:spPr>
          <a:xfrm flipV="1">
            <a:off x="2157412" y="1885952"/>
            <a:ext cx="2947988" cy="2094905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  <a:endCxn id="59" idx="2"/>
          </p:cNvCxnSpPr>
          <p:nvPr/>
        </p:nvCxnSpPr>
        <p:spPr>
          <a:xfrm rot="16200000" flipV="1">
            <a:off x="1272778" y="3165872"/>
            <a:ext cx="1200150" cy="1190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90600" y="4248150"/>
            <a:ext cx="1752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WIF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57400" y="2800350"/>
            <a:ext cx="990600" cy="590550"/>
          </a:xfrm>
          <a:prstGeom prst="rect">
            <a:avLst/>
          </a:prstGeom>
          <a:ln w="508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Calibri" pitchFamily="34" charset="0"/>
              </a:rPr>
              <a:t>LeadDev</a:t>
            </a:r>
            <a:endParaRPr lang="en-US" sz="1600" b="1" dirty="0" smtClean="0">
              <a:latin typeface="Calibri" pitchFamily="34" charset="0"/>
            </a:endParaRPr>
          </a:p>
          <a:p>
            <a:pPr algn="ctr"/>
            <a:r>
              <a:rPr lang="en-US" sz="1600" b="1" dirty="0" smtClean="0">
                <a:latin typeface="Calibri" pitchFamily="34" charset="0"/>
              </a:rPr>
              <a:t>Alice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52800" y="3486150"/>
            <a:ext cx="1066800" cy="438150"/>
          </a:xfrm>
          <a:prstGeom prst="rect">
            <a:avLst/>
          </a:prstGeom>
          <a:ln w="508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" pitchFamily="34" charset="0"/>
              </a:rPr>
              <a:t>Listen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0600" y="2190750"/>
            <a:ext cx="1752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WIF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4400" y="2743201"/>
            <a:ext cx="843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alibri" pitchFamily="34" charset="0"/>
              </a:rPr>
              <a:t>WS-Trust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67202" y="177165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alibri" pitchFamily="34" charset="0"/>
              </a:rPr>
              <a:t>WRAP</a:t>
            </a:r>
          </a:p>
        </p:txBody>
      </p:sp>
      <p:sp>
        <p:nvSpPr>
          <p:cNvPr id="65" name="Freeform 64"/>
          <p:cNvSpPr/>
          <p:nvPr/>
        </p:nvSpPr>
        <p:spPr>
          <a:xfrm>
            <a:off x="1853980" y="1884459"/>
            <a:ext cx="3242806" cy="1400754"/>
          </a:xfrm>
          <a:custGeom>
            <a:avLst/>
            <a:gdLst>
              <a:gd name="connsiteX0" fmla="*/ 6625 w 3242806"/>
              <a:gd name="connsiteY0" fmla="*/ 675861 h 1400754"/>
              <a:gd name="connsiteX1" fmla="*/ 539363 w 3242806"/>
              <a:gd name="connsiteY1" fmla="*/ 1288111 h 1400754"/>
              <a:gd name="connsiteX2" fmla="*/ 3242806 w 3242806"/>
              <a:gd name="connsiteY2" fmla="*/ 0 h 140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2806" h="1400754">
                <a:moveTo>
                  <a:pt x="6625" y="675861"/>
                </a:moveTo>
                <a:cubicBezTo>
                  <a:pt x="3312" y="1038307"/>
                  <a:pt x="0" y="1400754"/>
                  <a:pt x="539363" y="1288111"/>
                </a:cubicBezTo>
                <a:cubicBezTo>
                  <a:pt x="1078726" y="1175468"/>
                  <a:pt x="2797533" y="214685"/>
                  <a:pt x="3242806" y="0"/>
                </a:cubicBezTo>
              </a:path>
            </a:pathLst>
          </a:custGeom>
          <a:ln w="254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3480021" y="1884459"/>
            <a:ext cx="3119562" cy="2122998"/>
          </a:xfrm>
          <a:custGeom>
            <a:avLst/>
            <a:gdLst>
              <a:gd name="connsiteX0" fmla="*/ 1624716 w 3119562"/>
              <a:gd name="connsiteY0" fmla="*/ 0 h 2122998"/>
              <a:gd name="connsiteX1" fmla="*/ 249141 w 3119562"/>
              <a:gd name="connsiteY1" fmla="*/ 1606164 h 2122998"/>
              <a:gd name="connsiteX2" fmla="*/ 3119562 w 3119562"/>
              <a:gd name="connsiteY2" fmla="*/ 2122998 h 212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9562" h="2122998">
                <a:moveTo>
                  <a:pt x="1624716" y="0"/>
                </a:moveTo>
                <a:cubicBezTo>
                  <a:pt x="812358" y="626165"/>
                  <a:pt x="0" y="1252331"/>
                  <a:pt x="249141" y="1606164"/>
                </a:cubicBezTo>
                <a:cubicBezTo>
                  <a:pt x="498282" y="1959997"/>
                  <a:pt x="2637183" y="2079266"/>
                  <a:pt x="3119562" y="2122998"/>
                </a:cubicBezTo>
              </a:path>
            </a:pathLst>
          </a:custGeom>
          <a:ln w="254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29400" y="3600450"/>
            <a:ext cx="19050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Service Bus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23" name="Picture 4" descr="C:\Users\pedrofelix\Pictures\Microsoft Clip Organizer\j043484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304803" y="1771652"/>
            <a:ext cx="990599" cy="726281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230515" y="3429001"/>
            <a:ext cx="598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alibri" pitchFamily="34" charset="0"/>
              </a:rPr>
              <a:t>SAML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23882" y="3943351"/>
            <a:ext cx="51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alibri" pitchFamily="34" charset="0"/>
              </a:rPr>
              <a:t>SWT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9600" y="3028950"/>
            <a:ext cx="1066800" cy="590550"/>
          </a:xfrm>
          <a:prstGeom prst="rect">
            <a:avLst/>
          </a:prstGeom>
          <a:ln w="508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" pitchFamily="34" charset="0"/>
              </a:rPr>
              <a:t>username</a:t>
            </a:r>
          </a:p>
          <a:p>
            <a:pPr algn="ctr"/>
            <a:r>
              <a:rPr lang="en-US" sz="1600" b="1" dirty="0" smtClean="0">
                <a:latin typeface="Calibri" pitchFamily="34" charset="0"/>
              </a:rPr>
              <a:t>+</a:t>
            </a:r>
          </a:p>
          <a:p>
            <a:pPr algn="ctr"/>
            <a:r>
              <a:rPr lang="en-US" sz="1600" b="1" dirty="0" smtClean="0">
                <a:latin typeface="Calibri" pitchFamily="34" charset="0"/>
              </a:rPr>
              <a:t>password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65" grpId="0" animBg="1"/>
      <p:bldP spid="66" grpId="0" animBg="1"/>
      <p:bldP spid="40" grpId="0" animBg="1"/>
      <p:bldP spid="4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Claims-based Identity and Access Control</a:t>
            </a:r>
          </a:p>
          <a:p>
            <a:r>
              <a:rPr lang="en-US" dirty="0" smtClean="0"/>
              <a:t>Claims transformer (“claims in, claims out”)</a:t>
            </a:r>
          </a:p>
          <a:p>
            <a:pPr lvl="1"/>
            <a:r>
              <a:rPr lang="en-US" dirty="0" smtClean="0"/>
              <a:t>Consumes claims from federated issuers</a:t>
            </a:r>
          </a:p>
          <a:p>
            <a:pPr lvl="1"/>
            <a:r>
              <a:rPr lang="en-US" dirty="0" smtClean="0"/>
              <a:t>Provides claims to applications and services</a:t>
            </a:r>
          </a:p>
          <a:p>
            <a:r>
              <a:rPr lang="en-US" dirty="0" smtClean="0"/>
              <a:t>Rule based issuance policy</a:t>
            </a:r>
          </a:p>
          <a:p>
            <a:pPr lvl="1"/>
            <a:r>
              <a:rPr lang="en-US" dirty="0" smtClean="0"/>
              <a:t>Rule: </a:t>
            </a:r>
            <a:r>
              <a:rPr lang="en-US" b="1" dirty="0" smtClean="0"/>
              <a:t>If has</a:t>
            </a:r>
            <a:r>
              <a:rPr lang="en-US" dirty="0" smtClean="0"/>
              <a:t> claim1 </a:t>
            </a:r>
            <a:r>
              <a:rPr lang="en-US" b="1" dirty="0" smtClean="0"/>
              <a:t>then output</a:t>
            </a:r>
            <a:r>
              <a:rPr lang="en-US" dirty="0" smtClean="0"/>
              <a:t> claim2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an identity provider</a:t>
            </a:r>
          </a:p>
          <a:p>
            <a:pPr lvl="1"/>
            <a:r>
              <a:rPr lang="en-US" dirty="0" smtClean="0"/>
              <a:t>Does not manage user’s identities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07/7/12/main" val="24634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AppFabric</a:t>
            </a:r>
            <a:r>
              <a:rPr lang="en-US" dirty="0" smtClean="0"/>
              <a:t> 1.0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WRAP (Web Resource Authorization Protocol)</a:t>
            </a:r>
          </a:p>
          <a:p>
            <a:pPr lvl="1"/>
            <a:r>
              <a:rPr lang="en-US" dirty="0" smtClean="0"/>
              <a:t>Simple Web Token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Future (and past)?</a:t>
            </a:r>
          </a:p>
          <a:p>
            <a:pPr lvl="1"/>
            <a:r>
              <a:rPr lang="en-US" dirty="0" smtClean="0"/>
              <a:t>WS-Federation – “passive” (browser based) federation</a:t>
            </a:r>
          </a:p>
          <a:p>
            <a:pPr lvl="1"/>
            <a:r>
              <a:rPr lang="en-US" dirty="0" smtClean="0"/>
              <a:t>WS-Trust – “active” (SOAP based) federation</a:t>
            </a:r>
          </a:p>
          <a:p>
            <a:pPr lvl="1"/>
            <a:r>
              <a:rPr lang="en-US" dirty="0" err="1" smtClean="0"/>
              <a:t>LiveID</a:t>
            </a:r>
            <a:r>
              <a:rPr lang="en-US" dirty="0" smtClean="0"/>
              <a:t> integration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33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34</a:t>
            </a:fld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609600" y="3486150"/>
            <a:ext cx="15240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Client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600" y="3486150"/>
            <a:ext cx="15240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Protected Resource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028700"/>
            <a:ext cx="1524000" cy="57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Identity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Provider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9" name="Straight Arrow Connector 8"/>
          <p:cNvCxnSpPr>
            <a:stCxn id="5" idx="0"/>
            <a:endCxn id="20" idx="1"/>
          </p:cNvCxnSpPr>
          <p:nvPr/>
        </p:nvCxnSpPr>
        <p:spPr>
          <a:xfrm rot="5400000" flipH="1" flipV="1">
            <a:off x="2952750" y="-266700"/>
            <a:ext cx="2171700" cy="533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133600" y="3771901"/>
            <a:ext cx="4572000" cy="11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5200" y="3314702"/>
            <a:ext cx="22098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Bearer Token with authorization claims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0" y="3486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API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05600" y="1028700"/>
            <a:ext cx="15240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Authorization Server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2" name="Straight Arrow Connector 21"/>
          <p:cNvCxnSpPr>
            <a:stCxn id="5" idx="0"/>
            <a:endCxn id="7" idx="2"/>
          </p:cNvCxnSpPr>
          <p:nvPr/>
        </p:nvCxnSpPr>
        <p:spPr>
          <a:xfrm rot="5400000" flipH="1" flipV="1">
            <a:off x="428625" y="2542977"/>
            <a:ext cx="188595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0"/>
            <a:endCxn id="20" idx="2"/>
          </p:cNvCxnSpPr>
          <p:nvPr/>
        </p:nvCxnSpPr>
        <p:spPr>
          <a:xfrm rot="5400000" flipH="1" flipV="1">
            <a:off x="6524625" y="2542977"/>
            <a:ext cx="1885950" cy="1588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9837324">
            <a:off x="3521648" y="2268440"/>
            <a:ext cx="22098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Bearer Token with authorization claims</a:t>
            </a:r>
          </a:p>
        </p:txBody>
      </p:sp>
      <p:sp>
        <p:nvSpPr>
          <p:cNvPr id="30" name="TextBox 29"/>
          <p:cNvSpPr txBox="1"/>
          <p:nvPr/>
        </p:nvSpPr>
        <p:spPr>
          <a:xfrm rot="19937264">
            <a:off x="2535731" y="1212661"/>
            <a:ext cx="3169271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Identity :</a:t>
            </a:r>
          </a:p>
          <a:p>
            <a:r>
              <a:rPr lang="en-US" sz="1600" dirty="0" smtClean="0">
                <a:latin typeface="Calibri" pitchFamily="34" charset="0"/>
              </a:rPr>
              <a:t>  username + shared secret</a:t>
            </a:r>
          </a:p>
          <a:p>
            <a:r>
              <a:rPr lang="en-US" sz="1600" dirty="0" smtClean="0">
                <a:latin typeface="Calibri" pitchFamily="34" charset="0"/>
              </a:rPr>
              <a:t>  SWT token</a:t>
            </a:r>
          </a:p>
          <a:p>
            <a:r>
              <a:rPr lang="en-US" sz="1600" dirty="0" smtClean="0">
                <a:latin typeface="Calibri" pitchFamily="34" charset="0"/>
              </a:rPr>
              <a:t>  SAML token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886270" y="1336611"/>
            <a:ext cx="3841101" cy="2495939"/>
          </a:xfrm>
          <a:custGeom>
            <a:avLst/>
            <a:gdLst>
              <a:gd name="connsiteX0" fmla="*/ 3841101 w 3841101"/>
              <a:gd name="connsiteY0" fmla="*/ 0 h 3327918"/>
              <a:gd name="connsiteX1" fmla="*/ 6220 w 3841101"/>
              <a:gd name="connsiteY1" fmla="*/ 2696547 h 3327918"/>
              <a:gd name="connsiteX2" fmla="*/ 3803779 w 3841101"/>
              <a:gd name="connsiteY2" fmla="*/ 3265714 h 332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1101" h="3327918">
                <a:moveTo>
                  <a:pt x="3841101" y="0"/>
                </a:moveTo>
                <a:cubicBezTo>
                  <a:pt x="1926770" y="1076130"/>
                  <a:pt x="12440" y="2152261"/>
                  <a:pt x="6220" y="2696547"/>
                </a:cubicBezTo>
                <a:cubicBezTo>
                  <a:pt x="0" y="3240833"/>
                  <a:pt x="3149081" y="3327918"/>
                  <a:pt x="3803779" y="3265714"/>
                </a:cubicBezTo>
              </a:path>
            </a:pathLst>
          </a:cu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1071466" y="1336610"/>
            <a:ext cx="5637244" cy="1252635"/>
          </a:xfrm>
          <a:custGeom>
            <a:avLst/>
            <a:gdLst>
              <a:gd name="connsiteX0" fmla="*/ 309465 w 5637244"/>
              <a:gd name="connsiteY0" fmla="*/ 335902 h 1670180"/>
              <a:gd name="connsiteX1" fmla="*/ 887963 w 5637244"/>
              <a:gd name="connsiteY1" fmla="*/ 1614196 h 1670180"/>
              <a:gd name="connsiteX2" fmla="*/ 5637244 w 5637244"/>
              <a:gd name="connsiteY2" fmla="*/ 0 h 16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7244" h="1670180">
                <a:moveTo>
                  <a:pt x="309465" y="335902"/>
                </a:moveTo>
                <a:cubicBezTo>
                  <a:pt x="154732" y="1003041"/>
                  <a:pt x="0" y="1670180"/>
                  <a:pt x="887963" y="1614196"/>
                </a:cubicBezTo>
                <a:cubicBezTo>
                  <a:pt x="1775926" y="1558212"/>
                  <a:pt x="4845697" y="41988"/>
                  <a:pt x="5637244" y="0"/>
                </a:cubicBezTo>
              </a:path>
            </a:pathLst>
          </a:cu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29" grpId="0" animBg="1"/>
      <p:bldP spid="30" grpId="0" animBg="1"/>
      <p:bldP spid="40" grpId="0" animBg="1"/>
      <p:bldP spid="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and SWT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2"/>
            <a:ext cx="8458200" cy="35468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Simple Web Token (SWT)</a:t>
            </a:r>
          </a:p>
          <a:p>
            <a:pPr lvl="1"/>
            <a:r>
              <a:rPr lang="en-US" dirty="0" smtClean="0"/>
              <a:t>Form encoded name-value pairs</a:t>
            </a:r>
          </a:p>
          <a:p>
            <a:pPr lvl="1"/>
            <a:r>
              <a:rPr lang="en-US" dirty="0" smtClean="0"/>
              <a:t>HMAC-SHA-256 symmetric signature</a:t>
            </a:r>
          </a:p>
          <a:p>
            <a:r>
              <a:rPr lang="en-US" dirty="0" smtClean="0"/>
              <a:t>WRAP token request</a:t>
            </a:r>
          </a:p>
          <a:p>
            <a:pPr lvl="1"/>
            <a:r>
              <a:rPr lang="en-US" dirty="0" smtClean="0"/>
              <a:t>HTTP POST</a:t>
            </a:r>
          </a:p>
          <a:p>
            <a:pPr lvl="1"/>
            <a:r>
              <a:rPr lang="en-US" dirty="0" err="1" smtClean="0"/>
              <a:t>username+password</a:t>
            </a:r>
            <a:r>
              <a:rPr lang="en-US" dirty="0" smtClean="0"/>
              <a:t> or authentication assertion (e.g. SAML)</a:t>
            </a:r>
            <a:endParaRPr lang="en-US" b="1" dirty="0" smtClean="0"/>
          </a:p>
          <a:p>
            <a:r>
              <a:rPr lang="en-US" dirty="0" smtClean="0"/>
              <a:t>WRAP protected client call</a:t>
            </a:r>
          </a:p>
          <a:p>
            <a:pPr lvl="1"/>
            <a:r>
              <a:rPr lang="en-US" dirty="0" smtClean="0"/>
              <a:t>HTTP header (Authorization: WRAP </a:t>
            </a:r>
            <a:r>
              <a:rPr lang="en-US" b="1" dirty="0" err="1" smtClean="0"/>
              <a:t>access_token</a:t>
            </a:r>
            <a:r>
              <a:rPr lang="en-US" dirty="0" smtClean="0"/>
              <a:t> = “…”)</a:t>
            </a:r>
          </a:p>
          <a:p>
            <a:pPr lvl="1"/>
            <a:r>
              <a:rPr lang="en-US" dirty="0" smtClean="0"/>
              <a:t>GET or POST parameter (</a:t>
            </a:r>
            <a:r>
              <a:rPr lang="en-US" b="1" dirty="0" err="1" smtClean="0"/>
              <a:t>wrap_access_token</a:t>
            </a:r>
            <a:r>
              <a:rPr lang="en-US" dirty="0" smtClean="0"/>
              <a:t> = “…”)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35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Service Bus</a:t>
            </a:r>
          </a:p>
          <a:p>
            <a:pPr lvl="1"/>
            <a:r>
              <a:rPr lang="en-US" sz="2000" dirty="0" smtClean="0"/>
              <a:t>Connectivity</a:t>
            </a:r>
          </a:p>
          <a:p>
            <a:pPr lvl="1"/>
            <a:r>
              <a:rPr lang="en-US" sz="2000" dirty="0" smtClean="0"/>
              <a:t>Addressability and discoverability</a:t>
            </a:r>
          </a:p>
          <a:p>
            <a:pPr lvl="1"/>
            <a:r>
              <a:rPr lang="en-US" sz="2000" dirty="0" err="1" smtClean="0"/>
              <a:t>Eventing</a:t>
            </a:r>
            <a:endParaRPr lang="en-US" sz="2000" dirty="0" smtClean="0"/>
          </a:p>
          <a:p>
            <a:pPr lvl="1"/>
            <a:r>
              <a:rPr lang="en-US" sz="2000" dirty="0" smtClean="0"/>
              <a:t>Buffering</a:t>
            </a:r>
          </a:p>
          <a:p>
            <a:r>
              <a:rPr lang="en-US" sz="2400" dirty="0" smtClean="0"/>
              <a:t>Access Control Service</a:t>
            </a:r>
          </a:p>
          <a:p>
            <a:pPr lvl="1"/>
            <a:r>
              <a:rPr lang="en-US" sz="2000" dirty="0" smtClean="0"/>
              <a:t>Authorization Decision Point</a:t>
            </a:r>
          </a:p>
          <a:p>
            <a:pPr lvl="2"/>
            <a:r>
              <a:rPr lang="en-US" sz="1600" dirty="0" smtClean="0"/>
              <a:t>For Service Bus</a:t>
            </a:r>
          </a:p>
          <a:p>
            <a:pPr lvl="2"/>
            <a:r>
              <a:rPr lang="en-US" sz="1600" dirty="0" smtClean="0"/>
              <a:t>For other services, both cloud or on-premises</a:t>
            </a:r>
          </a:p>
          <a:p>
            <a:pPr lvl="1"/>
            <a:r>
              <a:rPr lang="en-US" sz="2000" dirty="0" smtClean="0"/>
              <a:t>Flexible claims based policy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36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986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900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236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AppFabric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of services</a:t>
            </a:r>
          </a:p>
          <a:p>
            <a:pPr lvl="1"/>
            <a:r>
              <a:rPr lang="en-US" dirty="0" smtClean="0"/>
              <a:t>Service Bus (SB)</a:t>
            </a:r>
          </a:p>
          <a:p>
            <a:pPr lvl="1"/>
            <a:r>
              <a:rPr lang="en-US" dirty="0" smtClean="0"/>
              <a:t>Access Control Service (ACS)</a:t>
            </a:r>
          </a:p>
          <a:p>
            <a:r>
              <a:rPr lang="en-US" dirty="0" smtClean="0"/>
              <a:t>Running in the cloud</a:t>
            </a:r>
          </a:p>
          <a:p>
            <a:pPr lvl="1"/>
            <a:r>
              <a:rPr lang="en-US" dirty="0" smtClean="0"/>
              <a:t>Based on Windows Azure Platform</a:t>
            </a:r>
          </a:p>
          <a:p>
            <a:r>
              <a:rPr lang="en-US" dirty="0" smtClean="0"/>
              <a:t>Providing</a:t>
            </a:r>
          </a:p>
          <a:p>
            <a:pPr lvl="1"/>
            <a:r>
              <a:rPr lang="en-US" dirty="0" smtClean="0"/>
              <a:t>SB : Service Connectivity, Addressability and Discoverability</a:t>
            </a:r>
          </a:p>
          <a:p>
            <a:pPr lvl="1"/>
            <a:r>
              <a:rPr lang="en-US" dirty="0" smtClean="0"/>
              <a:t>ACS : Service Access Control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07/7/12/main" val="21501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065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z="4400" i="1" dirty="0" err="1" smtClean="0"/>
              <a:t>Service</a:t>
            </a:r>
            <a:r>
              <a:rPr lang="pt-PT" sz="4400" i="1" dirty="0" smtClean="0"/>
              <a:t> Bus</a:t>
            </a:r>
            <a:endParaRPr lang="pt-PT" sz="4400" i="1" dirty="0"/>
          </a:p>
        </p:txBody>
      </p:sp>
    </p:spTree>
    <p:extLst>
      <p:ext uri="{BB962C8B-B14F-4D97-AF65-F5344CB8AC3E}">
        <p14:creationId xmlns:p14="http://schemas.microsoft.com/office/powerpoint/2010/main" xmlns="" val="4640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Scenario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52400" y="2571750"/>
            <a:ext cx="3657600" cy="1771650"/>
            <a:chOff x="5857884" y="4286256"/>
            <a:chExt cx="3143272" cy="1785950"/>
          </a:xfrm>
        </p:grpSpPr>
        <p:sp>
          <p:nvSpPr>
            <p:cNvPr id="5" name="Rectangle 4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5334000" y="2571750"/>
            <a:ext cx="3657600" cy="1771650"/>
            <a:chOff x="5857884" y="4286256"/>
            <a:chExt cx="3143272" cy="1785950"/>
          </a:xfrm>
        </p:grpSpPr>
        <p:sp>
          <p:nvSpPr>
            <p:cNvPr id="8" name="Rectangle 7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loud 9"/>
          <p:cNvSpPr/>
          <p:nvPr/>
        </p:nvSpPr>
        <p:spPr>
          <a:xfrm>
            <a:off x="2819400" y="895350"/>
            <a:ext cx="3429000" cy="1657350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33800" y="127635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b="1" dirty="0" err="1" smtClean="0"/>
              <a:t>CloudTrack</a:t>
            </a:r>
            <a:endParaRPr lang="en-US" sz="2000" b="1" dirty="0" smtClean="0"/>
          </a:p>
          <a:p>
            <a:pPr algn="ctr">
              <a:lnSpc>
                <a:spcPct val="150000"/>
              </a:lnSpc>
            </a:pPr>
            <a:r>
              <a:rPr lang="en-US" dirty="0" smtClean="0"/>
              <a:t>.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343403"/>
            <a:ext cx="2895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/>
              <a:t>Fabrikam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3400" y="4343403"/>
            <a:ext cx="2895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/>
              <a:t>Contoso</a:t>
            </a:r>
            <a:endParaRPr lang="en-US" dirty="0" smtClean="0"/>
          </a:p>
        </p:txBody>
      </p:sp>
      <p:pic>
        <p:nvPicPr>
          <p:cNvPr id="18" name="Picture 4" descr="C:\Users\pedrofelix\Pictures\Microsoft Clip Organizer\j04316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771902"/>
            <a:ext cx="557212" cy="417909"/>
          </a:xfrm>
          <a:prstGeom prst="rect">
            <a:avLst/>
          </a:prstGeom>
          <a:noFill/>
        </p:spPr>
      </p:pic>
      <p:pic>
        <p:nvPicPr>
          <p:cNvPr id="35" name="Picture 4" descr="C:\Users\pedrofelix\Pictures\Microsoft Clip Organizer\j04316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010400" y="3829052"/>
            <a:ext cx="557212" cy="417909"/>
          </a:xfrm>
          <a:prstGeom prst="rect">
            <a:avLst/>
          </a:prstGeom>
          <a:noFill/>
        </p:spPr>
      </p:pic>
      <p:cxnSp>
        <p:nvCxnSpPr>
          <p:cNvPr id="45" name="Straight Arrow Connector 44"/>
          <p:cNvCxnSpPr>
            <a:stCxn id="70" idx="1"/>
            <a:endCxn id="64" idx="3"/>
          </p:cNvCxnSpPr>
          <p:nvPr/>
        </p:nvCxnSpPr>
        <p:spPr>
          <a:xfrm rot="10800000">
            <a:off x="4953000" y="1946640"/>
            <a:ext cx="2743200" cy="207172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1"/>
            <a:endCxn id="64" idx="1"/>
          </p:cNvCxnSpPr>
          <p:nvPr/>
        </p:nvCxnSpPr>
        <p:spPr>
          <a:xfrm flipV="1">
            <a:off x="1447800" y="1946640"/>
            <a:ext cx="2590800" cy="2038344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3602" y="2190750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Create/view issues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914402" y="2190750"/>
            <a:ext cx="2059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View/manage issues</a:t>
            </a:r>
            <a:endParaRPr lang="en-US" sz="1600" dirty="0"/>
          </a:p>
        </p:txBody>
      </p:sp>
      <p:pic>
        <p:nvPicPr>
          <p:cNvPr id="64" name="Picture 23" descr="C:\Users\Administrator\Documents\pngs\app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8600" y="1657350"/>
            <a:ext cx="914400" cy="578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11" descr="E:\RESOURCES\DVD_ART36\Artwork_Imagery\Icons - Illustrations\_ XML ICONS\user business user woman people pers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914400" y="3714750"/>
            <a:ext cx="533400" cy="540468"/>
          </a:xfrm>
          <a:prstGeom prst="rect">
            <a:avLst/>
          </a:prstGeom>
          <a:noFill/>
        </p:spPr>
      </p:pic>
      <p:pic>
        <p:nvPicPr>
          <p:cNvPr id="70" name="Picture 10" descr="E:\RESOURCES\DVD_ART36\Artwork_Imagery\Icons - Illustrations\_ XML ICONS\user business man people pers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3714751"/>
            <a:ext cx="609600" cy="607232"/>
          </a:xfrm>
          <a:prstGeom prst="rect">
            <a:avLst/>
          </a:prstGeom>
          <a:noFill/>
        </p:spPr>
      </p:pic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25" name="TextBox 24"/>
          <p:cNvSpPr txBox="1"/>
          <p:nvPr/>
        </p:nvSpPr>
        <p:spPr>
          <a:xfrm>
            <a:off x="6477002" y="1047750"/>
            <a:ext cx="2714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Issue Tracker web app.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Cloud-based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Multi-tenant</a:t>
            </a:r>
            <a:endParaRPr lang="en-US" dirty="0"/>
          </a:p>
        </p:txBody>
      </p:sp>
      <p:pic>
        <p:nvPicPr>
          <p:cNvPr id="26" name="Picture 4" descr="C:\Users\pedrofelix\Pictures\Microsoft Clip Organizer\j043484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33404" y="2914653"/>
            <a:ext cx="968375" cy="726281"/>
          </a:xfrm>
          <a:prstGeom prst="rect">
            <a:avLst/>
          </a:prstGeom>
          <a:noFill/>
        </p:spPr>
      </p:pic>
      <p:pic>
        <p:nvPicPr>
          <p:cNvPr id="27" name="Picture 34" descr="xml_icon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flipH="1">
            <a:off x="1295400" y="3028950"/>
            <a:ext cx="500066" cy="492922"/>
          </a:xfrm>
          <a:prstGeom prst="rect">
            <a:avLst/>
          </a:prstGeom>
          <a:noFill/>
        </p:spPr>
      </p:pic>
      <p:pic>
        <p:nvPicPr>
          <p:cNvPr id="28" name="Picture 4" descr="C:\Users\pedrofelix\Pictures\Microsoft Clip Organizer\j043484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5" y="2914653"/>
            <a:ext cx="968375" cy="726281"/>
          </a:xfrm>
          <a:prstGeom prst="rect">
            <a:avLst/>
          </a:prstGeom>
          <a:noFill/>
        </p:spPr>
      </p:pic>
      <p:pic>
        <p:nvPicPr>
          <p:cNvPr id="29" name="Picture 34" descr="xml_icon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315200" y="3028950"/>
            <a:ext cx="500066" cy="4929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challenges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52400" y="2571750"/>
            <a:ext cx="3657600" cy="1771650"/>
            <a:chOff x="5857884" y="4286256"/>
            <a:chExt cx="3143272" cy="1785950"/>
          </a:xfrm>
        </p:grpSpPr>
        <p:sp>
          <p:nvSpPr>
            <p:cNvPr id="5" name="Rectangle 4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5334000" y="2571750"/>
            <a:ext cx="3657600" cy="1771650"/>
            <a:chOff x="5857884" y="4286256"/>
            <a:chExt cx="3143272" cy="1785950"/>
          </a:xfrm>
        </p:grpSpPr>
        <p:sp>
          <p:nvSpPr>
            <p:cNvPr id="8" name="Rectangle 7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loud 9"/>
          <p:cNvSpPr/>
          <p:nvPr/>
        </p:nvSpPr>
        <p:spPr>
          <a:xfrm>
            <a:off x="2819400" y="895350"/>
            <a:ext cx="3429000" cy="1657350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33800" y="127635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b="1" dirty="0" err="1" smtClean="0"/>
              <a:t>CloudTrack</a:t>
            </a:r>
            <a:endParaRPr lang="en-US" sz="2000" b="1" dirty="0" smtClean="0"/>
          </a:p>
          <a:p>
            <a:pPr algn="ctr">
              <a:lnSpc>
                <a:spcPct val="150000"/>
              </a:lnSpc>
            </a:pPr>
            <a:r>
              <a:rPr lang="en-US" dirty="0" smtClean="0"/>
              <a:t>.</a:t>
            </a:r>
            <a:endParaRPr lang="en-US" sz="1600" dirty="0"/>
          </a:p>
        </p:txBody>
      </p:sp>
      <p:pic>
        <p:nvPicPr>
          <p:cNvPr id="18" name="Picture 4" descr="C:\Users\pedrofelix\Pictures\Microsoft Clip Organizer\j04316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771902"/>
            <a:ext cx="557212" cy="417909"/>
          </a:xfrm>
          <a:prstGeom prst="rect">
            <a:avLst/>
          </a:prstGeom>
          <a:noFill/>
        </p:spPr>
      </p:pic>
      <p:pic>
        <p:nvPicPr>
          <p:cNvPr id="35" name="Picture 4" descr="C:\Users\pedrofelix\Pictures\Microsoft Clip Organizer\j04316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010400" y="3829052"/>
            <a:ext cx="557212" cy="417909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1219200" y="2114550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Notify new issue</a:t>
            </a:r>
            <a:endParaRPr lang="en-US" sz="1600" dirty="0"/>
          </a:p>
        </p:txBody>
      </p:sp>
      <p:pic>
        <p:nvPicPr>
          <p:cNvPr id="64" name="Picture 23" descr="C:\Users\Administrator\Documents\pngs\app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8600" y="1657350"/>
            <a:ext cx="914400" cy="578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11" descr="E:\RESOURCES\DVD_ART36\Artwork_Imagery\Icons - Illustrations\_ XML ICONS\user business user woman people pers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914400" y="3714750"/>
            <a:ext cx="533400" cy="540468"/>
          </a:xfrm>
          <a:prstGeom prst="rect">
            <a:avLst/>
          </a:prstGeom>
          <a:noFill/>
        </p:spPr>
      </p:pic>
      <p:pic>
        <p:nvPicPr>
          <p:cNvPr id="70" name="Picture 10" descr="E:\RESOURCES\DVD_ART36\Artwork_Imagery\Icons - Illustrations\_ XML ICONS\user business man people pers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96200" y="3714751"/>
            <a:ext cx="609600" cy="607232"/>
          </a:xfrm>
          <a:prstGeom prst="rect">
            <a:avLst/>
          </a:prstGeom>
          <a:noFill/>
        </p:spPr>
      </p:pic>
      <p:pic>
        <p:nvPicPr>
          <p:cNvPr id="68612" name="Picture 4" descr="C:\Users\pedrofelix\Pictures\Microsoft Clip Organizer\j043484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5" y="2914653"/>
            <a:ext cx="968375" cy="726281"/>
          </a:xfrm>
          <a:prstGeom prst="rect">
            <a:avLst/>
          </a:prstGeom>
          <a:noFill/>
        </p:spPr>
      </p:pic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7</a:t>
            </a:fld>
            <a:endParaRPr lang="it-IT" dirty="0"/>
          </a:p>
        </p:txBody>
      </p:sp>
      <p:cxnSp>
        <p:nvCxnSpPr>
          <p:cNvPr id="29" name="Straight Arrow Connector 28"/>
          <p:cNvCxnSpPr>
            <a:stCxn id="11" idx="1"/>
            <a:endCxn id="59" idx="1"/>
          </p:cNvCxnSpPr>
          <p:nvPr/>
        </p:nvCxnSpPr>
        <p:spPr>
          <a:xfrm rot="10800000" flipV="1">
            <a:off x="1795466" y="1733551"/>
            <a:ext cx="1938334" cy="154186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4" descr="xml_icon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315200" y="3028950"/>
            <a:ext cx="500066" cy="492922"/>
          </a:xfrm>
          <a:prstGeom prst="rect">
            <a:avLst/>
          </a:prstGeom>
          <a:noFill/>
        </p:spPr>
      </p:pic>
      <p:cxnSp>
        <p:nvCxnSpPr>
          <p:cNvPr id="42" name="Straight Arrow Connector 41"/>
          <p:cNvCxnSpPr>
            <a:stCxn id="11" idx="1"/>
            <a:endCxn id="18" idx="3"/>
          </p:cNvCxnSpPr>
          <p:nvPr/>
        </p:nvCxnSpPr>
        <p:spPr>
          <a:xfrm rot="10800000" flipV="1">
            <a:off x="2157412" y="1733551"/>
            <a:ext cx="1576388" cy="2247305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3"/>
            <a:endCxn id="39" idx="1"/>
          </p:cNvCxnSpPr>
          <p:nvPr/>
        </p:nvCxnSpPr>
        <p:spPr>
          <a:xfrm flipV="1">
            <a:off x="2157412" y="3275411"/>
            <a:ext cx="5157788" cy="705444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86202" y="3181350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Fetch trace data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867402" y="4400550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FW, NAT, …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133602" y="4400550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FW, NAT, …</a:t>
            </a:r>
            <a:endParaRPr lang="en-US" dirty="0"/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/>
        </p:nvGraphicFramePr>
        <p:xfrm>
          <a:off x="6096000" y="2724150"/>
          <a:ext cx="638175" cy="2057400"/>
        </p:xfrm>
        <a:graphic>
          <a:graphicData uri="http://schemas.openxmlformats.org/presentationml/2006/ole">
            <p:oleObj spid="_x0000_s25602" name="Visio" r:id="rId9" imgW="638172" imgH="1246553" progId="">
              <p:embed/>
            </p:oleObj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2438404" y="2724150"/>
          <a:ext cx="638175" cy="2057400"/>
        </p:xfrm>
        <a:graphic>
          <a:graphicData uri="http://schemas.openxmlformats.org/presentationml/2006/ole">
            <p:oleObj spid="_x0000_s25603" name="Visio" r:id="rId10" imgW="638172" imgH="1246553" progId="">
              <p:embed/>
            </p:oleObj>
          </a:graphicData>
        </a:graphic>
      </p:graphicFrame>
      <p:pic>
        <p:nvPicPr>
          <p:cNvPr id="58" name="Picture 4" descr="C:\Users\pedrofelix\Pictures\Microsoft Clip Organizer\j043484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533404" y="2914653"/>
            <a:ext cx="968375" cy="726281"/>
          </a:xfrm>
          <a:prstGeom prst="rect">
            <a:avLst/>
          </a:prstGeom>
          <a:noFill/>
        </p:spPr>
      </p:pic>
      <p:pic>
        <p:nvPicPr>
          <p:cNvPr id="59" name="Picture 34" descr="xml_icon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flipH="1">
            <a:off x="1295400" y="3028950"/>
            <a:ext cx="500066" cy="492922"/>
          </a:xfrm>
          <a:prstGeom prst="rect">
            <a:avLst/>
          </a:prstGeom>
          <a:noFill/>
        </p:spPr>
      </p:pic>
      <p:cxnSp>
        <p:nvCxnSpPr>
          <p:cNvPr id="61" name="Straight Arrow Connector 60"/>
          <p:cNvCxnSpPr>
            <a:stCxn id="35" idx="0"/>
            <a:endCxn id="11" idx="3"/>
          </p:cNvCxnSpPr>
          <p:nvPr/>
        </p:nvCxnSpPr>
        <p:spPr>
          <a:xfrm rot="16200000" flipV="1">
            <a:off x="5225653" y="1765697"/>
            <a:ext cx="2095500" cy="203120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19802" y="2114550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Create new issue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0" grpId="0"/>
      <p:bldP spid="54" grpId="0"/>
      <p:bldP spid="55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Addressability and discoverability</a:t>
            </a:r>
          </a:p>
          <a:p>
            <a:pPr lvl="1"/>
            <a:r>
              <a:rPr lang="en-US" dirty="0" smtClean="0"/>
              <a:t>Private addresses and Network Address Translation (NAT)</a:t>
            </a:r>
          </a:p>
          <a:p>
            <a:pPr lvl="1"/>
            <a:r>
              <a:rPr lang="en-US" dirty="0" smtClean="0"/>
              <a:t>Dynamic addresses (e.g. ISP)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Connectivity</a:t>
            </a:r>
          </a:p>
          <a:p>
            <a:pPr lvl="1"/>
            <a:r>
              <a:rPr lang="en-US" dirty="0" smtClean="0"/>
              <a:t>Firewalls (denial of inbound connections)</a:t>
            </a:r>
          </a:p>
          <a:p>
            <a:pPr lvl="1"/>
            <a:r>
              <a:rPr lang="en-US" dirty="0" smtClean="0"/>
              <a:t>Event distribution</a:t>
            </a:r>
          </a:p>
          <a:p>
            <a:pPr lvl="1"/>
            <a:r>
              <a:rPr lang="en-US" dirty="0" smtClean="0"/>
              <a:t>Transient connectivity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8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Bus</a:t>
            </a:r>
            <a:endParaRPr lang="en-US" dirty="0"/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4AFF-6901-4695-98F0-CBA911C84525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047751"/>
            <a:ext cx="8229600" cy="1219200"/>
          </a:xfrm>
        </p:spPr>
        <p:txBody>
          <a:bodyPr/>
          <a:lstStyle/>
          <a:p>
            <a:endParaRPr lang="en-US" i="1" dirty="0" smtClean="0"/>
          </a:p>
        </p:txBody>
      </p:sp>
      <p:grpSp>
        <p:nvGrpSpPr>
          <p:cNvPr id="3" name="Group 4"/>
          <p:cNvGrpSpPr/>
          <p:nvPr/>
        </p:nvGrpSpPr>
        <p:grpSpPr>
          <a:xfrm>
            <a:off x="152400" y="2571750"/>
            <a:ext cx="2819400" cy="1771650"/>
            <a:chOff x="5857884" y="4286256"/>
            <a:chExt cx="3143272" cy="1785950"/>
          </a:xfrm>
        </p:grpSpPr>
        <p:sp>
          <p:nvSpPr>
            <p:cNvPr id="37" name="Rectangle 36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096000" y="2571750"/>
            <a:ext cx="2895600" cy="1771650"/>
            <a:chOff x="5857884" y="4286256"/>
            <a:chExt cx="3143272" cy="1785950"/>
          </a:xfrm>
        </p:grpSpPr>
        <p:sp>
          <p:nvSpPr>
            <p:cNvPr id="41" name="Rectangle 40"/>
            <p:cNvSpPr/>
            <p:nvPr/>
          </p:nvSpPr>
          <p:spPr>
            <a:xfrm>
              <a:off x="6215074" y="4572008"/>
              <a:ext cx="2428892" cy="150019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5857884" y="4286256"/>
              <a:ext cx="3143272" cy="28575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" descr="C:\Users\pedrofelix\Pictures\Microsoft Clip Organizer\j04316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714751"/>
            <a:ext cx="557212" cy="417909"/>
          </a:xfrm>
          <a:prstGeom prst="rect">
            <a:avLst/>
          </a:prstGeom>
          <a:noFill/>
        </p:spPr>
      </p:pic>
      <p:pic>
        <p:nvPicPr>
          <p:cNvPr id="47" name="Picture 11" descr="E:\RESOURCES\DVD_ART36\Artwork_Imagery\Icons - Illustrations\_ XML ICONS\user business user woman people pers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5800" y="3714749"/>
            <a:ext cx="533400" cy="540468"/>
          </a:xfrm>
          <a:prstGeom prst="rect">
            <a:avLst/>
          </a:prstGeom>
          <a:noFill/>
        </p:spPr>
      </p:pic>
      <p:pic>
        <p:nvPicPr>
          <p:cNvPr id="52" name="Picture 4" descr="C:\Users\pedrofelix\Pictures\Microsoft Clip Organizer\j043484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5" y="3600452"/>
            <a:ext cx="968375" cy="726281"/>
          </a:xfrm>
          <a:prstGeom prst="rect">
            <a:avLst/>
          </a:prstGeom>
          <a:noFill/>
        </p:spPr>
      </p:pic>
      <p:pic>
        <p:nvPicPr>
          <p:cNvPr id="55" name="Picture 34" descr="xml_icon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315200" y="3714750"/>
            <a:ext cx="500066" cy="492922"/>
          </a:xfrm>
          <a:prstGeom prst="rect">
            <a:avLst/>
          </a:prstGeom>
          <a:noFill/>
        </p:spPr>
      </p:pic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1828803" y="2914650"/>
          <a:ext cx="638175" cy="1828800"/>
        </p:xfrm>
        <a:graphic>
          <a:graphicData uri="http://schemas.openxmlformats.org/presentationml/2006/ole">
            <p:oleObj spid="_x0000_s26627" name="Visio" r:id="rId7" imgW="638172" imgH="1246553" progId="">
              <p:embed/>
            </p:oleObj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6629403" y="2914650"/>
          <a:ext cx="638175" cy="1828800"/>
        </p:xfrm>
        <a:graphic>
          <a:graphicData uri="http://schemas.openxmlformats.org/presentationml/2006/ole">
            <p:oleObj spid="_x0000_s26626" name="Visio" r:id="rId8" imgW="638172" imgH="1246553" progId="">
              <p:embed/>
            </p:oleObj>
          </a:graphicData>
        </a:graphic>
      </p:graphicFrame>
      <p:cxnSp>
        <p:nvCxnSpPr>
          <p:cNvPr id="56" name="Straight Arrow Connector 55"/>
          <p:cNvCxnSpPr>
            <a:stCxn id="44" idx="3"/>
          </p:cNvCxnSpPr>
          <p:nvPr/>
        </p:nvCxnSpPr>
        <p:spPr>
          <a:xfrm>
            <a:off x="1776412" y="3923704"/>
            <a:ext cx="2795588" cy="1964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676400" y="44005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outbound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77002" y="440055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inbound</a:t>
            </a:r>
            <a:endParaRPr lang="en-US" dirty="0"/>
          </a:p>
        </p:txBody>
      </p:sp>
      <p:cxnSp>
        <p:nvCxnSpPr>
          <p:cNvPr id="74" name="Straight Arrow Connector 73"/>
          <p:cNvCxnSpPr>
            <a:endCxn id="55" idx="1"/>
          </p:cNvCxnSpPr>
          <p:nvPr/>
        </p:nvCxnSpPr>
        <p:spPr>
          <a:xfrm>
            <a:off x="4572000" y="3943353"/>
            <a:ext cx="2743200" cy="178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10200" y="360045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address?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 flipH="1" flipV="1">
            <a:off x="6629400" y="3714750"/>
            <a:ext cx="4572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V="1">
            <a:off x="6629400" y="3714750"/>
            <a:ext cx="4572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27AB9"/>
      </a:accent1>
      <a:accent2>
        <a:srgbClr val="DD4C59"/>
      </a:accent2>
      <a:accent3>
        <a:srgbClr val="4E8336"/>
      </a:accent3>
      <a:accent4>
        <a:srgbClr val="EEE36C"/>
      </a:accent4>
      <a:accent5>
        <a:srgbClr val="4BACC6"/>
      </a:accent5>
      <a:accent6>
        <a:srgbClr val="F79646"/>
      </a:accent6>
      <a:hlink>
        <a:srgbClr val="227AB9"/>
      </a:hlink>
      <a:folHlink>
        <a:srgbClr val="227AB9"/>
      </a:folHlink>
    </a:clrScheme>
    <a:fontScheme name="My Fon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1100</Words>
  <Application>Microsoft Office PowerPoint</Application>
  <PresentationFormat>On-screen Show (16:9)</PresentationFormat>
  <Paragraphs>400</Paragraphs>
  <Slides>40</Slides>
  <Notes>7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Visio</vt:lpstr>
      <vt:lpstr>Uma introdução ao Azure AppFabric</vt:lpstr>
      <vt:lpstr>Uma introdução ao Azure AppFabric</vt:lpstr>
      <vt:lpstr>Pedro Félix</vt:lpstr>
      <vt:lpstr>Azure AppFabric</vt:lpstr>
      <vt:lpstr>Slide 5</vt:lpstr>
      <vt:lpstr>A Scenario</vt:lpstr>
      <vt:lpstr>Connectivity challenges</vt:lpstr>
      <vt:lpstr>Challenges</vt:lpstr>
      <vt:lpstr>Service Bus</vt:lpstr>
      <vt:lpstr>Service Bus</vt:lpstr>
      <vt:lpstr>Connectivity and addressability</vt:lpstr>
      <vt:lpstr>Naming and discovery</vt:lpstr>
      <vt:lpstr>Naming and discovery</vt:lpstr>
      <vt:lpstr>Demo</vt:lpstr>
      <vt:lpstr>Buffering</vt:lpstr>
      <vt:lpstr>Eventing (pub-sub)</vt:lpstr>
      <vt:lpstr>Demo</vt:lpstr>
      <vt:lpstr>Security</vt:lpstr>
      <vt:lpstr>WCF architecture</vt:lpstr>
      <vt:lpstr>WCF and SB</vt:lpstr>
      <vt:lpstr>Bindings</vt:lpstr>
      <vt:lpstr>Binding elements</vt:lpstr>
      <vt:lpstr>Slide 23</vt:lpstr>
      <vt:lpstr>Access Control Service</vt:lpstr>
      <vt:lpstr>Identity and Authorization</vt:lpstr>
      <vt:lpstr>Centralized Solution</vt:lpstr>
      <vt:lpstr>Decentralized Authority</vt:lpstr>
      <vt:lpstr>Decentralized Authority</vt:lpstr>
      <vt:lpstr>Decision  Enforcement</vt:lpstr>
      <vt:lpstr>Access Control Service</vt:lpstr>
      <vt:lpstr>Demo</vt:lpstr>
      <vt:lpstr>Access Control Service</vt:lpstr>
      <vt:lpstr>Protocols and technologies</vt:lpstr>
      <vt:lpstr>WRAP</vt:lpstr>
      <vt:lpstr>WRAP and SWT</vt:lpstr>
      <vt:lpstr>Finally …</vt:lpstr>
      <vt:lpstr>Slide 37</vt:lpstr>
      <vt:lpstr>Slide 38</vt:lpstr>
      <vt:lpstr>Slide 39</vt:lpstr>
      <vt:lpstr>Slide 40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Alves Martins</dc:creator>
  <cp:lastModifiedBy>Nuno.Sousa</cp:lastModifiedBy>
  <cp:revision>130</cp:revision>
  <dcterms:created xsi:type="dcterms:W3CDTF">2010-03-24T15:50:32Z</dcterms:created>
  <dcterms:modified xsi:type="dcterms:W3CDTF">2010-04-27T09:49:48Z</dcterms:modified>
</cp:coreProperties>
</file>