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5" r:id="rId4"/>
    <p:sldId id="262" r:id="rId5"/>
    <p:sldId id="266" r:id="rId6"/>
    <p:sldId id="263" r:id="rId7"/>
    <p:sldId id="267" r:id="rId8"/>
    <p:sldId id="268" r:id="rId9"/>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2B47CD-6920-4711-A41C-289A7E4E6EF6}" type="datetimeFigureOut">
              <a:rPr lang="pt-PT" smtClean="0"/>
              <a:pPr/>
              <a:t>15-06-2010</a:t>
            </a:fld>
            <a:endParaRPr lang="pt-P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A18B0D-1AFE-441C-AECB-19C9A5BCA830}" type="slidenum">
              <a:rPr lang="pt-PT" smtClean="0"/>
              <a:pPr/>
              <a:t>‹#›</a:t>
            </a:fld>
            <a:endParaRPr lang="pt-P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P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sp>
        <p:nvSpPr>
          <p:cNvPr id="4" name="Date Placeholder 3"/>
          <p:cNvSpPr>
            <a:spLocks noGrp="1"/>
          </p:cNvSpPr>
          <p:nvPr>
            <p:ph type="dt" sz="half" idx="10"/>
          </p:nvPr>
        </p:nvSpPr>
        <p:spPr/>
        <p:txBody>
          <a:bodyPr/>
          <a:lstStyle/>
          <a:p>
            <a:fld id="{8BFF1F9C-8CEF-4AB6-903A-74FED48297EC}" type="datetimeFigureOut">
              <a:rPr lang="pt-PT" smtClean="0"/>
              <a:pPr/>
              <a:t>15-06-2010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9916FBB-F70E-4806-A0D0-02EA051FFA0E}" type="slidenum">
              <a:rPr lang="pt-PT" smtClean="0"/>
              <a:pPr/>
              <a:t>‹#›</a:t>
            </a:fld>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8BFF1F9C-8CEF-4AB6-903A-74FED48297EC}" type="datetimeFigureOut">
              <a:rPr lang="pt-PT" smtClean="0"/>
              <a:pPr/>
              <a:t>15-06-2010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9916FBB-F70E-4806-A0D0-02EA051FFA0E}" type="slidenum">
              <a:rPr lang="pt-PT" smtClean="0"/>
              <a:pPr/>
              <a:t>‹#›</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8BFF1F9C-8CEF-4AB6-903A-74FED48297EC}" type="datetimeFigureOut">
              <a:rPr lang="pt-PT" smtClean="0"/>
              <a:pPr/>
              <a:t>15-06-2010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9916FBB-F70E-4806-A0D0-02EA051FFA0E}" type="slidenum">
              <a:rPr lang="pt-PT" smtClean="0"/>
              <a:pPr/>
              <a:t>‹#›</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8BFF1F9C-8CEF-4AB6-903A-74FED48297EC}" type="datetimeFigureOut">
              <a:rPr lang="pt-PT" smtClean="0"/>
              <a:pPr/>
              <a:t>15-06-2010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9916FBB-F70E-4806-A0D0-02EA051FFA0E}" type="slidenum">
              <a:rPr lang="pt-PT" smtClean="0"/>
              <a:pPr/>
              <a:t>‹#›</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FF1F9C-8CEF-4AB6-903A-74FED48297EC}" type="datetimeFigureOut">
              <a:rPr lang="pt-PT" smtClean="0"/>
              <a:pPr/>
              <a:t>15-06-2010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9916FBB-F70E-4806-A0D0-02EA051FFA0E}" type="slidenum">
              <a:rPr lang="pt-PT" smtClean="0"/>
              <a:pPr/>
              <a:t>‹#›</a:t>
            </a:fld>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Date Placeholder 4"/>
          <p:cNvSpPr>
            <a:spLocks noGrp="1"/>
          </p:cNvSpPr>
          <p:nvPr>
            <p:ph type="dt" sz="half" idx="10"/>
          </p:nvPr>
        </p:nvSpPr>
        <p:spPr/>
        <p:txBody>
          <a:bodyPr/>
          <a:lstStyle/>
          <a:p>
            <a:fld id="{8BFF1F9C-8CEF-4AB6-903A-74FED48297EC}" type="datetimeFigureOut">
              <a:rPr lang="pt-PT" smtClean="0"/>
              <a:pPr/>
              <a:t>15-06-2010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9916FBB-F70E-4806-A0D0-02EA051FFA0E}" type="slidenum">
              <a:rPr lang="pt-PT" smtClean="0"/>
              <a:pPr/>
              <a:t>‹#›</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Date Placeholder 6"/>
          <p:cNvSpPr>
            <a:spLocks noGrp="1"/>
          </p:cNvSpPr>
          <p:nvPr>
            <p:ph type="dt" sz="half" idx="10"/>
          </p:nvPr>
        </p:nvSpPr>
        <p:spPr/>
        <p:txBody>
          <a:bodyPr/>
          <a:lstStyle/>
          <a:p>
            <a:fld id="{8BFF1F9C-8CEF-4AB6-903A-74FED48297EC}" type="datetimeFigureOut">
              <a:rPr lang="pt-PT" smtClean="0"/>
              <a:pPr/>
              <a:t>15-06-2010</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39916FBB-F70E-4806-A0D0-02EA051FFA0E}" type="slidenum">
              <a:rPr lang="pt-PT" smtClean="0"/>
              <a:pPr/>
              <a:t>‹#›</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Date Placeholder 2"/>
          <p:cNvSpPr>
            <a:spLocks noGrp="1"/>
          </p:cNvSpPr>
          <p:nvPr>
            <p:ph type="dt" sz="half" idx="10"/>
          </p:nvPr>
        </p:nvSpPr>
        <p:spPr/>
        <p:txBody>
          <a:bodyPr/>
          <a:lstStyle/>
          <a:p>
            <a:fld id="{8BFF1F9C-8CEF-4AB6-903A-74FED48297EC}" type="datetimeFigureOut">
              <a:rPr lang="pt-PT" smtClean="0"/>
              <a:pPr/>
              <a:t>15-06-2010</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39916FBB-F70E-4806-A0D0-02EA051FFA0E}" type="slidenum">
              <a:rPr lang="pt-PT" smtClean="0"/>
              <a:pPr/>
              <a:t>‹#›</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FF1F9C-8CEF-4AB6-903A-74FED48297EC}" type="datetimeFigureOut">
              <a:rPr lang="pt-PT" smtClean="0"/>
              <a:pPr/>
              <a:t>15-06-2010</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39916FBB-F70E-4806-A0D0-02EA051FFA0E}" type="slidenum">
              <a:rPr lang="pt-PT" smtClean="0"/>
              <a:pPr/>
              <a:t>‹#›</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FF1F9C-8CEF-4AB6-903A-74FED48297EC}" type="datetimeFigureOut">
              <a:rPr lang="pt-PT" smtClean="0"/>
              <a:pPr/>
              <a:t>15-06-2010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9916FBB-F70E-4806-A0D0-02EA051FFA0E}" type="slidenum">
              <a:rPr lang="pt-PT" smtClean="0"/>
              <a:pPr/>
              <a:t>‹#›</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FF1F9C-8CEF-4AB6-903A-74FED48297EC}" type="datetimeFigureOut">
              <a:rPr lang="pt-PT" smtClean="0"/>
              <a:pPr/>
              <a:t>15-06-2010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9916FBB-F70E-4806-A0D0-02EA051FFA0E}" type="slidenum">
              <a:rPr lang="pt-PT" smtClean="0"/>
              <a:pPr/>
              <a:t>‹#›</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F1F9C-8CEF-4AB6-903A-74FED48297EC}" type="datetimeFigureOut">
              <a:rPr lang="pt-PT" smtClean="0"/>
              <a:pPr/>
              <a:t>15-06-2010</a:t>
            </a:fld>
            <a:endParaRPr lang="pt-P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16FBB-F70E-4806-A0D0-02EA051FFA0E}" type="slidenum">
              <a:rPr lang="pt-PT" smtClean="0"/>
              <a:pPr/>
              <a:t>‹#›</a:t>
            </a:fld>
            <a:endParaRPr lang="pt-P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infoworld.com/d/cloud-computing/what-cloud-computing-really-means-031?page=0,0" TargetMode="External"/><Relationship Id="rId2" Type="http://schemas.openxmlformats.org/officeDocument/2006/relationships/hyperlink" Target="http://en.wikipedia.org/wiki/Cloud_computing" TargetMode="External"/><Relationship Id="rId1" Type="http://schemas.openxmlformats.org/officeDocument/2006/relationships/slideLayout" Target="../slideLayouts/slideLayout2.xml"/><Relationship Id="rId6" Type="http://schemas.openxmlformats.org/officeDocument/2006/relationships/hyperlink" Target="http://www.sun.com/featured-articles/CloudComputing.pdf" TargetMode="External"/><Relationship Id="rId5" Type="http://schemas.openxmlformats.org/officeDocument/2006/relationships/hyperlink" Target="http://uk.sun.com/offers/details/cloudcomputing/?cid=20090416PT_TACO_CLCO_0032" TargetMode="External"/><Relationship Id="rId4" Type="http://schemas.openxmlformats.org/officeDocument/2006/relationships/hyperlink" Target="http://communication.howstuffworks.com/cloud-computing.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Objecto 5"/>
          <p:cNvPicPr>
            <a:picLocks noChangeArrowheads="1"/>
          </p:cNvPicPr>
          <p:nvPr/>
        </p:nvPicPr>
        <p:blipFill>
          <a:blip r:embed="rId2" cstate="print"/>
          <a:srcRect t="-188" b="-299"/>
          <a:stretch>
            <a:fillRect/>
          </a:stretch>
        </p:blipFill>
        <p:spPr bwMode="auto">
          <a:xfrm>
            <a:off x="3707718" y="285728"/>
            <a:ext cx="1728565" cy="1714512"/>
          </a:xfrm>
          <a:prstGeom prst="rect">
            <a:avLst/>
          </a:prstGeom>
          <a:noFill/>
          <a:ln w="9525">
            <a:noFill/>
            <a:miter lim="800000"/>
            <a:headEnd/>
            <a:tailEnd/>
          </a:ln>
        </p:spPr>
      </p:pic>
      <p:sp>
        <p:nvSpPr>
          <p:cNvPr id="5" name="TextBox 4"/>
          <p:cNvSpPr txBox="1"/>
          <p:nvPr/>
        </p:nvSpPr>
        <p:spPr>
          <a:xfrm>
            <a:off x="1391129" y="2214554"/>
            <a:ext cx="6361742" cy="1415772"/>
          </a:xfrm>
          <a:prstGeom prst="rect">
            <a:avLst/>
          </a:prstGeom>
          <a:noFill/>
        </p:spPr>
        <p:txBody>
          <a:bodyPr wrap="none" rtlCol="0">
            <a:spAutoFit/>
          </a:bodyPr>
          <a:lstStyle/>
          <a:p>
            <a:pPr algn="ctr"/>
            <a:r>
              <a:rPr lang="pt-PT" sz="2800" dirty="0" smtClean="0"/>
              <a:t>Instituto Superior de Engenharia de Lisboa</a:t>
            </a:r>
          </a:p>
          <a:p>
            <a:pPr algn="ctr"/>
            <a:r>
              <a:rPr lang="pt-PT" sz="2000" dirty="0" smtClean="0"/>
              <a:t>Engenharia Informática e dos Computadores</a:t>
            </a:r>
          </a:p>
          <a:p>
            <a:pPr algn="ctr"/>
            <a:endParaRPr lang="pt-PT" sz="2000" dirty="0" smtClean="0"/>
          </a:p>
          <a:p>
            <a:pPr algn="ctr"/>
            <a:r>
              <a:rPr lang="pt-PT" dirty="0" smtClean="0"/>
              <a:t>Sistemas Distribuídos </a:t>
            </a:r>
            <a:r>
              <a:rPr lang="pt-PT" dirty="0" smtClean="0"/>
              <a:t>2009/2010</a:t>
            </a:r>
            <a:endParaRPr lang="pt-PT" dirty="0"/>
          </a:p>
        </p:txBody>
      </p:sp>
      <p:sp>
        <p:nvSpPr>
          <p:cNvPr id="7" name="TextBox 6"/>
          <p:cNvSpPr txBox="1"/>
          <p:nvPr/>
        </p:nvSpPr>
        <p:spPr>
          <a:xfrm>
            <a:off x="1608112" y="4143380"/>
            <a:ext cx="5927777" cy="923330"/>
          </a:xfrm>
          <a:prstGeom prst="rect">
            <a:avLst/>
          </a:prstGeom>
          <a:noFill/>
        </p:spPr>
        <p:txBody>
          <a:bodyPr wrap="none" rtlCol="0">
            <a:spAutoFit/>
          </a:bodyPr>
          <a:lstStyle/>
          <a:p>
            <a:r>
              <a:rPr lang="pt-PT" sz="5400" dirty="0" smtClean="0"/>
              <a:t>CLOUD COMPUTING</a:t>
            </a:r>
            <a:endParaRPr lang="pt-PT" sz="5400" dirty="0"/>
          </a:p>
        </p:txBody>
      </p:sp>
      <p:sp>
        <p:nvSpPr>
          <p:cNvPr id="8" name="TextBox 7"/>
          <p:cNvSpPr txBox="1"/>
          <p:nvPr/>
        </p:nvSpPr>
        <p:spPr>
          <a:xfrm>
            <a:off x="1200288" y="5715016"/>
            <a:ext cx="6743449" cy="646331"/>
          </a:xfrm>
          <a:prstGeom prst="rect">
            <a:avLst/>
          </a:prstGeom>
          <a:noFill/>
        </p:spPr>
        <p:txBody>
          <a:bodyPr wrap="none" rtlCol="0">
            <a:spAutoFit/>
          </a:bodyPr>
          <a:lstStyle/>
          <a:p>
            <a:pPr algn="ctr"/>
            <a:r>
              <a:rPr lang="pt-PT" dirty="0" smtClean="0"/>
              <a:t>Grupo I</a:t>
            </a:r>
          </a:p>
          <a:p>
            <a:pPr algn="ctr"/>
            <a:r>
              <a:rPr lang="pt-PT" dirty="0" smtClean="0"/>
              <a:t>26657 – Ricardo Neto ∙ 31768 – Ricardo Romão ∙ 31923 </a:t>
            </a:r>
            <a:r>
              <a:rPr lang="pt-PT" dirty="0" smtClean="0"/>
              <a:t>- Nuno Sousa</a:t>
            </a:r>
            <a:endParaRPr lang="pt-P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89" y="1214422"/>
            <a:ext cx="8553423" cy="830997"/>
          </a:xfrm>
          <a:prstGeom prst="rect">
            <a:avLst/>
          </a:prstGeom>
          <a:noFill/>
        </p:spPr>
        <p:txBody>
          <a:bodyPr wrap="square" rtlCol="0">
            <a:spAutoFit/>
          </a:bodyPr>
          <a:lstStyle/>
          <a:p>
            <a:r>
              <a:rPr lang="en-US" i="1" dirty="0" smtClean="0"/>
              <a:t>“Cloud computing is Internet-based computing, whereby shared resources, software and</a:t>
            </a:r>
          </a:p>
          <a:p>
            <a:r>
              <a:rPr lang="en-US" i="1" dirty="0" smtClean="0"/>
              <a:t> information are provided to computers and other devices on-demand, like a public utility.”</a:t>
            </a:r>
          </a:p>
          <a:p>
            <a:r>
              <a:rPr lang="en-US" sz="1200" dirty="0" smtClean="0"/>
              <a:t>- Wikipedia</a:t>
            </a:r>
            <a:endParaRPr lang="pt-PT" sz="1200" dirty="0"/>
          </a:p>
        </p:txBody>
      </p:sp>
      <p:sp>
        <p:nvSpPr>
          <p:cNvPr id="5" name="TextBox 4"/>
          <p:cNvSpPr txBox="1"/>
          <p:nvPr/>
        </p:nvSpPr>
        <p:spPr>
          <a:xfrm>
            <a:off x="357158" y="214290"/>
            <a:ext cx="4950201" cy="584775"/>
          </a:xfrm>
          <a:prstGeom prst="rect">
            <a:avLst/>
          </a:prstGeom>
          <a:noFill/>
        </p:spPr>
        <p:txBody>
          <a:bodyPr wrap="none" rtlCol="0">
            <a:spAutoFit/>
          </a:bodyPr>
          <a:lstStyle/>
          <a:p>
            <a:r>
              <a:rPr lang="pt-PT" sz="3200" dirty="0" smtClean="0">
                <a:solidFill>
                  <a:schemeClr val="tx2">
                    <a:lumMod val="75000"/>
                  </a:schemeClr>
                </a:solidFill>
              </a:rPr>
              <a:t>O que é “Cloud computing”?</a:t>
            </a:r>
            <a:endParaRPr lang="pt-PT" sz="3200" dirty="0">
              <a:solidFill>
                <a:schemeClr val="tx2">
                  <a:lumMod val="75000"/>
                </a:schemeClr>
              </a:solidFill>
            </a:endParaRPr>
          </a:p>
        </p:txBody>
      </p:sp>
      <p:cxnSp>
        <p:nvCxnSpPr>
          <p:cNvPr id="7" name="Straight Connector 6"/>
          <p:cNvCxnSpPr/>
          <p:nvPr/>
        </p:nvCxnSpPr>
        <p:spPr>
          <a:xfrm>
            <a:off x="357158" y="1000108"/>
            <a:ext cx="8429684"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Picture 8" descr="200px-Cloud_computing_svg.png"/>
          <p:cNvPicPr>
            <a:picLocks noChangeAspect="1"/>
          </p:cNvPicPr>
          <p:nvPr/>
        </p:nvPicPr>
        <p:blipFill>
          <a:blip r:embed="rId2" cstate="print"/>
          <a:stretch>
            <a:fillRect/>
          </a:stretch>
        </p:blipFill>
        <p:spPr>
          <a:xfrm>
            <a:off x="2536017" y="2214554"/>
            <a:ext cx="4071966" cy="2826819"/>
          </a:xfrm>
          <a:prstGeom prst="rect">
            <a:avLst/>
          </a:prstGeom>
        </p:spPr>
      </p:pic>
      <p:sp>
        <p:nvSpPr>
          <p:cNvPr id="10" name="TextBox 9"/>
          <p:cNvSpPr txBox="1"/>
          <p:nvPr/>
        </p:nvSpPr>
        <p:spPr>
          <a:xfrm>
            <a:off x="500034" y="5286388"/>
            <a:ext cx="8143932" cy="1138773"/>
          </a:xfrm>
          <a:prstGeom prst="rect">
            <a:avLst/>
          </a:prstGeom>
          <a:noFill/>
        </p:spPr>
        <p:txBody>
          <a:bodyPr wrap="square" rtlCol="0">
            <a:spAutoFit/>
          </a:bodyPr>
          <a:lstStyle/>
          <a:p>
            <a:r>
              <a:rPr lang="en-US" i="1" dirty="0" smtClean="0"/>
              <a:t>“The rise of the cloud is more than just another platform shift that gets geeks excited. It will undoubtedly transform the IT industry, but it will also profoundly change the way people work and companies operate.”</a:t>
            </a:r>
          </a:p>
          <a:p>
            <a:r>
              <a:rPr lang="en-US" sz="1400" dirty="0" smtClean="0"/>
              <a:t>- </a:t>
            </a:r>
            <a:r>
              <a:rPr lang="en-US" sz="1200" dirty="0" smtClean="0"/>
              <a:t>The Economist, “Let it Rise,” 10/23/08</a:t>
            </a:r>
            <a:endParaRPr lang="pt-PT"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214290"/>
            <a:ext cx="2595582" cy="584775"/>
          </a:xfrm>
          <a:prstGeom prst="rect">
            <a:avLst/>
          </a:prstGeom>
          <a:noFill/>
        </p:spPr>
        <p:txBody>
          <a:bodyPr wrap="none" rtlCol="0">
            <a:spAutoFit/>
          </a:bodyPr>
          <a:lstStyle/>
          <a:p>
            <a:r>
              <a:rPr lang="pt-PT" sz="3200" dirty="0" smtClean="0">
                <a:solidFill>
                  <a:schemeClr val="tx2">
                    <a:lumMod val="75000"/>
                  </a:schemeClr>
                </a:solidFill>
              </a:rPr>
              <a:t>Características</a:t>
            </a:r>
            <a:endParaRPr lang="pt-PT" sz="3200" dirty="0">
              <a:solidFill>
                <a:schemeClr val="tx2">
                  <a:lumMod val="75000"/>
                </a:schemeClr>
              </a:solidFill>
            </a:endParaRPr>
          </a:p>
        </p:txBody>
      </p:sp>
      <p:cxnSp>
        <p:nvCxnSpPr>
          <p:cNvPr id="7" name="Straight Connector 6"/>
          <p:cNvCxnSpPr/>
          <p:nvPr/>
        </p:nvCxnSpPr>
        <p:spPr>
          <a:xfrm>
            <a:off x="357158" y="1000108"/>
            <a:ext cx="842968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5720" y="1428736"/>
            <a:ext cx="8715436" cy="4108817"/>
          </a:xfrm>
          <a:prstGeom prst="rect">
            <a:avLst/>
          </a:prstGeom>
          <a:noFill/>
        </p:spPr>
        <p:txBody>
          <a:bodyPr wrap="square" rtlCol="0">
            <a:spAutoFit/>
          </a:bodyPr>
          <a:lstStyle/>
          <a:p>
            <a:pPr>
              <a:lnSpc>
                <a:spcPct val="150000"/>
              </a:lnSpc>
              <a:buFont typeface="Arial" pitchFamily="34" charset="0"/>
              <a:buChar char="•"/>
            </a:pPr>
            <a:r>
              <a:rPr lang="pt-PT" sz="2800" dirty="0" smtClean="0"/>
              <a:t> Utility Computing </a:t>
            </a:r>
          </a:p>
          <a:p>
            <a:pPr lvl="1">
              <a:lnSpc>
                <a:spcPct val="150000"/>
              </a:lnSpc>
            </a:pPr>
            <a:r>
              <a:rPr lang="pt-PT" dirty="0" smtClean="0"/>
              <a:t>Capacidade de armazenamento e processamento como um serviço</a:t>
            </a:r>
          </a:p>
          <a:p>
            <a:pPr lvl="1">
              <a:lnSpc>
                <a:spcPct val="150000"/>
              </a:lnSpc>
            </a:pPr>
            <a:endParaRPr lang="pt-PT" dirty="0" smtClean="0"/>
          </a:p>
          <a:p>
            <a:pPr>
              <a:lnSpc>
                <a:spcPct val="150000"/>
              </a:lnSpc>
              <a:buFont typeface="Arial" pitchFamily="34" charset="0"/>
              <a:buChar char="•"/>
            </a:pPr>
            <a:r>
              <a:rPr lang="pt-PT" sz="2800" dirty="0" smtClean="0"/>
              <a:t> Grid Computing</a:t>
            </a:r>
          </a:p>
          <a:p>
            <a:pPr lvl="1">
              <a:lnSpc>
                <a:spcPct val="150000"/>
              </a:lnSpc>
            </a:pPr>
            <a:r>
              <a:rPr lang="pt-PT" dirty="0" smtClean="0"/>
              <a:t>Cluster de computadores para a realização de tarefas em conjunto.</a:t>
            </a:r>
          </a:p>
          <a:p>
            <a:pPr lvl="1">
              <a:lnSpc>
                <a:spcPct val="150000"/>
              </a:lnSpc>
            </a:pPr>
            <a:endParaRPr lang="pt-PT" dirty="0" smtClean="0"/>
          </a:p>
          <a:p>
            <a:pPr>
              <a:lnSpc>
                <a:spcPct val="150000"/>
              </a:lnSpc>
              <a:buFont typeface="Arial" pitchFamily="34" charset="0"/>
              <a:buChar char="•"/>
            </a:pPr>
            <a:r>
              <a:rPr lang="pt-PT" sz="2800" dirty="0" smtClean="0"/>
              <a:t> Autonomic Computing</a:t>
            </a:r>
          </a:p>
          <a:p>
            <a:pPr lvl="1">
              <a:lnSpc>
                <a:spcPct val="150000"/>
              </a:lnSpc>
            </a:pPr>
            <a:r>
              <a:rPr lang="pt-PT" dirty="0" smtClean="0"/>
              <a:t>Auto-monitorização e auto-ajuste.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214290"/>
            <a:ext cx="1550809" cy="584775"/>
          </a:xfrm>
          <a:prstGeom prst="rect">
            <a:avLst/>
          </a:prstGeom>
          <a:noFill/>
        </p:spPr>
        <p:txBody>
          <a:bodyPr wrap="none" rtlCol="0">
            <a:spAutoFit/>
          </a:bodyPr>
          <a:lstStyle/>
          <a:p>
            <a:r>
              <a:rPr lang="pt-PT" sz="3200" dirty="0" smtClean="0">
                <a:solidFill>
                  <a:schemeClr val="tx2">
                    <a:lumMod val="75000"/>
                  </a:schemeClr>
                </a:solidFill>
              </a:rPr>
              <a:t>Serviços</a:t>
            </a:r>
            <a:endParaRPr lang="pt-PT" sz="3200" dirty="0">
              <a:solidFill>
                <a:schemeClr val="tx2">
                  <a:lumMod val="75000"/>
                </a:schemeClr>
              </a:solidFill>
            </a:endParaRPr>
          </a:p>
        </p:txBody>
      </p:sp>
      <p:cxnSp>
        <p:nvCxnSpPr>
          <p:cNvPr id="7" name="Straight Connector 6"/>
          <p:cNvCxnSpPr/>
          <p:nvPr/>
        </p:nvCxnSpPr>
        <p:spPr>
          <a:xfrm>
            <a:off x="357158" y="1000108"/>
            <a:ext cx="842968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0034" y="1428736"/>
            <a:ext cx="7136762" cy="4755148"/>
          </a:xfrm>
          <a:prstGeom prst="rect">
            <a:avLst/>
          </a:prstGeom>
          <a:noFill/>
        </p:spPr>
        <p:txBody>
          <a:bodyPr wrap="none" rtlCol="0">
            <a:spAutoFit/>
          </a:bodyPr>
          <a:lstStyle/>
          <a:p>
            <a:pPr>
              <a:lnSpc>
                <a:spcPct val="150000"/>
              </a:lnSpc>
              <a:buFont typeface="Arial" pitchFamily="34" charset="0"/>
              <a:buChar char="•"/>
            </a:pPr>
            <a:r>
              <a:rPr lang="pt-PT" dirty="0" smtClean="0"/>
              <a:t> </a:t>
            </a:r>
            <a:r>
              <a:rPr lang="pt-PT" sz="2800" dirty="0" smtClean="0"/>
              <a:t>Software as a Service (Saas)</a:t>
            </a:r>
          </a:p>
          <a:p>
            <a:pPr lvl="1">
              <a:lnSpc>
                <a:spcPct val="150000"/>
              </a:lnSpc>
              <a:buFont typeface="Arial" pitchFamily="34" charset="0"/>
              <a:buChar char="•"/>
            </a:pPr>
            <a:r>
              <a:rPr lang="pt-PT" dirty="0" smtClean="0"/>
              <a:t> Software disponibilizado pelos Providers</a:t>
            </a:r>
          </a:p>
          <a:p>
            <a:pPr lvl="1">
              <a:lnSpc>
                <a:spcPct val="150000"/>
              </a:lnSpc>
              <a:buFont typeface="Arial" pitchFamily="34" charset="0"/>
              <a:buChar char="•"/>
            </a:pPr>
            <a:r>
              <a:rPr lang="pt-PT" dirty="0" smtClean="0"/>
              <a:t> Abordagem de one-to-many software</a:t>
            </a:r>
          </a:p>
          <a:p>
            <a:pPr>
              <a:lnSpc>
                <a:spcPct val="150000"/>
              </a:lnSpc>
              <a:buFont typeface="Arial" pitchFamily="34" charset="0"/>
              <a:buChar char="•"/>
            </a:pPr>
            <a:r>
              <a:rPr lang="pt-PT" sz="2400" dirty="0" smtClean="0"/>
              <a:t> </a:t>
            </a:r>
            <a:r>
              <a:rPr lang="pt-PT" sz="2800" dirty="0" smtClean="0"/>
              <a:t>Platform as a Service (Paas)</a:t>
            </a:r>
          </a:p>
          <a:p>
            <a:pPr lvl="1">
              <a:lnSpc>
                <a:spcPct val="150000"/>
              </a:lnSpc>
              <a:buFont typeface="Arial" pitchFamily="34" charset="0"/>
              <a:buChar char="•"/>
            </a:pPr>
            <a:r>
              <a:rPr lang="pt-PT" dirty="0" smtClean="0"/>
              <a:t> Disponibilização de plataformas de desenvolvimento, teste e deploy</a:t>
            </a:r>
          </a:p>
          <a:p>
            <a:pPr lvl="1">
              <a:lnSpc>
                <a:spcPct val="150000"/>
              </a:lnSpc>
              <a:buFont typeface="Arial" pitchFamily="34" charset="0"/>
              <a:buChar char="•"/>
            </a:pPr>
            <a:r>
              <a:rPr lang="pt-PT" dirty="0" smtClean="0"/>
              <a:t> Abstracção do hardware e software necessários às aplicações</a:t>
            </a:r>
          </a:p>
          <a:p>
            <a:pPr>
              <a:lnSpc>
                <a:spcPct val="150000"/>
              </a:lnSpc>
              <a:buFont typeface="Arial" pitchFamily="34" charset="0"/>
              <a:buChar char="•"/>
            </a:pPr>
            <a:r>
              <a:rPr lang="pt-PT" sz="2800" dirty="0" smtClean="0"/>
              <a:t> Infrastructure as a Service (IaaS)</a:t>
            </a:r>
            <a:endParaRPr lang="pt-PT" dirty="0" smtClean="0"/>
          </a:p>
          <a:p>
            <a:pPr lvl="1">
              <a:lnSpc>
                <a:spcPct val="150000"/>
              </a:lnSpc>
              <a:buFont typeface="Arial" pitchFamily="34" charset="0"/>
              <a:buChar char="•"/>
            </a:pPr>
            <a:r>
              <a:rPr lang="pt-PT" dirty="0" smtClean="0"/>
              <a:t> Virtual data centers</a:t>
            </a:r>
          </a:p>
          <a:p>
            <a:pPr lvl="1">
              <a:lnSpc>
                <a:spcPct val="150000"/>
              </a:lnSpc>
              <a:buFont typeface="Arial" pitchFamily="34" charset="0"/>
              <a:buChar char="•"/>
            </a:pPr>
            <a:endParaRPr lang="pt-PT"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214290"/>
            <a:ext cx="1643399" cy="584775"/>
          </a:xfrm>
          <a:prstGeom prst="rect">
            <a:avLst/>
          </a:prstGeom>
          <a:noFill/>
        </p:spPr>
        <p:txBody>
          <a:bodyPr wrap="none" rtlCol="0">
            <a:spAutoFit/>
          </a:bodyPr>
          <a:lstStyle/>
          <a:p>
            <a:r>
              <a:rPr lang="pt-PT" sz="3200" dirty="0" smtClean="0">
                <a:solidFill>
                  <a:schemeClr val="tx2">
                    <a:lumMod val="75000"/>
                  </a:schemeClr>
                </a:solidFill>
              </a:rPr>
              <a:t>Modelos</a:t>
            </a:r>
            <a:endParaRPr lang="pt-PT" sz="3200" dirty="0">
              <a:solidFill>
                <a:schemeClr val="tx2">
                  <a:lumMod val="75000"/>
                </a:schemeClr>
              </a:solidFill>
            </a:endParaRPr>
          </a:p>
        </p:txBody>
      </p:sp>
      <p:cxnSp>
        <p:nvCxnSpPr>
          <p:cNvPr id="7" name="Straight Connector 6"/>
          <p:cNvCxnSpPr/>
          <p:nvPr/>
        </p:nvCxnSpPr>
        <p:spPr>
          <a:xfrm>
            <a:off x="357158" y="1000108"/>
            <a:ext cx="842968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0034" y="1428736"/>
            <a:ext cx="5321585" cy="4755148"/>
          </a:xfrm>
          <a:prstGeom prst="rect">
            <a:avLst/>
          </a:prstGeom>
          <a:noFill/>
        </p:spPr>
        <p:txBody>
          <a:bodyPr wrap="none" rtlCol="0">
            <a:spAutoFit/>
          </a:bodyPr>
          <a:lstStyle/>
          <a:p>
            <a:pPr>
              <a:lnSpc>
                <a:spcPct val="150000"/>
              </a:lnSpc>
              <a:buFont typeface="Arial" pitchFamily="34" charset="0"/>
              <a:buChar char="•"/>
            </a:pPr>
            <a:r>
              <a:rPr lang="pt-PT" dirty="0" smtClean="0"/>
              <a:t> </a:t>
            </a:r>
            <a:r>
              <a:rPr lang="pt-PT" sz="2800" dirty="0" smtClean="0"/>
              <a:t>Private Clouds</a:t>
            </a:r>
          </a:p>
          <a:p>
            <a:pPr lvl="1">
              <a:lnSpc>
                <a:spcPct val="150000"/>
              </a:lnSpc>
              <a:buFont typeface="Arial" pitchFamily="34" charset="0"/>
              <a:buChar char="•"/>
            </a:pPr>
            <a:r>
              <a:rPr lang="pt-PT" dirty="0" smtClean="0"/>
              <a:t> Disponibilizadas apenas para o cliente específico</a:t>
            </a:r>
          </a:p>
          <a:p>
            <a:pPr lvl="1">
              <a:lnSpc>
                <a:spcPct val="150000"/>
              </a:lnSpc>
              <a:buFont typeface="Arial" pitchFamily="34" charset="0"/>
              <a:buChar char="•"/>
            </a:pPr>
            <a:r>
              <a:rPr lang="pt-PT" dirty="0" smtClean="0"/>
              <a:t> Gerida pelo cliente ou pelo Provider</a:t>
            </a:r>
          </a:p>
          <a:p>
            <a:pPr>
              <a:lnSpc>
                <a:spcPct val="150000"/>
              </a:lnSpc>
              <a:buFont typeface="Arial" pitchFamily="34" charset="0"/>
              <a:buChar char="•"/>
            </a:pPr>
            <a:r>
              <a:rPr lang="pt-PT" sz="2400" dirty="0" smtClean="0"/>
              <a:t> </a:t>
            </a:r>
            <a:r>
              <a:rPr lang="pt-PT" sz="2800" dirty="0" smtClean="0"/>
              <a:t>Public Clouds</a:t>
            </a:r>
          </a:p>
          <a:p>
            <a:pPr lvl="1">
              <a:lnSpc>
                <a:spcPct val="150000"/>
              </a:lnSpc>
              <a:buFont typeface="Arial" pitchFamily="34" charset="0"/>
              <a:buChar char="•"/>
            </a:pPr>
            <a:r>
              <a:rPr lang="pt-PT" dirty="0" smtClean="0"/>
              <a:t> Alojadas na infraestrutura do Provider</a:t>
            </a:r>
          </a:p>
          <a:p>
            <a:pPr lvl="1">
              <a:lnSpc>
                <a:spcPct val="150000"/>
              </a:lnSpc>
              <a:buFont typeface="Arial" pitchFamily="34" charset="0"/>
              <a:buChar char="•"/>
            </a:pPr>
            <a:r>
              <a:rPr lang="pt-PT" dirty="0" smtClean="0"/>
              <a:t> Partilham a infraestrutura com outras aplicações</a:t>
            </a:r>
          </a:p>
          <a:p>
            <a:pPr>
              <a:lnSpc>
                <a:spcPct val="150000"/>
              </a:lnSpc>
              <a:buFont typeface="Arial" pitchFamily="34" charset="0"/>
              <a:buChar char="•"/>
            </a:pPr>
            <a:r>
              <a:rPr lang="pt-PT" sz="2800" dirty="0" smtClean="0"/>
              <a:t> Hybrid Clouds</a:t>
            </a:r>
            <a:endParaRPr lang="pt-PT" dirty="0" smtClean="0"/>
          </a:p>
          <a:p>
            <a:pPr lvl="1">
              <a:lnSpc>
                <a:spcPct val="150000"/>
              </a:lnSpc>
              <a:buFont typeface="Arial" pitchFamily="34" charset="0"/>
              <a:buChar char="•"/>
            </a:pPr>
            <a:r>
              <a:rPr lang="pt-PT" dirty="0" smtClean="0"/>
              <a:t> Combinação dos dois modelos</a:t>
            </a:r>
          </a:p>
          <a:p>
            <a:pPr lvl="1">
              <a:lnSpc>
                <a:spcPct val="150000"/>
              </a:lnSpc>
              <a:buFont typeface="Arial" pitchFamily="34" charset="0"/>
              <a:buChar char="•"/>
            </a:pPr>
            <a:endParaRPr lang="pt-PT"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214290"/>
            <a:ext cx="1904945" cy="584775"/>
          </a:xfrm>
          <a:prstGeom prst="rect">
            <a:avLst/>
          </a:prstGeom>
          <a:noFill/>
        </p:spPr>
        <p:txBody>
          <a:bodyPr wrap="none" rtlCol="0">
            <a:spAutoFit/>
          </a:bodyPr>
          <a:lstStyle/>
          <a:p>
            <a:r>
              <a:rPr lang="pt-PT" sz="3200" dirty="0" smtClean="0">
                <a:solidFill>
                  <a:schemeClr val="tx2">
                    <a:lumMod val="75000"/>
                  </a:schemeClr>
                </a:solidFill>
              </a:rPr>
              <a:t>Vantagens</a:t>
            </a:r>
            <a:endParaRPr lang="pt-PT" sz="3200" dirty="0">
              <a:solidFill>
                <a:schemeClr val="tx2">
                  <a:lumMod val="75000"/>
                </a:schemeClr>
              </a:solidFill>
            </a:endParaRPr>
          </a:p>
        </p:txBody>
      </p:sp>
      <p:cxnSp>
        <p:nvCxnSpPr>
          <p:cNvPr id="7" name="Straight Connector 6"/>
          <p:cNvCxnSpPr/>
          <p:nvPr/>
        </p:nvCxnSpPr>
        <p:spPr>
          <a:xfrm>
            <a:off x="357158" y="1000108"/>
            <a:ext cx="842968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00034" y="1357298"/>
            <a:ext cx="7929618" cy="4401205"/>
          </a:xfrm>
          <a:prstGeom prst="rect">
            <a:avLst/>
          </a:prstGeom>
          <a:noFill/>
        </p:spPr>
        <p:txBody>
          <a:bodyPr wrap="square" rtlCol="0">
            <a:spAutoFit/>
          </a:bodyPr>
          <a:lstStyle/>
          <a:p>
            <a:pPr>
              <a:lnSpc>
                <a:spcPct val="200000"/>
              </a:lnSpc>
              <a:buFont typeface="Arial" pitchFamily="34" charset="0"/>
              <a:buChar char="•"/>
            </a:pPr>
            <a:r>
              <a:rPr lang="pt-PT" sz="2000" dirty="0" smtClean="0"/>
              <a:t> Redução de tempos de execução e tempos de resposta</a:t>
            </a:r>
          </a:p>
          <a:p>
            <a:pPr>
              <a:lnSpc>
                <a:spcPct val="200000"/>
              </a:lnSpc>
              <a:buFont typeface="Arial" pitchFamily="34" charset="0"/>
              <a:buChar char="•"/>
            </a:pPr>
            <a:r>
              <a:rPr lang="pt-PT" sz="2000" dirty="0" smtClean="0"/>
              <a:t> Minimiza risco de investimento em infraestruturas</a:t>
            </a:r>
          </a:p>
          <a:p>
            <a:pPr>
              <a:lnSpc>
                <a:spcPct val="200000"/>
              </a:lnSpc>
              <a:buFont typeface="Arial" pitchFamily="34" charset="0"/>
              <a:buChar char="•"/>
            </a:pPr>
            <a:r>
              <a:rPr lang="pt-PT" sz="2000" dirty="0" smtClean="0"/>
              <a:t> Baixo investimento inicial</a:t>
            </a:r>
          </a:p>
          <a:p>
            <a:pPr>
              <a:lnSpc>
                <a:spcPct val="200000"/>
              </a:lnSpc>
              <a:buFont typeface="Arial" pitchFamily="34" charset="0"/>
              <a:buChar char="•"/>
            </a:pPr>
            <a:r>
              <a:rPr lang="pt-PT" sz="2000" dirty="0" smtClean="0"/>
              <a:t> Escalabilidade</a:t>
            </a:r>
          </a:p>
          <a:p>
            <a:pPr>
              <a:lnSpc>
                <a:spcPct val="200000"/>
              </a:lnSpc>
              <a:buFont typeface="Arial" pitchFamily="34" charset="0"/>
              <a:buChar char="•"/>
            </a:pPr>
            <a:r>
              <a:rPr lang="pt-PT" sz="2000" dirty="0" smtClean="0"/>
              <a:t> Disaster recovery</a:t>
            </a:r>
          </a:p>
          <a:p>
            <a:pPr>
              <a:lnSpc>
                <a:spcPct val="200000"/>
              </a:lnSpc>
              <a:buFont typeface="Arial" pitchFamily="34" charset="0"/>
              <a:buChar char="•"/>
            </a:pPr>
            <a:r>
              <a:rPr lang="pt-PT" sz="2000" dirty="0" smtClean="0"/>
              <a:t> Redundância</a:t>
            </a:r>
          </a:p>
          <a:p>
            <a:pPr>
              <a:lnSpc>
                <a:spcPct val="200000"/>
              </a:lnSpc>
              <a:buFont typeface="Arial" pitchFamily="34" charset="0"/>
              <a:buChar char="•"/>
            </a:pPr>
            <a:r>
              <a:rPr lang="pt-PT" sz="2000" dirty="0" smtClean="0"/>
              <a:t> Acessibilidade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214290"/>
            <a:ext cx="1949380" cy="584775"/>
          </a:xfrm>
          <a:prstGeom prst="rect">
            <a:avLst/>
          </a:prstGeom>
          <a:noFill/>
        </p:spPr>
        <p:txBody>
          <a:bodyPr wrap="none" rtlCol="0">
            <a:spAutoFit/>
          </a:bodyPr>
          <a:lstStyle/>
          <a:p>
            <a:r>
              <a:rPr lang="pt-PT" sz="3200" dirty="0" smtClean="0">
                <a:solidFill>
                  <a:schemeClr val="tx2">
                    <a:lumMod val="75000"/>
                  </a:schemeClr>
                </a:solidFill>
              </a:rPr>
              <a:t>Problemas</a:t>
            </a:r>
            <a:endParaRPr lang="pt-PT" sz="3200" dirty="0">
              <a:solidFill>
                <a:schemeClr val="tx2">
                  <a:lumMod val="75000"/>
                </a:schemeClr>
              </a:solidFill>
            </a:endParaRPr>
          </a:p>
        </p:txBody>
      </p:sp>
      <p:cxnSp>
        <p:nvCxnSpPr>
          <p:cNvPr id="7" name="Straight Connector 6"/>
          <p:cNvCxnSpPr/>
          <p:nvPr/>
        </p:nvCxnSpPr>
        <p:spPr>
          <a:xfrm>
            <a:off x="357158" y="1000108"/>
            <a:ext cx="842968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85720" y="1285860"/>
            <a:ext cx="8643998" cy="3831818"/>
          </a:xfrm>
          <a:prstGeom prst="rect">
            <a:avLst/>
          </a:prstGeom>
          <a:noFill/>
        </p:spPr>
        <p:txBody>
          <a:bodyPr wrap="square" rtlCol="0">
            <a:spAutoFit/>
          </a:bodyPr>
          <a:lstStyle/>
          <a:p>
            <a:pPr>
              <a:lnSpc>
                <a:spcPct val="150000"/>
              </a:lnSpc>
              <a:buFont typeface="Arial" pitchFamily="34" charset="0"/>
              <a:buChar char="•"/>
            </a:pPr>
            <a:r>
              <a:rPr lang="pt-PT" sz="2400" dirty="0" smtClean="0"/>
              <a:t> Privacidade</a:t>
            </a:r>
          </a:p>
          <a:p>
            <a:pPr lvl="1">
              <a:lnSpc>
                <a:spcPct val="150000"/>
              </a:lnSpc>
              <a:buFont typeface="Arial" pitchFamily="34" charset="0"/>
              <a:buChar char="•"/>
            </a:pPr>
            <a:r>
              <a:rPr lang="pt-PT" dirty="0" smtClean="0"/>
              <a:t> Providers têm acesso a informação privada</a:t>
            </a:r>
          </a:p>
          <a:p>
            <a:pPr lvl="1">
              <a:lnSpc>
                <a:spcPct val="150000"/>
              </a:lnSpc>
              <a:buFont typeface="Arial" pitchFamily="34" charset="0"/>
              <a:buChar char="•"/>
            </a:pPr>
            <a:r>
              <a:rPr lang="pt-PT" dirty="0" smtClean="0"/>
              <a:t> Requer confiança no provider</a:t>
            </a:r>
          </a:p>
          <a:p>
            <a:pPr>
              <a:lnSpc>
                <a:spcPct val="150000"/>
              </a:lnSpc>
              <a:buFont typeface="Arial" pitchFamily="34" charset="0"/>
              <a:buChar char="•"/>
            </a:pPr>
            <a:r>
              <a:rPr lang="pt-PT" sz="2400" dirty="0" smtClean="0"/>
              <a:t> Conformidade</a:t>
            </a:r>
          </a:p>
          <a:p>
            <a:pPr lvl="1">
              <a:lnSpc>
                <a:spcPct val="150000"/>
              </a:lnSpc>
              <a:buFont typeface="Arial" pitchFamily="34" charset="0"/>
              <a:buChar char="•"/>
            </a:pPr>
            <a:r>
              <a:rPr lang="pt-PT" dirty="0" smtClean="0"/>
              <a:t> Por forma a cumprir alguma legislação no âmbito da protecção de dados pode ser necessário a adopção do modelo Hybrid Cloud, o que implica um maior investimento.</a:t>
            </a:r>
          </a:p>
          <a:p>
            <a:pPr>
              <a:lnSpc>
                <a:spcPct val="150000"/>
              </a:lnSpc>
              <a:buFont typeface="Arial" pitchFamily="34" charset="0"/>
              <a:buChar char="•"/>
            </a:pPr>
            <a:r>
              <a:rPr lang="pt-PT" sz="2400" dirty="0" smtClean="0"/>
              <a:t> Segurança</a:t>
            </a:r>
          </a:p>
          <a:p>
            <a:pPr lvl="1">
              <a:lnSpc>
                <a:spcPct val="150000"/>
              </a:lnSpc>
              <a:buFont typeface="Arial" pitchFamily="34" charset="0"/>
              <a:buChar char="•"/>
            </a:pPr>
            <a:r>
              <a:rPr lang="pt-PT" dirty="0" smtClean="0"/>
              <a:t> Dados de clientes ficam mais seguros em cloud ou localmente?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214290"/>
            <a:ext cx="2101088" cy="584775"/>
          </a:xfrm>
          <a:prstGeom prst="rect">
            <a:avLst/>
          </a:prstGeom>
          <a:noFill/>
        </p:spPr>
        <p:txBody>
          <a:bodyPr wrap="none" rtlCol="0">
            <a:spAutoFit/>
          </a:bodyPr>
          <a:lstStyle/>
          <a:p>
            <a:r>
              <a:rPr lang="pt-PT" sz="3200" dirty="0" smtClean="0">
                <a:solidFill>
                  <a:schemeClr val="tx2">
                    <a:lumMod val="75000"/>
                  </a:schemeClr>
                </a:solidFill>
              </a:rPr>
              <a:t>Referências</a:t>
            </a:r>
            <a:endParaRPr lang="pt-PT" sz="3200" dirty="0">
              <a:solidFill>
                <a:schemeClr val="tx2">
                  <a:lumMod val="75000"/>
                </a:schemeClr>
              </a:solidFill>
            </a:endParaRPr>
          </a:p>
        </p:txBody>
      </p:sp>
      <p:cxnSp>
        <p:nvCxnSpPr>
          <p:cNvPr id="7" name="Straight Connector 6"/>
          <p:cNvCxnSpPr/>
          <p:nvPr/>
        </p:nvCxnSpPr>
        <p:spPr>
          <a:xfrm>
            <a:off x="357158" y="1000108"/>
            <a:ext cx="842968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28596" y="1500174"/>
            <a:ext cx="7895688" cy="2769989"/>
          </a:xfrm>
          <a:prstGeom prst="rect">
            <a:avLst/>
          </a:prstGeom>
          <a:noFill/>
        </p:spPr>
        <p:txBody>
          <a:bodyPr wrap="none" rtlCol="0">
            <a:spAutoFit/>
          </a:bodyPr>
          <a:lstStyle/>
          <a:p>
            <a:pPr>
              <a:buFont typeface="Arial" pitchFamily="34" charset="0"/>
              <a:buChar char="•"/>
            </a:pPr>
            <a:r>
              <a:rPr lang="pt-PT" dirty="0" smtClean="0"/>
              <a:t> Cloud Computing - Wikipedia</a:t>
            </a:r>
          </a:p>
          <a:p>
            <a:pPr lvl="1"/>
            <a:r>
              <a:rPr lang="pt-PT" sz="1400" dirty="0" smtClean="0">
                <a:hlinkClick r:id="rId2"/>
              </a:rPr>
              <a:t>http://en.wikipedia.org/wiki/Cloud_computing</a:t>
            </a:r>
            <a:endParaRPr lang="pt-PT" sz="1400" dirty="0" smtClean="0"/>
          </a:p>
          <a:p>
            <a:pPr>
              <a:buFont typeface="Arial" pitchFamily="34" charset="0"/>
              <a:buChar char="•"/>
            </a:pPr>
            <a:r>
              <a:rPr lang="pt-PT" dirty="0" smtClean="0"/>
              <a:t> </a:t>
            </a:r>
            <a:r>
              <a:rPr lang="en-US" dirty="0" smtClean="0"/>
              <a:t>What cloud computing really means – InfoWorld</a:t>
            </a:r>
          </a:p>
          <a:p>
            <a:pPr lvl="1"/>
            <a:r>
              <a:rPr lang="pt-PT" sz="1400" dirty="0" smtClean="0">
                <a:hlinkClick r:id="rId3"/>
              </a:rPr>
              <a:t>http://www.infoworld.com/d/cloud-computing/what-cloud-computing-really-means-031?page=0,0</a:t>
            </a:r>
            <a:endParaRPr lang="pt-PT" sz="1400" dirty="0" smtClean="0"/>
          </a:p>
          <a:p>
            <a:pPr>
              <a:buFont typeface="Arial" pitchFamily="34" charset="0"/>
              <a:buChar char="•"/>
            </a:pPr>
            <a:r>
              <a:rPr lang="pt-PT" dirty="0" smtClean="0"/>
              <a:t> How cloud computing works – Howstuffworks</a:t>
            </a:r>
          </a:p>
          <a:p>
            <a:pPr lvl="1"/>
            <a:r>
              <a:rPr lang="pt-PT" sz="1400" dirty="0" smtClean="0">
                <a:hlinkClick r:id="rId4"/>
              </a:rPr>
              <a:t>http://communication.howstuffworks.com/cloud-computing.htm</a:t>
            </a:r>
            <a:endParaRPr lang="pt-PT" sz="1400" dirty="0" smtClean="0"/>
          </a:p>
          <a:p>
            <a:pPr>
              <a:buFont typeface="Arial" pitchFamily="34" charset="0"/>
              <a:buChar char="•"/>
            </a:pPr>
            <a:r>
              <a:rPr lang="pt-PT" dirty="0" smtClean="0"/>
              <a:t> Take your business to a higher level with Sun – Sun Technologies</a:t>
            </a:r>
          </a:p>
          <a:p>
            <a:pPr lvl="1"/>
            <a:r>
              <a:rPr lang="pt-PT" sz="1400" dirty="0" smtClean="0">
                <a:hlinkClick r:id="rId5"/>
              </a:rPr>
              <a:t>http://uk.sun.com/offers/details/cloudcomputing/?cid=20090416PT_TACO_CLCO_0032</a:t>
            </a:r>
            <a:endParaRPr lang="pt-PT" sz="1400" dirty="0" smtClean="0"/>
          </a:p>
          <a:p>
            <a:pPr>
              <a:buFont typeface="Arial" pitchFamily="34" charset="0"/>
              <a:buChar char="•"/>
            </a:pPr>
            <a:r>
              <a:rPr lang="pt-PT" dirty="0" smtClean="0"/>
              <a:t> Introduction to cloud computing architecture – Sun Technologies</a:t>
            </a:r>
          </a:p>
          <a:p>
            <a:pPr lvl="1"/>
            <a:r>
              <a:rPr lang="pt-PT" sz="1400" i="1" dirty="0" smtClean="0">
                <a:hlinkClick r:id="rId6"/>
              </a:rPr>
              <a:t>www.sun.com/featured-articles/CloudComputing.pdf</a:t>
            </a:r>
            <a:endParaRPr lang="pt-PT" sz="1400" i="1" dirty="0" smtClean="0"/>
          </a:p>
          <a:p>
            <a:pPr lvl="1"/>
            <a:endParaRPr lang="pt-PT" sz="14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403</Words>
  <Application>Microsoft Office PowerPoint</Application>
  <PresentationFormat>On-screen Show (4:3)</PresentationFormat>
  <Paragraphs>67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CGEP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Nuno.Sousa</dc:creator>
  <cp:lastModifiedBy>Nuno.Sousa</cp:lastModifiedBy>
  <cp:revision>58</cp:revision>
  <dcterms:created xsi:type="dcterms:W3CDTF">2010-05-02T23:04:46Z</dcterms:created>
  <dcterms:modified xsi:type="dcterms:W3CDTF">2010-06-15T16:10:18Z</dcterms:modified>
</cp:coreProperties>
</file>