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0" r:id="rId4"/>
    <p:sldId id="258" r:id="rId5"/>
    <p:sldId id="306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263" r:id="rId15"/>
    <p:sldId id="311" r:id="rId16"/>
    <p:sldId id="266" r:id="rId17"/>
    <p:sldId id="268" r:id="rId18"/>
    <p:sldId id="322" r:id="rId19"/>
    <p:sldId id="323" r:id="rId20"/>
    <p:sldId id="324" r:id="rId21"/>
    <p:sldId id="312" r:id="rId22"/>
    <p:sldId id="274" r:id="rId23"/>
    <p:sldId id="262" r:id="rId24"/>
    <p:sldId id="313" r:id="rId25"/>
    <p:sldId id="265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81" r:id="rId34"/>
    <p:sldId id="282" r:id="rId35"/>
    <p:sldId id="283" r:id="rId36"/>
    <p:sldId id="314" r:id="rId37"/>
    <p:sldId id="272" r:id="rId38"/>
    <p:sldId id="273" r:id="rId39"/>
    <p:sldId id="275" r:id="rId40"/>
    <p:sldId id="277" r:id="rId41"/>
    <p:sldId id="278" r:id="rId42"/>
    <p:sldId id="276" r:id="rId43"/>
    <p:sldId id="315" r:id="rId44"/>
    <p:sldId id="264" r:id="rId45"/>
    <p:sldId id="297" r:id="rId46"/>
    <p:sldId id="316" r:id="rId47"/>
    <p:sldId id="317" r:id="rId48"/>
    <p:sldId id="318" r:id="rId49"/>
    <p:sldId id="319" r:id="rId50"/>
    <p:sldId id="320" r:id="rId51"/>
    <p:sldId id="321" r:id="rId52"/>
    <p:sldId id="299" r:id="rId53"/>
    <p:sldId id="291" r:id="rId54"/>
    <p:sldId id="298" r:id="rId55"/>
    <p:sldId id="292" r:id="rId56"/>
    <p:sldId id="293" r:id="rId57"/>
    <p:sldId id="294" r:id="rId58"/>
    <p:sldId id="29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ECC24-3E95-4898-AF95-FFDCE5A93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programmeren</a:t>
            </a:r>
            <a:br>
              <a:rPr lang="en-US" dirty="0"/>
            </a:b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EB3CE4-843B-4BFB-912A-DF833886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18816"/>
            <a:ext cx="8791575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Quick &amp; dirty </a:t>
            </a:r>
            <a:r>
              <a:rPr lang="en-US" sz="2800" dirty="0" err="1">
                <a:solidFill>
                  <a:schemeClr val="tx1"/>
                </a:solidFill>
              </a:rPr>
              <a:t>introductie</a:t>
            </a:r>
            <a:endParaRPr lang="en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0028"/>
            <a:ext cx="9905998" cy="857944"/>
          </a:xfrm>
        </p:spPr>
        <p:txBody>
          <a:bodyPr/>
          <a:lstStyle/>
          <a:p>
            <a:pPr algn="ctr"/>
            <a:r>
              <a:rPr lang="en-US" dirty="0" err="1"/>
              <a:t>Variabele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485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20AEDEF-4100-4C8F-BC31-ADA60C017D34}"/>
              </a:ext>
            </a:extLst>
          </p:cNvPr>
          <p:cNvSpPr txBox="1"/>
          <p:nvPr/>
        </p:nvSpPr>
        <p:spPr>
          <a:xfrm>
            <a:off x="3712284" y="1856127"/>
            <a:ext cx="476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Een</a:t>
            </a:r>
            <a:r>
              <a:rPr lang="en-US" sz="3200" dirty="0"/>
              <a:t> label (</a:t>
            </a:r>
            <a:r>
              <a:rPr lang="en-US" sz="3200" dirty="0" err="1"/>
              <a:t>naam</a:t>
            </a:r>
            <a:r>
              <a:rPr lang="en-US" sz="3200" dirty="0"/>
              <a:t>) </a:t>
            </a:r>
            <a:r>
              <a:rPr lang="en-US" sz="3200" dirty="0" err="1"/>
              <a:t>voor</a:t>
            </a:r>
            <a:r>
              <a:rPr lang="en-US" sz="3200" dirty="0"/>
              <a:t> data!</a:t>
            </a:r>
            <a:endParaRPr lang="en-NL" sz="3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01FE19F-3260-4971-A272-FF6FFCCE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28" y="2717104"/>
            <a:ext cx="8118764" cy="33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364C4-F01C-40FB-B0F3-022CB099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Variabelen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5D7B6A-C300-4B1B-9E88-8B20D49B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2249487"/>
            <a:ext cx="10939244" cy="3541714"/>
          </a:xfrm>
        </p:spPr>
        <p:txBody>
          <a:bodyPr/>
          <a:lstStyle/>
          <a:p>
            <a:r>
              <a:rPr lang="en-GB" dirty="0"/>
              <a:t>Het label (naam) van </a:t>
            </a:r>
            <a:r>
              <a:rPr lang="en-GB" dirty="0" err="1"/>
              <a:t>een</a:t>
            </a:r>
            <a:r>
              <a:rPr lang="en-GB" dirty="0"/>
              <a:t> variable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letter of </a:t>
            </a:r>
            <a:r>
              <a:rPr lang="en-GB" dirty="0" err="1"/>
              <a:t>laagstreepje</a:t>
            </a:r>
            <a:r>
              <a:rPr lang="en-GB" dirty="0"/>
              <a:t> (_)</a:t>
            </a:r>
          </a:p>
          <a:p>
            <a:r>
              <a:rPr lang="en-GB" dirty="0"/>
              <a:t>Het is </a:t>
            </a:r>
            <a:r>
              <a:rPr lang="en-GB" dirty="0" err="1"/>
              <a:t>gelijkaan</a:t>
            </a:r>
            <a:r>
              <a:rPr lang="en-GB" dirty="0"/>
              <a:t> </a:t>
            </a:r>
            <a:r>
              <a:rPr lang="en-GB" dirty="0" err="1"/>
              <a:t>teken</a:t>
            </a:r>
            <a:r>
              <a:rPr lang="en-GB" dirty="0"/>
              <a:t> (=)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om </a:t>
            </a:r>
            <a:r>
              <a:rPr lang="en-GB" dirty="0" err="1"/>
              <a:t>variabele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&lt;Label&gt; = &lt;Data&gt;</a:t>
            </a:r>
          </a:p>
          <a:p>
            <a:pPr lvl="1"/>
            <a:r>
              <a:rPr lang="en-GB" dirty="0"/>
              <a:t>_</a:t>
            </a:r>
            <a:r>
              <a:rPr lang="en-GB" dirty="0" err="1"/>
              <a:t>mijnVar</a:t>
            </a:r>
            <a:r>
              <a:rPr lang="en-GB" dirty="0"/>
              <a:t> = 1</a:t>
            </a:r>
          </a:p>
          <a:p>
            <a:r>
              <a:rPr lang="en-GB" dirty="0"/>
              <a:t>Door de </a:t>
            </a:r>
            <a:r>
              <a:rPr lang="en-GB" dirty="0" err="1"/>
              <a:t>juiste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variabele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code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u="sng" dirty="0" err="1"/>
              <a:t>leesbaar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X = 10  </a:t>
            </a:r>
          </a:p>
          <a:p>
            <a:pPr lvl="1"/>
            <a:r>
              <a:rPr lang="en-GB" dirty="0" err="1"/>
              <a:t>MaxAantalProducten</a:t>
            </a:r>
            <a:r>
              <a:rPr lang="en-GB" dirty="0"/>
              <a:t> = 10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7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A8C252-1401-4578-B059-50AFDE81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4" y="1610440"/>
            <a:ext cx="11333333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Variabelen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55A50C6-B856-4013-8A47-34B87D88DE45}"/>
              </a:ext>
            </a:extLst>
          </p:cNvPr>
          <p:cNvSpPr txBox="1"/>
          <p:nvPr/>
        </p:nvSpPr>
        <p:spPr>
          <a:xfrm>
            <a:off x="1141412" y="1948514"/>
            <a:ext cx="109624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err="1"/>
              <a:t>Variabelen</a:t>
            </a:r>
            <a:r>
              <a:rPr lang="en-US" sz="2800" dirty="0"/>
              <a:t> </a:t>
            </a:r>
            <a:r>
              <a:rPr lang="en-US" sz="2800" dirty="0" err="1"/>
              <a:t>slaan</a:t>
            </a:r>
            <a:r>
              <a:rPr lang="en-US" sz="2800" dirty="0"/>
              <a:t> data op.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err="1"/>
              <a:t>Variabelen</a:t>
            </a:r>
            <a:r>
              <a:rPr lang="en-US" sz="2800" dirty="0"/>
              <a:t> </a:t>
            </a:r>
            <a:r>
              <a:rPr lang="en-US" sz="2800" dirty="0" err="1"/>
              <a:t>geven</a:t>
            </a:r>
            <a:r>
              <a:rPr lang="en-US" sz="2800" dirty="0"/>
              <a:t> data die is </a:t>
            </a:r>
            <a:r>
              <a:rPr lang="en-US" sz="2800" dirty="0" err="1"/>
              <a:t>opgeslagen</a:t>
            </a:r>
            <a:r>
              <a:rPr lang="en-US" sz="2800" dirty="0"/>
              <a:t> </a:t>
            </a:r>
            <a:r>
              <a:rPr lang="en-US" sz="2800" dirty="0" err="1"/>
              <a:t>terug</a:t>
            </a:r>
            <a:r>
              <a:rPr lang="en-US" sz="2800" dirty="0"/>
              <a:t> </a:t>
            </a:r>
            <a:r>
              <a:rPr lang="en-US" sz="2800" dirty="0" err="1"/>
              <a:t>wanneer</a:t>
            </a:r>
            <a:r>
              <a:rPr lang="en-US" sz="2800" dirty="0"/>
              <a:t> </a:t>
            </a:r>
            <a:r>
              <a:rPr lang="en-US" sz="2800" dirty="0" err="1"/>
              <a:t>je</a:t>
            </a:r>
            <a:r>
              <a:rPr lang="en-US" sz="2800" dirty="0"/>
              <a:t> </a:t>
            </a:r>
            <a:r>
              <a:rPr lang="en-US" sz="2800" dirty="0" err="1"/>
              <a:t>ze</a:t>
            </a:r>
            <a:r>
              <a:rPr lang="en-US" sz="2800" dirty="0"/>
              <a:t> </a:t>
            </a:r>
            <a:r>
              <a:rPr lang="en-US" sz="2800" dirty="0" err="1"/>
              <a:t>aanroept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3) </a:t>
            </a:r>
            <a:r>
              <a:rPr lang="en-US" sz="2800" dirty="0" err="1"/>
              <a:t>Variabelen</a:t>
            </a:r>
            <a:r>
              <a:rPr lang="en-US" sz="2800" dirty="0"/>
              <a:t> </a:t>
            </a:r>
            <a:r>
              <a:rPr lang="en-US" sz="2800" dirty="0" err="1"/>
              <a:t>geven</a:t>
            </a:r>
            <a:r>
              <a:rPr lang="en-US" sz="2800" dirty="0"/>
              <a:t> </a:t>
            </a:r>
            <a:r>
              <a:rPr lang="en-US" sz="2800" dirty="0" err="1"/>
              <a:t>betekenis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data, </a:t>
            </a:r>
            <a:r>
              <a:rPr lang="en-US" sz="2800" dirty="0" err="1"/>
              <a:t>dit</a:t>
            </a:r>
            <a:r>
              <a:rPr lang="en-US" sz="2800" dirty="0"/>
              <a:t> </a:t>
            </a:r>
            <a:r>
              <a:rPr lang="en-US" sz="2800" dirty="0" err="1"/>
              <a:t>komt</a:t>
            </a:r>
            <a:r>
              <a:rPr lang="en-US" sz="2800" dirty="0"/>
              <a:t> </a:t>
            </a:r>
            <a:r>
              <a:rPr lang="en-US" sz="2800" dirty="0" err="1"/>
              <a:t>doordat</a:t>
            </a:r>
            <a:r>
              <a:rPr lang="en-US" sz="2800" dirty="0"/>
              <a:t> </a:t>
            </a:r>
            <a:r>
              <a:rPr lang="en-US" sz="2800" dirty="0" err="1"/>
              <a:t>wij</a:t>
            </a:r>
            <a:r>
              <a:rPr lang="en-US" sz="2800" dirty="0"/>
              <a:t> </a:t>
            </a:r>
            <a:r>
              <a:rPr lang="en-US" sz="2800" dirty="0" err="1"/>
              <a:t>als</a:t>
            </a:r>
            <a:r>
              <a:rPr lang="en-US" sz="2800" dirty="0"/>
              <a:t>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programmeurs</a:t>
            </a:r>
            <a:r>
              <a:rPr lang="en-US" sz="2800" dirty="0"/>
              <a:t> het label </a:t>
            </a:r>
            <a:r>
              <a:rPr lang="en-US" sz="2800" dirty="0" err="1"/>
              <a:t>kiezen</a:t>
            </a:r>
            <a:r>
              <a:rPr lang="en-US" sz="2800" dirty="0"/>
              <a:t> van de </a:t>
            </a:r>
            <a:r>
              <a:rPr lang="en-US" sz="2800" dirty="0" err="1"/>
              <a:t>variabele</a:t>
            </a:r>
            <a:r>
              <a:rPr lang="en-US" sz="2800" dirty="0"/>
              <a:t>.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01657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0028"/>
            <a:ext cx="9905998" cy="857944"/>
          </a:xfrm>
        </p:spPr>
        <p:txBody>
          <a:bodyPr/>
          <a:lstStyle/>
          <a:p>
            <a:pPr algn="ctr"/>
            <a:r>
              <a:rPr lang="en-US" dirty="0" err="1"/>
              <a:t>Operatoren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787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/>
          <a:lstStyle/>
          <a:p>
            <a:r>
              <a:rPr lang="en-US" dirty="0" err="1"/>
              <a:t>Operatoren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3516"/>
            <a:ext cx="9905999" cy="4507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operator: </a:t>
            </a:r>
            <a:r>
              <a:rPr lang="en-US" dirty="0" err="1"/>
              <a:t>veelal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symbool</a:t>
            </a:r>
            <a:r>
              <a:rPr lang="en-US" dirty="0"/>
              <a:t> wat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 (</a:t>
            </a:r>
            <a:r>
              <a:rPr lang="en-US" dirty="0" err="1"/>
              <a:t>functie</a:t>
            </a:r>
            <a:r>
              <a:rPr lang="en-US" dirty="0"/>
              <a:t>) </a:t>
            </a:r>
            <a:r>
              <a:rPr lang="en-US" dirty="0" err="1"/>
              <a:t>uitvoert</a:t>
            </a:r>
            <a:r>
              <a:rPr lang="en-US" dirty="0"/>
              <a:t> op twee operands (</a:t>
            </a:r>
            <a:r>
              <a:rPr lang="en-US" dirty="0" err="1"/>
              <a:t>elementen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…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in de </a:t>
            </a:r>
            <a:r>
              <a:rPr lang="en-US" dirty="0" err="1"/>
              <a:t>wiskunde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al  </a:t>
            </a:r>
            <a:r>
              <a:rPr lang="en-US" dirty="0" err="1"/>
              <a:t>bekend</a:t>
            </a:r>
            <a:r>
              <a:rPr lang="en-US" dirty="0"/>
              <a:t>.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448C50-CFC4-4A20-A065-B9E16CBB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2" y="3278545"/>
            <a:ext cx="10295238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CCEA35-0B20-49AA-BD0D-BE0AA8998493}"/>
              </a:ext>
            </a:extLst>
          </p:cNvPr>
          <p:cNvSpPr txBox="1"/>
          <p:nvPr/>
        </p:nvSpPr>
        <p:spPr>
          <a:xfrm>
            <a:off x="439569" y="1879718"/>
            <a:ext cx="1130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Optellen</a:t>
            </a:r>
            <a:r>
              <a:rPr lang="en-US" sz="4000" dirty="0"/>
              <a:t> :   				x + y		</a:t>
            </a:r>
            <a:r>
              <a:rPr lang="en-US" sz="4000" dirty="0" err="1"/>
              <a:t>Aftrekken</a:t>
            </a:r>
            <a:r>
              <a:rPr lang="en-US" sz="4000" dirty="0"/>
              <a:t>:     		x - y</a:t>
            </a:r>
          </a:p>
          <a:p>
            <a:r>
              <a:rPr lang="en-US" sz="4000" dirty="0" err="1"/>
              <a:t>Vermenigvuldigen</a:t>
            </a:r>
            <a:r>
              <a:rPr lang="en-US" sz="4000" dirty="0"/>
              <a:t>:  	x * y		</a:t>
            </a:r>
            <a:r>
              <a:rPr lang="en-US" sz="4000" dirty="0" err="1"/>
              <a:t>Delen</a:t>
            </a:r>
            <a:r>
              <a:rPr lang="en-US" sz="4000" dirty="0"/>
              <a:t> (float):			x/y</a:t>
            </a:r>
          </a:p>
          <a:p>
            <a:r>
              <a:rPr lang="en-US" sz="4000" dirty="0" err="1"/>
              <a:t>Machtsverheffen</a:t>
            </a:r>
            <a:r>
              <a:rPr lang="en-US" sz="4000" dirty="0"/>
              <a:t>:		x**y		</a:t>
            </a:r>
            <a:r>
              <a:rPr lang="en-US" sz="4000" dirty="0" err="1"/>
              <a:t>Delen</a:t>
            </a:r>
            <a:r>
              <a:rPr lang="en-US" sz="4000" dirty="0"/>
              <a:t> (integer):		x//y </a:t>
            </a:r>
          </a:p>
          <a:p>
            <a:r>
              <a:rPr lang="en-US" sz="4000" dirty="0" err="1"/>
              <a:t>Overblijfsel</a:t>
            </a:r>
            <a:r>
              <a:rPr lang="en-US" sz="4000" dirty="0"/>
              <a:t>:				</a:t>
            </a:r>
            <a:r>
              <a:rPr lang="en-US" sz="4000" dirty="0" err="1"/>
              <a:t>x%y</a:t>
            </a:r>
            <a:r>
              <a:rPr lang="en-US" sz="4000" dirty="0"/>
              <a:t>			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67837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CCEA35-0B20-49AA-BD0D-BE0AA8998493}"/>
              </a:ext>
            </a:extLst>
          </p:cNvPr>
          <p:cNvSpPr txBox="1"/>
          <p:nvPr/>
        </p:nvSpPr>
        <p:spPr>
          <a:xfrm>
            <a:off x="439569" y="2151727"/>
            <a:ext cx="1130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Gelijk</a:t>
            </a:r>
            <a:r>
              <a:rPr lang="en-US" sz="4000" dirty="0"/>
              <a:t> </a:t>
            </a:r>
            <a:r>
              <a:rPr lang="en-US" sz="4000" dirty="0" err="1"/>
              <a:t>aan</a:t>
            </a:r>
            <a:r>
              <a:rPr lang="en-US" sz="4000" dirty="0"/>
              <a:t>* :   		x == y		</a:t>
            </a:r>
            <a:r>
              <a:rPr lang="en-US" sz="4000" dirty="0" err="1"/>
              <a:t>Niet</a:t>
            </a:r>
            <a:r>
              <a:rPr lang="en-US" sz="4000" dirty="0"/>
              <a:t> </a:t>
            </a:r>
            <a:r>
              <a:rPr lang="en-US" sz="4000" dirty="0" err="1"/>
              <a:t>gelijk</a:t>
            </a:r>
            <a:r>
              <a:rPr lang="en-US" sz="4000" dirty="0"/>
              <a:t> </a:t>
            </a:r>
            <a:r>
              <a:rPr lang="en-US" sz="4000" dirty="0" err="1"/>
              <a:t>aan</a:t>
            </a:r>
            <a:r>
              <a:rPr lang="en-US" sz="4000" dirty="0"/>
              <a:t>* : 	x != y</a:t>
            </a:r>
          </a:p>
          <a:p>
            <a:r>
              <a:rPr lang="en-US" sz="4000" dirty="0" err="1"/>
              <a:t>Groter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:  		x &gt; y			</a:t>
            </a:r>
            <a:r>
              <a:rPr lang="en-US" sz="4000" dirty="0" err="1"/>
              <a:t>Kleiner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:			x &lt; y</a:t>
            </a:r>
          </a:p>
          <a:p>
            <a:r>
              <a:rPr lang="en-US" sz="4000" dirty="0" err="1"/>
              <a:t>Groter</a:t>
            </a:r>
            <a:r>
              <a:rPr lang="en-US" sz="4000" dirty="0"/>
              <a:t> of </a:t>
            </a:r>
            <a:r>
              <a:rPr lang="en-US" sz="4000" dirty="0" err="1"/>
              <a:t>gelijk</a:t>
            </a:r>
            <a:r>
              <a:rPr lang="en-US" sz="4000" dirty="0"/>
              <a:t>: 	x &gt;= y		</a:t>
            </a:r>
            <a:r>
              <a:rPr lang="en-US" sz="4000" dirty="0" err="1"/>
              <a:t>Kleiner</a:t>
            </a:r>
            <a:r>
              <a:rPr lang="en-US" sz="4000" dirty="0"/>
              <a:t> of </a:t>
            </a:r>
            <a:r>
              <a:rPr lang="en-US" sz="4000" dirty="0" err="1"/>
              <a:t>gelijk</a:t>
            </a:r>
            <a:r>
              <a:rPr lang="en-US" sz="4000" dirty="0"/>
              <a:t> :	x &lt;= y  		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09465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1740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expressie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combinatie</a:t>
            </a:r>
            <a:r>
              <a:rPr lang="en-US" dirty="0"/>
              <a:t> van </a:t>
            </a:r>
            <a:r>
              <a:rPr lang="en-US" dirty="0" err="1"/>
              <a:t>variabele</a:t>
            </a:r>
            <a:r>
              <a:rPr lang="en-US" dirty="0"/>
              <a:t>, </a:t>
            </a:r>
            <a:r>
              <a:rPr lang="en-US" dirty="0" err="1"/>
              <a:t>waardes</a:t>
            </a:r>
            <a:r>
              <a:rPr lang="en-US" dirty="0"/>
              <a:t>,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die </a:t>
            </a:r>
            <a:r>
              <a:rPr lang="en-US" dirty="0" err="1"/>
              <a:t>hereleidbaar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5EF9957-7084-4A9C-B9C4-C683C381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82" y="3679246"/>
            <a:ext cx="3942857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18A51-05F3-41C4-9170-8CE63210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2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Voor</a:t>
            </a:r>
            <a:r>
              <a:rPr lang="en-US" dirty="0"/>
              <a:t> we </a:t>
            </a:r>
            <a:r>
              <a:rPr lang="en-US" dirty="0" err="1"/>
              <a:t>beginnen</a:t>
            </a:r>
            <a:r>
              <a:rPr lang="en-US" dirty="0"/>
              <a:t>… Wat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nodig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EADA0C-74D8-401D-AE31-03578942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6944"/>
            <a:ext cx="9905999" cy="5082537"/>
          </a:xfrm>
        </p:spPr>
        <p:txBody>
          <a:bodyPr>
            <a:normAutofit/>
          </a:bodyPr>
          <a:lstStyle/>
          <a:p>
            <a:r>
              <a:rPr lang="en-US" dirty="0"/>
              <a:t>Laptop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Pycharm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Mentale</a:t>
            </a:r>
            <a:r>
              <a:rPr lang="en-US" dirty="0"/>
              <a:t> </a:t>
            </a:r>
            <a:r>
              <a:rPr lang="en-US" dirty="0" err="1"/>
              <a:t>flexibiliteit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1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1740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77ACE3D-B914-4278-B51E-834780D5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961" y="2481381"/>
            <a:ext cx="5209524" cy="298095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16655C3-6586-4FF1-9E50-7668FCEF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481381"/>
            <a:ext cx="3942857" cy="189523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25889B6-38FB-4361-A59D-1ACB77EDB664}"/>
              </a:ext>
            </a:extLst>
          </p:cNvPr>
          <p:cNvSpPr txBox="1"/>
          <p:nvPr/>
        </p:nvSpPr>
        <p:spPr>
          <a:xfrm>
            <a:off x="1141413" y="2019716"/>
            <a:ext cx="37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programma</a:t>
            </a:r>
            <a:endParaRPr lang="en-NL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55976A1-CF4D-4CB5-A961-882A5D00D75F}"/>
              </a:ext>
            </a:extLst>
          </p:cNvPr>
          <p:cNvSpPr txBox="1"/>
          <p:nvPr/>
        </p:nvSpPr>
        <p:spPr>
          <a:xfrm>
            <a:off x="6153961" y="2019716"/>
            <a:ext cx="37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berekenen</a:t>
            </a:r>
            <a:r>
              <a:rPr lang="en-US" sz="2400" dirty="0"/>
              <a:t> van “z”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04219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0028"/>
            <a:ext cx="9905998" cy="857944"/>
          </a:xfrm>
        </p:spPr>
        <p:txBody>
          <a:bodyPr/>
          <a:lstStyle/>
          <a:p>
            <a:pPr algn="ctr"/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739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Operatoren</a:t>
            </a:r>
            <a:r>
              <a:rPr lang="en-US" dirty="0"/>
              <a:t> … </a:t>
            </a:r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CCEA35-0B20-49AA-BD0D-BE0AA8998493}"/>
              </a:ext>
            </a:extLst>
          </p:cNvPr>
          <p:cNvSpPr txBox="1"/>
          <p:nvPr/>
        </p:nvSpPr>
        <p:spPr>
          <a:xfrm>
            <a:off x="3947985" y="3252698"/>
            <a:ext cx="3602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OR:   		x or y	</a:t>
            </a:r>
          </a:p>
          <a:p>
            <a:r>
              <a:rPr lang="en-US" sz="4000" dirty="0"/>
              <a:t>AND :  	x and y</a:t>
            </a:r>
          </a:p>
          <a:p>
            <a:r>
              <a:rPr lang="en-US" sz="4000" dirty="0"/>
              <a:t>NOT: 		not x				</a:t>
            </a:r>
            <a:endParaRPr lang="en-NL" sz="40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1BA4548-D4DF-4F29-A642-1441472A3E8C}"/>
              </a:ext>
            </a:extLst>
          </p:cNvPr>
          <p:cNvSpPr txBox="1"/>
          <p:nvPr/>
        </p:nvSpPr>
        <p:spPr>
          <a:xfrm>
            <a:off x="1141411" y="1459866"/>
            <a:ext cx="4107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Operands type: 	Boolean</a:t>
            </a:r>
          </a:p>
          <a:p>
            <a:r>
              <a:rPr lang="en-US" sz="2800" dirty="0" err="1"/>
              <a:t>Uitkomst</a:t>
            </a:r>
            <a:r>
              <a:rPr lang="en-US" sz="2800" dirty="0"/>
              <a:t>: 				Boolean</a:t>
            </a:r>
          </a:p>
        </p:txBody>
      </p:sp>
    </p:spTree>
    <p:extLst>
      <p:ext uri="{BB962C8B-B14F-4D97-AF65-F5344CB8AC3E}">
        <p14:creationId xmlns:p14="http://schemas.microsoft.com/office/powerpoint/2010/main" val="229100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0C0E-C154-45E6-9A05-D0FD5B3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998"/>
          </a:xfrm>
        </p:spPr>
        <p:txBody>
          <a:bodyPr>
            <a:normAutofit/>
          </a:bodyPr>
          <a:lstStyle/>
          <a:p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A1D90-7997-4C2A-B424-8B4A88C2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4507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8100261-9FE9-4B65-9E85-CED0289E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5" y="2414150"/>
            <a:ext cx="3176922" cy="20297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604A59A-BEA3-4147-AB6F-2AFFE0DF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61" y="2364528"/>
            <a:ext cx="3297045" cy="207932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4E0F31F-9278-4E56-968B-2031BF4E6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520" y="2389339"/>
            <a:ext cx="3265892" cy="20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1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59254"/>
            <a:ext cx="9905998" cy="857944"/>
          </a:xfrm>
        </p:spPr>
        <p:txBody>
          <a:bodyPr/>
          <a:lstStyle/>
          <a:p>
            <a:pPr algn="ctr"/>
            <a:r>
              <a:rPr lang="en-US" dirty="0"/>
              <a:t>If – else statements (branching)</a:t>
            </a:r>
            <a:endParaRPr lang="en-NL" dirty="0"/>
          </a:p>
        </p:txBody>
      </p:sp>
      <p:pic>
        <p:nvPicPr>
          <p:cNvPr id="3" name="Tijdelijke aanduiding voor inhoud 4">
            <a:extLst>
              <a:ext uri="{FF2B5EF4-FFF2-40B4-BE49-F238E27FC236}">
                <a16:creationId xmlns:a16="http://schemas.microsoft.com/office/drawing/2014/main" id="{69219407-27F9-BC1D-4D95-6ED920A69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880" y="3651494"/>
            <a:ext cx="2862237" cy="2862237"/>
          </a:xfrm>
        </p:spPr>
      </p:pic>
    </p:spTree>
    <p:extLst>
      <p:ext uri="{BB962C8B-B14F-4D97-AF65-F5344CB8AC3E}">
        <p14:creationId xmlns:p14="http://schemas.microsoft.com/office/powerpoint/2010/main" val="205482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86B95-F413-4119-96AA-FB41992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</a:t>
            </a:r>
            <a:r>
              <a:rPr lang="en-US" dirty="0" err="1"/>
              <a:t>Waarom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C33DC4-57A7-40E8-8C11-C00C8DC1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n-US" dirty="0" err="1"/>
              <a:t>stelt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in </a:t>
            </a:r>
            <a:r>
              <a:rPr lang="en-US" dirty="0" err="1"/>
              <a:t>staat</a:t>
            </a:r>
            <a:r>
              <a:rPr lang="en-US" dirty="0"/>
              <a:t> om </a:t>
            </a:r>
            <a:r>
              <a:rPr lang="en-US" dirty="0" err="1"/>
              <a:t>keuzes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gaat</a:t>
            </a:r>
            <a:r>
              <a:rPr lang="en-US" dirty="0"/>
              <a:t> om het </a:t>
            </a:r>
            <a:r>
              <a:rPr lang="en-US" dirty="0" err="1"/>
              <a:t>uitvoeren</a:t>
            </a:r>
            <a:r>
              <a:rPr lang="en-US" dirty="0"/>
              <a:t> van </a:t>
            </a:r>
            <a:r>
              <a:rPr lang="en-US" dirty="0" err="1"/>
              <a:t>bepaade</a:t>
            </a:r>
            <a:r>
              <a:rPr lang="en-US" dirty="0"/>
              <a:t> </a:t>
            </a:r>
            <a:r>
              <a:rPr lang="en-US" dirty="0" err="1"/>
              <a:t>instructies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0013518-5733-4F06-88DA-606A2F70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8" y="3300663"/>
            <a:ext cx="11161905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5A6C81-1D2A-447C-8ED0-F14E2666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26" y="1943100"/>
            <a:ext cx="4248150" cy="29718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D3D5CE6-3AEF-445B-B7DF-5C4BB7F68B2A}"/>
              </a:ext>
            </a:extLst>
          </p:cNvPr>
          <p:cNvSpPr/>
          <p:nvPr/>
        </p:nvSpPr>
        <p:spPr>
          <a:xfrm>
            <a:off x="1143001" y="1428452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Onderdelen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Keywords</a:t>
            </a:r>
          </a:p>
          <a:p>
            <a:pPr lvl="1"/>
            <a:r>
              <a:rPr lang="en-US" sz="2400" dirty="0" err="1"/>
              <a:t>Condities</a:t>
            </a:r>
            <a:endParaRPr lang="en-US" sz="2400" dirty="0"/>
          </a:p>
          <a:p>
            <a:pPr lvl="1"/>
            <a:r>
              <a:rPr lang="en-US" sz="2400" dirty="0" err="1"/>
              <a:t>Codeblokken</a:t>
            </a:r>
            <a:endParaRPr lang="en-US" sz="2400" dirty="0"/>
          </a:p>
          <a:p>
            <a:pPr lvl="1"/>
            <a:r>
              <a:rPr lang="en-US" sz="2400" dirty="0"/>
              <a:t>Whitespace (</a:t>
            </a:r>
            <a:r>
              <a:rPr lang="en-US" sz="2400" dirty="0" err="1"/>
              <a:t>indenties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257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5A6C81-1D2A-447C-8ED0-F14E2666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26" y="1943100"/>
            <a:ext cx="4248150" cy="29718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D3D5CE6-3AEF-445B-B7DF-5C4BB7F68B2A}"/>
              </a:ext>
            </a:extLst>
          </p:cNvPr>
          <p:cNvSpPr/>
          <p:nvPr/>
        </p:nvSpPr>
        <p:spPr>
          <a:xfrm>
            <a:off x="1143001" y="1428452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Onderdelen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Keywords</a:t>
            </a:r>
          </a:p>
          <a:p>
            <a:pPr lvl="1"/>
            <a:r>
              <a:rPr lang="en-US" sz="2400" dirty="0" err="1"/>
              <a:t>Condities</a:t>
            </a:r>
            <a:endParaRPr lang="en-US" sz="2400" dirty="0"/>
          </a:p>
          <a:p>
            <a:pPr lvl="1"/>
            <a:r>
              <a:rPr lang="en-US" sz="2400" dirty="0" err="1"/>
              <a:t>Codeblokken</a:t>
            </a:r>
            <a:endParaRPr lang="en-US" sz="2400" dirty="0"/>
          </a:p>
          <a:p>
            <a:pPr lvl="1"/>
            <a:r>
              <a:rPr lang="en-US" sz="2400" dirty="0"/>
              <a:t>Whitespace (</a:t>
            </a:r>
            <a:r>
              <a:rPr lang="en-US" sz="2400" dirty="0" err="1"/>
              <a:t>indenties</a:t>
            </a:r>
            <a:r>
              <a:rPr lang="en-US" sz="2400" dirty="0"/>
              <a:t>)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9B208C4-F5B5-4C33-BAA5-F08477E907DA}"/>
              </a:ext>
            </a:extLst>
          </p:cNvPr>
          <p:cNvCxnSpPr>
            <a:cxnSpLocks/>
          </p:cNvCxnSpPr>
          <p:nvPr/>
        </p:nvCxnSpPr>
        <p:spPr>
          <a:xfrm>
            <a:off x="2894202" y="2122415"/>
            <a:ext cx="3059624" cy="864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AB5D43A-5C7B-47AD-B25A-D0E3D8AC14CC}"/>
              </a:ext>
            </a:extLst>
          </p:cNvPr>
          <p:cNvCxnSpPr>
            <a:cxnSpLocks/>
          </p:cNvCxnSpPr>
          <p:nvPr/>
        </p:nvCxnSpPr>
        <p:spPr>
          <a:xfrm>
            <a:off x="2894202" y="2122415"/>
            <a:ext cx="3059624" cy="1929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5A6C81-1D2A-447C-8ED0-F14E2666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26" y="1943100"/>
            <a:ext cx="4248150" cy="29718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D3D5CE6-3AEF-445B-B7DF-5C4BB7F68B2A}"/>
              </a:ext>
            </a:extLst>
          </p:cNvPr>
          <p:cNvSpPr/>
          <p:nvPr/>
        </p:nvSpPr>
        <p:spPr>
          <a:xfrm>
            <a:off x="1143001" y="1428452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Onderdelen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Keywords</a:t>
            </a:r>
          </a:p>
          <a:p>
            <a:pPr lvl="1"/>
            <a:r>
              <a:rPr lang="en-US" sz="2400" dirty="0" err="1"/>
              <a:t>Condities</a:t>
            </a:r>
            <a:endParaRPr lang="en-US" sz="2400" dirty="0"/>
          </a:p>
          <a:p>
            <a:pPr lvl="1"/>
            <a:r>
              <a:rPr lang="en-US" sz="2400" dirty="0" err="1"/>
              <a:t>Codeblokken</a:t>
            </a:r>
            <a:endParaRPr lang="en-US" sz="2400" dirty="0"/>
          </a:p>
          <a:p>
            <a:pPr lvl="1"/>
            <a:r>
              <a:rPr lang="en-US" sz="2400" dirty="0"/>
              <a:t>Whitespace (</a:t>
            </a:r>
            <a:r>
              <a:rPr lang="en-US" sz="2400" dirty="0" err="1"/>
              <a:t>indenties</a:t>
            </a:r>
            <a:r>
              <a:rPr lang="en-US" sz="2400" dirty="0"/>
              <a:t>)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9B208C4-F5B5-4C33-BAA5-F08477E907DA}"/>
              </a:ext>
            </a:extLst>
          </p:cNvPr>
          <p:cNvCxnSpPr>
            <a:cxnSpLocks/>
          </p:cNvCxnSpPr>
          <p:nvPr/>
        </p:nvCxnSpPr>
        <p:spPr>
          <a:xfrm>
            <a:off x="2885813" y="2483141"/>
            <a:ext cx="3674378" cy="453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5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5A6C81-1D2A-447C-8ED0-F14E2666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26" y="1943100"/>
            <a:ext cx="4248150" cy="29718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D3D5CE6-3AEF-445B-B7DF-5C4BB7F68B2A}"/>
              </a:ext>
            </a:extLst>
          </p:cNvPr>
          <p:cNvSpPr/>
          <p:nvPr/>
        </p:nvSpPr>
        <p:spPr>
          <a:xfrm>
            <a:off x="1143001" y="1428452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Onderdelen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Keywords</a:t>
            </a:r>
          </a:p>
          <a:p>
            <a:pPr lvl="1"/>
            <a:r>
              <a:rPr lang="en-US" sz="2400" dirty="0" err="1"/>
              <a:t>Condities</a:t>
            </a:r>
            <a:endParaRPr lang="en-US" sz="2400" dirty="0"/>
          </a:p>
          <a:p>
            <a:pPr lvl="1"/>
            <a:r>
              <a:rPr lang="en-US" sz="2400" dirty="0" err="1"/>
              <a:t>Codeblokken</a:t>
            </a:r>
            <a:endParaRPr lang="en-US" sz="2400" dirty="0"/>
          </a:p>
          <a:p>
            <a:pPr lvl="1"/>
            <a:r>
              <a:rPr lang="en-US" sz="2400" dirty="0"/>
              <a:t>Whitespace (</a:t>
            </a:r>
            <a:r>
              <a:rPr lang="en-US" sz="2400" dirty="0" err="1"/>
              <a:t>indenties</a:t>
            </a:r>
            <a:r>
              <a:rPr lang="en-US" sz="2400" dirty="0"/>
              <a:t>)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9B208C4-F5B5-4C33-BAA5-F08477E907DA}"/>
              </a:ext>
            </a:extLst>
          </p:cNvPr>
          <p:cNvCxnSpPr>
            <a:cxnSpLocks/>
          </p:cNvCxnSpPr>
          <p:nvPr/>
        </p:nvCxnSpPr>
        <p:spPr>
          <a:xfrm>
            <a:off x="3389152" y="2843868"/>
            <a:ext cx="3251566" cy="763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BA2C783-D0E7-47D8-A1FB-B357066CD025}"/>
              </a:ext>
            </a:extLst>
          </p:cNvPr>
          <p:cNvCxnSpPr>
            <a:cxnSpLocks/>
          </p:cNvCxnSpPr>
          <p:nvPr/>
        </p:nvCxnSpPr>
        <p:spPr>
          <a:xfrm>
            <a:off x="3322041" y="2843868"/>
            <a:ext cx="3318677" cy="17281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18A51-05F3-41C4-9170-8CE63210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2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Programma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EADA0C-74D8-401D-AE31-03578942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204" y="1156944"/>
            <a:ext cx="9805207" cy="5082537"/>
          </a:xfrm>
        </p:spPr>
        <p:txBody>
          <a:bodyPr>
            <a:normAutofit/>
          </a:bodyPr>
          <a:lstStyle/>
          <a:p>
            <a:r>
              <a:rPr lang="en-US" sz="3200" dirty="0"/>
              <a:t>Wat is </a:t>
            </a:r>
            <a:r>
              <a:rPr lang="en-US" sz="3200" dirty="0" err="1"/>
              <a:t>programmeren</a:t>
            </a:r>
            <a:r>
              <a:rPr lang="en-US" sz="3200" dirty="0"/>
              <a:t>? </a:t>
            </a:r>
          </a:p>
          <a:p>
            <a:r>
              <a:rPr lang="en-US" sz="3200" dirty="0" err="1"/>
              <a:t>Variabelen</a:t>
            </a:r>
            <a:endParaRPr lang="en-US" sz="3200" dirty="0"/>
          </a:p>
          <a:p>
            <a:r>
              <a:rPr lang="en-US" sz="3200" dirty="0" err="1"/>
              <a:t>Operatoren</a:t>
            </a:r>
            <a:endParaRPr lang="en-US" sz="3200" dirty="0"/>
          </a:p>
          <a:p>
            <a:r>
              <a:rPr lang="en-US" sz="3200" dirty="0" err="1"/>
              <a:t>Binaire</a:t>
            </a:r>
            <a:r>
              <a:rPr lang="en-US" sz="3200" dirty="0"/>
              <a:t> </a:t>
            </a:r>
            <a:r>
              <a:rPr lang="en-US" sz="3200" dirty="0" err="1"/>
              <a:t>logica</a:t>
            </a:r>
            <a:endParaRPr lang="en-US" sz="3200" dirty="0"/>
          </a:p>
          <a:p>
            <a:r>
              <a:rPr lang="en-US" sz="3200" dirty="0"/>
              <a:t>If-else statements</a:t>
            </a:r>
          </a:p>
          <a:p>
            <a:r>
              <a:rPr lang="en-US" sz="3200" dirty="0"/>
              <a:t>Arrays </a:t>
            </a:r>
          </a:p>
          <a:p>
            <a:r>
              <a:rPr lang="en-US" sz="32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94095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5A6C81-1D2A-447C-8ED0-F14E2666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26" y="1943100"/>
            <a:ext cx="4248150" cy="29718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D3D5CE6-3AEF-445B-B7DF-5C4BB7F68B2A}"/>
              </a:ext>
            </a:extLst>
          </p:cNvPr>
          <p:cNvSpPr/>
          <p:nvPr/>
        </p:nvSpPr>
        <p:spPr>
          <a:xfrm>
            <a:off x="1143001" y="1428452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Onderdelen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Keywords</a:t>
            </a:r>
          </a:p>
          <a:p>
            <a:pPr lvl="1"/>
            <a:r>
              <a:rPr lang="en-US" sz="2400" dirty="0" err="1"/>
              <a:t>Condities</a:t>
            </a:r>
            <a:endParaRPr lang="en-US" sz="2400" dirty="0"/>
          </a:p>
          <a:p>
            <a:pPr lvl="1"/>
            <a:r>
              <a:rPr lang="en-US" sz="2400" dirty="0" err="1"/>
              <a:t>Codeblokken</a:t>
            </a:r>
            <a:endParaRPr lang="en-US" sz="2400" dirty="0"/>
          </a:p>
          <a:p>
            <a:pPr lvl="1"/>
            <a:r>
              <a:rPr lang="en-US" sz="2400" dirty="0"/>
              <a:t>Whitespace (</a:t>
            </a:r>
            <a:r>
              <a:rPr lang="en-US" sz="2400" dirty="0" err="1"/>
              <a:t>indenties</a:t>
            </a:r>
            <a:r>
              <a:rPr lang="en-US" sz="2400" dirty="0"/>
              <a:t>)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9B208C4-F5B5-4C33-BAA5-F08477E907DA}"/>
              </a:ext>
            </a:extLst>
          </p:cNvPr>
          <p:cNvCxnSpPr>
            <a:cxnSpLocks/>
          </p:cNvCxnSpPr>
          <p:nvPr/>
        </p:nvCxnSpPr>
        <p:spPr>
          <a:xfrm>
            <a:off x="4504888" y="3196206"/>
            <a:ext cx="1526796" cy="436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BA2C783-D0E7-47D8-A1FB-B357066CD025}"/>
              </a:ext>
            </a:extLst>
          </p:cNvPr>
          <p:cNvCxnSpPr>
            <a:cxnSpLocks/>
          </p:cNvCxnSpPr>
          <p:nvPr/>
        </p:nvCxnSpPr>
        <p:spPr>
          <a:xfrm>
            <a:off x="4504888" y="3196206"/>
            <a:ext cx="1526796" cy="1375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6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4838"/>
            <a:ext cx="9905998" cy="845342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5A10A3-360C-4759-AB87-6E85F5C2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80180"/>
            <a:ext cx="6134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1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1097C9D-1575-41C5-93C2-2F6379A8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128145"/>
            <a:ext cx="5600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5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E0F28-E42D-41B9-B71F-E2765BEF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692" y="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3CE9E04-848E-4271-B546-993599CF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77" y="1490649"/>
            <a:ext cx="4923646" cy="50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2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307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E7C75A-AD83-4675-A8BC-4AE7001D6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b="1548"/>
          <a:stretch/>
        </p:blipFill>
        <p:spPr>
          <a:xfrm>
            <a:off x="2489105" y="1194468"/>
            <a:ext cx="7213790" cy="55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84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706BC-817F-4727-9AB2-DF6A902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90"/>
            <a:ext cx="9905998" cy="1478570"/>
          </a:xfrm>
        </p:spPr>
        <p:txBody>
          <a:bodyPr/>
          <a:lstStyle/>
          <a:p>
            <a:r>
              <a:rPr lang="en-US" dirty="0"/>
              <a:t>Branching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099E14F-02AF-4802-B331-C8F3A3FC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32" y="1045298"/>
            <a:ext cx="8128135" cy="5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8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0028"/>
            <a:ext cx="9905998" cy="857944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025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CCFF-B065-4F06-B2E4-0787218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</a:t>
            </a:r>
            <a:r>
              <a:rPr lang="en-US" dirty="0"/>
              <a:t> – Wat is het?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647E66-2301-4BAA-9107-9887897E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Een</a:t>
            </a:r>
            <a:r>
              <a:rPr lang="en-US" b="1" u="sng" dirty="0"/>
              <a:t> </a:t>
            </a:r>
            <a:r>
              <a:rPr lang="en-US" b="1" u="sng" dirty="0" err="1"/>
              <a:t>verzameling</a:t>
            </a:r>
            <a:r>
              <a:rPr lang="en-US" b="1" u="sng" dirty="0"/>
              <a:t> van data </a:t>
            </a:r>
            <a:r>
              <a:rPr lang="en-US" b="1" u="sng" dirty="0" err="1"/>
              <a:t>elementen</a:t>
            </a:r>
            <a:r>
              <a:rPr lang="en-US" b="1" u="sng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Hoe </a:t>
            </a:r>
            <a:r>
              <a:rPr lang="en-US" dirty="0" err="1"/>
              <a:t>realiseren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momenteel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variabele</a:t>
            </a:r>
            <a:endParaRPr lang="en-US" dirty="0"/>
          </a:p>
          <a:p>
            <a:pPr lvl="1"/>
            <a:r>
              <a:rPr lang="en-US" dirty="0" err="1"/>
              <a:t>Waarom</a:t>
            </a:r>
            <a:r>
              <a:rPr lang="en-US" dirty="0"/>
              <a:t> is </a:t>
            </a:r>
            <a:r>
              <a:rPr lang="en-US" dirty="0" err="1"/>
              <a:t>dit</a:t>
            </a:r>
            <a:r>
              <a:rPr lang="en-US" dirty="0"/>
              <a:t> “</a:t>
            </a:r>
            <a:r>
              <a:rPr lang="en-US" dirty="0" err="1"/>
              <a:t>onhandig</a:t>
            </a:r>
            <a:r>
              <a:rPr lang="en-US" dirty="0"/>
              <a:t>”?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FE23962-5473-4DCD-B157-3F72C9AA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86" y="2835319"/>
            <a:ext cx="2661769" cy="3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21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CCFF-B065-4F06-B2E4-0787218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</a:t>
            </a:r>
            <a:r>
              <a:rPr lang="en-US" dirty="0"/>
              <a:t> - Wat is het? </a:t>
            </a:r>
            <a:endParaRPr lang="en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4E81F0A-3AC0-4C99-9795-846E45B92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139" y="2213460"/>
            <a:ext cx="2436854" cy="32083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3690E98-3AC2-4F33-A24E-511A3F6A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8" y="2210662"/>
            <a:ext cx="4966622" cy="32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CCFF-B065-4F06-B2E4-0787218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Hoe </a:t>
            </a:r>
            <a:r>
              <a:rPr lang="en-US" dirty="0" err="1"/>
              <a:t>passen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toe?</a:t>
            </a:r>
            <a:endParaRPr lang="en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B8252E-A4CB-4C3C-A4DA-73D16321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8121C08-042D-4B4F-B9C7-EB600BCB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16" y="2687010"/>
            <a:ext cx="58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0028"/>
            <a:ext cx="9905998" cy="857944"/>
          </a:xfrm>
        </p:spPr>
        <p:txBody>
          <a:bodyPr/>
          <a:lstStyle/>
          <a:p>
            <a:pPr algn="ctr"/>
            <a:r>
              <a:rPr lang="en-US" dirty="0"/>
              <a:t>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0839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F747-3C73-4563-B286-93D915C9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- </a:t>
            </a:r>
            <a:r>
              <a:rPr lang="en-US" dirty="0" err="1"/>
              <a:t>indexen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0B34F0-013B-4A07-85E7-0D6D2025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eigen (</a:t>
            </a:r>
            <a:r>
              <a:rPr lang="en-US" dirty="0" err="1"/>
              <a:t>vaste</a:t>
            </a:r>
            <a:r>
              <a:rPr lang="en-US" dirty="0"/>
              <a:t>) </a:t>
            </a:r>
            <a:r>
              <a:rPr lang="en-US" dirty="0" err="1"/>
              <a:t>positie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array,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aangegeven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(de </a:t>
            </a:r>
            <a:r>
              <a:rPr lang="en-US" u="sng" dirty="0"/>
              <a:t>index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Arrays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0 (</a:t>
            </a:r>
            <a:r>
              <a:rPr lang="en-US" dirty="0" err="1"/>
              <a:t>eerste</a:t>
            </a:r>
            <a:r>
              <a:rPr lang="en-US" dirty="0"/>
              <a:t> element), </a:t>
            </a:r>
            <a:r>
              <a:rPr lang="en-US" dirty="0" err="1"/>
              <a:t>voor</a:t>
            </a:r>
            <a:r>
              <a:rPr lang="en-US" dirty="0"/>
              <a:t> elk element wat </a:t>
            </a:r>
            <a:r>
              <a:rPr lang="en-US" dirty="0" err="1"/>
              <a:t>hierop</a:t>
            </a:r>
            <a:r>
              <a:rPr lang="en-US" dirty="0"/>
              <a:t> </a:t>
            </a:r>
            <a:r>
              <a:rPr lang="en-US" dirty="0" err="1"/>
              <a:t>volgt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index </a:t>
            </a:r>
            <a:r>
              <a:rPr lang="en-US" dirty="0" err="1"/>
              <a:t>verhoogt</a:t>
            </a:r>
            <a:r>
              <a:rPr lang="en-US" dirty="0"/>
              <a:t> met 1.</a:t>
            </a:r>
          </a:p>
        </p:txBody>
      </p:sp>
    </p:spTree>
    <p:extLst>
      <p:ext uri="{BB962C8B-B14F-4D97-AF65-F5344CB8AC3E}">
        <p14:creationId xmlns:p14="http://schemas.microsoft.com/office/powerpoint/2010/main" val="1991789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6549D-3D29-4BD4-9460-2A5EA5BF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- </a:t>
            </a:r>
            <a:r>
              <a:rPr lang="en-US" dirty="0" err="1"/>
              <a:t>indexen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D9FAEEC-172A-4F3A-AC9A-7D1A5391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388" y="2249488"/>
            <a:ext cx="551004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4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CCFF-B065-4F06-B2E4-0787218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Het </a:t>
            </a:r>
            <a:r>
              <a:rPr lang="en-US" dirty="0" err="1"/>
              <a:t>aanroepen</a:t>
            </a:r>
            <a:r>
              <a:rPr lang="en-US" dirty="0"/>
              <a:t> van data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330864-02C8-4ACB-9A8E-A1865529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34" y="2720344"/>
            <a:ext cx="5571429" cy="260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A88E706-5AC6-42C1-B63D-E3D2EB2F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1" y="2720344"/>
            <a:ext cx="58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04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0028"/>
            <a:ext cx="9905998" cy="857944"/>
          </a:xfrm>
        </p:spPr>
        <p:txBody>
          <a:bodyPr/>
          <a:lstStyle/>
          <a:p>
            <a:pPr algn="ctr"/>
            <a:r>
              <a:rPr lang="en-US" dirty="0"/>
              <a:t>Loops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38407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BEB30-F6D6-4779-A520-5DEDE076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6BAF1-26C9-4C6B-97D1-E12383E6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Herhalen</a:t>
            </a:r>
            <a:r>
              <a:rPr lang="en-US" dirty="0"/>
              <a:t> van </a:t>
            </a:r>
            <a:r>
              <a:rPr lang="en-US" dirty="0" err="1"/>
              <a:t>instructies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Wanneer</a:t>
            </a:r>
            <a:r>
              <a:rPr lang="en-US" dirty="0"/>
              <a:t> is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Verzamelingen</a:t>
            </a:r>
            <a:r>
              <a:rPr lang="en-US" dirty="0"/>
              <a:t> van data </a:t>
            </a:r>
            <a:r>
              <a:rPr lang="en-US" dirty="0" err="1"/>
              <a:t>waarin</a:t>
            </a:r>
            <a:r>
              <a:rPr lang="en-US" dirty="0"/>
              <a:t> we de data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‘</a:t>
            </a:r>
            <a:r>
              <a:rPr lang="en-US" dirty="0" err="1"/>
              <a:t>bewerken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“</a:t>
            </a:r>
            <a:r>
              <a:rPr lang="en-US" dirty="0" err="1"/>
              <a:t>Voor</a:t>
            </a:r>
            <a:r>
              <a:rPr lang="en-US" dirty="0"/>
              <a:t> elk element x in </a:t>
            </a:r>
            <a:r>
              <a:rPr lang="en-US" dirty="0" err="1"/>
              <a:t>verzamling</a:t>
            </a:r>
            <a:r>
              <a:rPr lang="en-US" dirty="0"/>
              <a:t> y </a:t>
            </a:r>
            <a:r>
              <a:rPr lang="en-US" dirty="0" err="1"/>
              <a:t>voer</a:t>
            </a:r>
            <a:r>
              <a:rPr lang="en-US" dirty="0"/>
              <a:t> </a:t>
            </a:r>
            <a:r>
              <a:rPr lang="en-US" dirty="0" err="1"/>
              <a:t>instructie</a:t>
            </a:r>
            <a:r>
              <a:rPr lang="en-US" dirty="0"/>
              <a:t> … </a:t>
            </a:r>
            <a:r>
              <a:rPr lang="en-US" dirty="0" err="1"/>
              <a:t>uit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63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84A20E2-8D21-4FFB-9384-63EA305E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166" y="2580857"/>
            <a:ext cx="7316245" cy="354171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5C0901AC-3B00-4476-B20B-A789A006A33E}"/>
              </a:ext>
            </a:extLst>
          </p:cNvPr>
          <p:cNvSpPr txBox="1"/>
          <p:nvPr/>
        </p:nvSpPr>
        <p:spPr>
          <a:xfrm>
            <a:off x="1141413" y="1847978"/>
            <a:ext cx="731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voorbeeld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0141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A45B0-0DCB-48F6-86CC-800A174D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0" y="2200275"/>
            <a:ext cx="3457575" cy="24574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07CA215-72E6-4955-8B50-F125C1CC41EF}"/>
              </a:ext>
            </a:extLst>
          </p:cNvPr>
          <p:cNvSpPr txBox="1"/>
          <p:nvPr/>
        </p:nvSpPr>
        <p:spPr>
          <a:xfrm>
            <a:off x="485805" y="2206367"/>
            <a:ext cx="75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Codeblok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Bewerking</a:t>
            </a:r>
            <a:r>
              <a:rPr lang="en-US" sz="3200" dirty="0"/>
              <a:t> van </a:t>
            </a: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40439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A45B0-0DCB-48F6-86CC-800A174D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0" y="2200275"/>
            <a:ext cx="3457575" cy="24574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07CA215-72E6-4955-8B50-F125C1CC41EF}"/>
              </a:ext>
            </a:extLst>
          </p:cNvPr>
          <p:cNvSpPr txBox="1"/>
          <p:nvPr/>
        </p:nvSpPr>
        <p:spPr>
          <a:xfrm>
            <a:off x="485805" y="2206367"/>
            <a:ext cx="75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Codeblok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Bewerking</a:t>
            </a:r>
            <a:r>
              <a:rPr lang="en-US" sz="3200" dirty="0"/>
              <a:t> van </a:t>
            </a: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NL" sz="3200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A0099301-1004-4AD2-B7F4-E5A3500D1E0B}"/>
              </a:ext>
            </a:extLst>
          </p:cNvPr>
          <p:cNvCxnSpPr/>
          <p:nvPr/>
        </p:nvCxnSpPr>
        <p:spPr>
          <a:xfrm flipV="1">
            <a:off x="4244829" y="2390862"/>
            <a:ext cx="3171039" cy="1174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61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A45B0-0DCB-48F6-86CC-800A174D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0" y="2200275"/>
            <a:ext cx="3457575" cy="24574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07CA215-72E6-4955-8B50-F125C1CC41EF}"/>
              </a:ext>
            </a:extLst>
          </p:cNvPr>
          <p:cNvSpPr txBox="1"/>
          <p:nvPr/>
        </p:nvSpPr>
        <p:spPr>
          <a:xfrm>
            <a:off x="485805" y="2206367"/>
            <a:ext cx="75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Codeblok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Bewerking</a:t>
            </a:r>
            <a:r>
              <a:rPr lang="en-US" sz="3200" dirty="0"/>
              <a:t> van </a:t>
            </a: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NL" sz="3200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F8FF338-F17D-4942-8779-D5ED37FC0457}"/>
              </a:ext>
            </a:extLst>
          </p:cNvPr>
          <p:cNvCxnSpPr>
            <a:cxnSpLocks/>
          </p:cNvCxnSpPr>
          <p:nvPr/>
        </p:nvCxnSpPr>
        <p:spPr>
          <a:xfrm>
            <a:off x="2697612" y="3012908"/>
            <a:ext cx="4869258" cy="3175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75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A45B0-0DCB-48F6-86CC-800A174D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0" y="2200275"/>
            <a:ext cx="3457575" cy="24574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07CA215-72E6-4955-8B50-F125C1CC41EF}"/>
              </a:ext>
            </a:extLst>
          </p:cNvPr>
          <p:cNvSpPr txBox="1"/>
          <p:nvPr/>
        </p:nvSpPr>
        <p:spPr>
          <a:xfrm>
            <a:off x="485805" y="2206367"/>
            <a:ext cx="75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Codeblok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Bewerking</a:t>
            </a:r>
            <a:r>
              <a:rPr lang="en-US" sz="3200" dirty="0"/>
              <a:t> van </a:t>
            </a: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NL" sz="32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3A96CDCA-8883-4CCE-A0AB-9B303FDEC3AA}"/>
              </a:ext>
            </a:extLst>
          </p:cNvPr>
          <p:cNvCxnSpPr>
            <a:cxnSpLocks/>
          </p:cNvCxnSpPr>
          <p:nvPr/>
        </p:nvCxnSpPr>
        <p:spPr>
          <a:xfrm flipV="1">
            <a:off x="2581527" y="3387384"/>
            <a:ext cx="6310803" cy="1092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944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67416-BAEF-48A7-A553-FF77EF1A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5"/>
            <a:ext cx="9905999" cy="4172126"/>
          </a:xfrm>
        </p:spPr>
        <p:txBody>
          <a:bodyPr/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Programmeren</a:t>
            </a:r>
            <a:r>
              <a:rPr lang="en-US" sz="2800" dirty="0"/>
              <a:t> is het </a:t>
            </a:r>
            <a:r>
              <a:rPr lang="en-US" sz="2800" dirty="0" err="1"/>
              <a:t>opstellen</a:t>
            </a:r>
            <a:r>
              <a:rPr lang="en-US" sz="2800" dirty="0"/>
              <a:t> van </a:t>
            </a:r>
            <a:r>
              <a:rPr lang="en-US" sz="2800" dirty="0" err="1"/>
              <a:t>instructies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200" dirty="0"/>
              <a:t>De </a:t>
            </a:r>
            <a:r>
              <a:rPr lang="en-US" sz="3200" dirty="0" err="1"/>
              <a:t>instructies</a:t>
            </a:r>
            <a:r>
              <a:rPr lang="en-US" sz="3200" dirty="0"/>
              <a:t> </a:t>
            </a:r>
            <a:r>
              <a:rPr lang="en-US" sz="3200" dirty="0" err="1"/>
              <a:t>uitvoeren</a:t>
            </a:r>
            <a:r>
              <a:rPr lang="en-US" sz="3200" dirty="0"/>
              <a:t> is </a:t>
            </a:r>
            <a:r>
              <a:rPr lang="en-US" sz="3200" dirty="0" err="1"/>
              <a:t>geen</a:t>
            </a:r>
            <a:r>
              <a:rPr lang="en-US" sz="3200" dirty="0"/>
              <a:t> </a:t>
            </a:r>
            <a:r>
              <a:rPr lang="en-US" sz="3200" dirty="0" err="1"/>
              <a:t>programmeren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0033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A45B0-0DCB-48F6-86CC-800A174D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0" y="2200275"/>
            <a:ext cx="3457575" cy="24574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07CA215-72E6-4955-8B50-F125C1CC41EF}"/>
              </a:ext>
            </a:extLst>
          </p:cNvPr>
          <p:cNvSpPr txBox="1"/>
          <p:nvPr/>
        </p:nvSpPr>
        <p:spPr>
          <a:xfrm>
            <a:off x="485805" y="2206367"/>
            <a:ext cx="75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Codeblok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Bewerking</a:t>
            </a:r>
            <a:r>
              <a:rPr lang="en-US" sz="3200" dirty="0"/>
              <a:t> van </a:t>
            </a: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NL" sz="3200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0F23972-3F7B-4783-8BA0-2FAC3F37D6C9}"/>
              </a:ext>
            </a:extLst>
          </p:cNvPr>
          <p:cNvCxnSpPr>
            <a:cxnSpLocks/>
          </p:cNvCxnSpPr>
          <p:nvPr/>
        </p:nvCxnSpPr>
        <p:spPr>
          <a:xfrm flipV="1">
            <a:off x="2624832" y="3907914"/>
            <a:ext cx="5755770" cy="57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31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err="1"/>
              <a:t>WHile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A45B0-0DCB-48F6-86CC-800A174D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00" y="2200275"/>
            <a:ext cx="3457575" cy="24574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07CA215-72E6-4955-8B50-F125C1CC41EF}"/>
              </a:ext>
            </a:extLst>
          </p:cNvPr>
          <p:cNvSpPr txBox="1"/>
          <p:nvPr/>
        </p:nvSpPr>
        <p:spPr>
          <a:xfrm>
            <a:off x="485805" y="2206367"/>
            <a:ext cx="75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Conditie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Codeblok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Bewerking</a:t>
            </a:r>
            <a:r>
              <a:rPr lang="en-US" sz="3200" dirty="0"/>
              <a:t> van </a:t>
            </a:r>
            <a:r>
              <a:rPr lang="en-US" sz="3200" dirty="0" err="1"/>
              <a:t>conditie</a:t>
            </a:r>
            <a:r>
              <a:rPr lang="en-US" sz="3200" dirty="0"/>
              <a:t> </a:t>
            </a:r>
            <a:r>
              <a:rPr lang="en-US" sz="3200" dirty="0" err="1"/>
              <a:t>variabele</a:t>
            </a:r>
            <a:endParaRPr lang="en-NL" sz="3200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6ECF10E-BDC2-413E-A822-479BBE708B59}"/>
              </a:ext>
            </a:extLst>
          </p:cNvPr>
          <p:cNvCxnSpPr>
            <a:cxnSpLocks/>
          </p:cNvCxnSpPr>
          <p:nvPr/>
        </p:nvCxnSpPr>
        <p:spPr>
          <a:xfrm flipV="1">
            <a:off x="7102633" y="4376851"/>
            <a:ext cx="1277969" cy="1134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45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8BBE8-FD49-406E-A996-C742F9E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While</a:t>
            </a:r>
            <a:endParaRPr lang="en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84A20E2-8D21-4FFB-9384-63EA305E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166" y="1847978"/>
            <a:ext cx="7316245" cy="354171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5C0901AC-3B00-4476-B20B-A789A006A33E}"/>
              </a:ext>
            </a:extLst>
          </p:cNvPr>
          <p:cNvSpPr txBox="1"/>
          <p:nvPr/>
        </p:nvSpPr>
        <p:spPr>
          <a:xfrm>
            <a:off x="1357544" y="5871338"/>
            <a:ext cx="731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 </a:t>
            </a:r>
            <a:r>
              <a:rPr lang="en-US" sz="2400" dirty="0" err="1"/>
              <a:t>als</a:t>
            </a:r>
            <a:r>
              <a:rPr lang="en-US" sz="2400" dirty="0"/>
              <a:t> we de </a:t>
            </a:r>
            <a:r>
              <a:rPr lang="en-US" sz="2400" dirty="0" err="1"/>
              <a:t>stap</a:t>
            </a:r>
            <a:r>
              <a:rPr lang="en-US" sz="2400" dirty="0"/>
              <a:t> “X = X + 1” </a:t>
            </a:r>
            <a:r>
              <a:rPr lang="en-US" sz="2400" dirty="0" err="1"/>
              <a:t>verwijderen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989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CFE8-0074-49A9-9E05-A68C4F7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  <a:endParaRPr lang="en-NL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C3E7746C-A96D-483C-8D2E-EDEC598B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Waarom</a:t>
            </a:r>
            <a:r>
              <a:rPr lang="en-US" sz="2800" dirty="0"/>
              <a:t> twee </a:t>
            </a:r>
            <a:r>
              <a:rPr lang="en-US" sz="2800" dirty="0" err="1"/>
              <a:t>soorten</a:t>
            </a:r>
            <a:r>
              <a:rPr lang="en-US" sz="2800" dirty="0"/>
              <a:t> loops?</a:t>
            </a:r>
          </a:p>
          <a:p>
            <a:pPr lvl="1"/>
            <a:r>
              <a:rPr lang="en-US" sz="2400" dirty="0"/>
              <a:t>While – </a:t>
            </a:r>
            <a:r>
              <a:rPr lang="en-US" sz="2400" dirty="0" err="1"/>
              <a:t>Voert</a:t>
            </a:r>
            <a:r>
              <a:rPr lang="en-US" sz="2400" dirty="0"/>
              <a:t> </a:t>
            </a:r>
            <a:r>
              <a:rPr lang="en-US" sz="2400" dirty="0" err="1"/>
              <a:t>instructies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vooraf</a:t>
            </a:r>
            <a:r>
              <a:rPr lang="en-US" sz="2400" dirty="0"/>
              <a:t> </a:t>
            </a:r>
            <a:r>
              <a:rPr lang="en-US" sz="2400" dirty="0" err="1"/>
              <a:t>onbepaald</a:t>
            </a:r>
            <a:r>
              <a:rPr lang="en-US" sz="2400" dirty="0"/>
              <a:t> </a:t>
            </a:r>
            <a:r>
              <a:rPr lang="en-US" sz="2400" dirty="0" err="1"/>
              <a:t>aantal</a:t>
            </a:r>
            <a:r>
              <a:rPr lang="en-US" sz="2400" dirty="0"/>
              <a:t> </a:t>
            </a:r>
            <a:r>
              <a:rPr lang="en-US" sz="2400" dirty="0" err="1"/>
              <a:t>keer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– </a:t>
            </a:r>
            <a:r>
              <a:rPr lang="en-US" sz="2400" dirty="0" err="1"/>
              <a:t>Voert</a:t>
            </a:r>
            <a:r>
              <a:rPr lang="en-US" sz="2400" dirty="0"/>
              <a:t> </a:t>
            </a:r>
            <a:r>
              <a:rPr lang="en-US" sz="2400" dirty="0" err="1"/>
              <a:t>instructies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vooraf</a:t>
            </a:r>
            <a:r>
              <a:rPr lang="en-US" sz="2400" dirty="0"/>
              <a:t> </a:t>
            </a:r>
            <a:r>
              <a:rPr lang="en-US" sz="2400" dirty="0" err="1"/>
              <a:t>bepaald</a:t>
            </a:r>
            <a:r>
              <a:rPr lang="en-US" sz="2400" dirty="0"/>
              <a:t> </a:t>
            </a:r>
            <a:r>
              <a:rPr lang="en-US" sz="2400" dirty="0" err="1"/>
              <a:t>aantal</a:t>
            </a:r>
            <a:r>
              <a:rPr lang="en-US" sz="2400" dirty="0"/>
              <a:t> </a:t>
            </a:r>
            <a:r>
              <a:rPr lang="en-US" sz="2400" dirty="0" err="1"/>
              <a:t>keer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. 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307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CFE8-0074-49A9-9E05-A68C4F7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7F17E01-DC25-4B31-A06D-1ECC8144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905125"/>
            <a:ext cx="4210050" cy="104775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02427D5-B5C1-4ED8-A826-B5AB8D7CD72F}"/>
              </a:ext>
            </a:extLst>
          </p:cNvPr>
          <p:cNvSpPr txBox="1"/>
          <p:nvPr/>
        </p:nvSpPr>
        <p:spPr>
          <a:xfrm>
            <a:off x="1266738" y="2521059"/>
            <a:ext cx="4580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Variabele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Verzameling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Codeblok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255256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CFE8-0074-49A9-9E05-A68C4F7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7F17E01-DC25-4B31-A06D-1ECC8144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905125"/>
            <a:ext cx="4210050" cy="1047750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B9C3B04-C763-4CCF-A2DA-C3259E01AD4E}"/>
              </a:ext>
            </a:extLst>
          </p:cNvPr>
          <p:cNvCxnSpPr>
            <a:cxnSpLocks/>
          </p:cNvCxnSpPr>
          <p:nvPr/>
        </p:nvCxnSpPr>
        <p:spPr>
          <a:xfrm>
            <a:off x="3011648" y="2827090"/>
            <a:ext cx="3082764" cy="3271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CC03558-93E2-4D19-A380-9C3C428F13A7}"/>
              </a:ext>
            </a:extLst>
          </p:cNvPr>
          <p:cNvCxnSpPr>
            <a:cxnSpLocks/>
          </p:cNvCxnSpPr>
          <p:nvPr/>
        </p:nvCxnSpPr>
        <p:spPr>
          <a:xfrm>
            <a:off x="2978092" y="2818701"/>
            <a:ext cx="4405382" cy="1998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4566ACC7-4DBB-4DD1-B957-737105963620}"/>
              </a:ext>
            </a:extLst>
          </p:cNvPr>
          <p:cNvSpPr txBox="1"/>
          <p:nvPr/>
        </p:nvSpPr>
        <p:spPr>
          <a:xfrm>
            <a:off x="1266738" y="2521059"/>
            <a:ext cx="4580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Variabele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Verzameling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Codeblok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959582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CFE8-0074-49A9-9E05-A68C4F7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7F17E01-DC25-4B31-A06D-1ECC8144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905125"/>
            <a:ext cx="4210050" cy="1047750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B9C3B04-C763-4CCF-A2DA-C3259E01AD4E}"/>
              </a:ext>
            </a:extLst>
          </p:cNvPr>
          <p:cNvCxnSpPr>
            <a:cxnSpLocks/>
          </p:cNvCxnSpPr>
          <p:nvPr/>
        </p:nvCxnSpPr>
        <p:spPr>
          <a:xfrm flipV="1">
            <a:off x="3154261" y="3204594"/>
            <a:ext cx="3791823" cy="671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35EAEE5-A5A4-483E-9C97-58660FC916FA}"/>
              </a:ext>
            </a:extLst>
          </p:cNvPr>
          <p:cNvSpPr txBox="1"/>
          <p:nvPr/>
        </p:nvSpPr>
        <p:spPr>
          <a:xfrm>
            <a:off x="1266738" y="2521059"/>
            <a:ext cx="4580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Variabele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Verzameling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Codeblok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148987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CFE8-0074-49A9-9E05-A68C4F7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7F17E01-DC25-4B31-A06D-1ECC8144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905125"/>
            <a:ext cx="4210050" cy="1047750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B9C3B04-C763-4CCF-A2DA-C3259E01AD4E}"/>
              </a:ext>
            </a:extLst>
          </p:cNvPr>
          <p:cNvCxnSpPr>
            <a:cxnSpLocks/>
          </p:cNvCxnSpPr>
          <p:nvPr/>
        </p:nvCxnSpPr>
        <p:spPr>
          <a:xfrm flipV="1">
            <a:off x="3548543" y="3196206"/>
            <a:ext cx="4530055" cy="411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D66FC4B-8454-4EF5-82B7-DD6AE57AECA6}"/>
              </a:ext>
            </a:extLst>
          </p:cNvPr>
          <p:cNvSpPr txBox="1"/>
          <p:nvPr/>
        </p:nvSpPr>
        <p:spPr>
          <a:xfrm>
            <a:off x="1258349" y="2463972"/>
            <a:ext cx="4580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Variabele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Verzameling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Codeblok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4168455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CFE8-0074-49A9-9E05-A68C4F7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  <a:endParaRPr lang="en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7F17E01-DC25-4B31-A06D-1ECC8144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905125"/>
            <a:ext cx="4210050" cy="1047750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B9C3B04-C763-4CCF-A2DA-C3259E01AD4E}"/>
              </a:ext>
            </a:extLst>
          </p:cNvPr>
          <p:cNvCxnSpPr>
            <a:cxnSpLocks/>
          </p:cNvCxnSpPr>
          <p:nvPr/>
        </p:nvCxnSpPr>
        <p:spPr>
          <a:xfrm flipV="1">
            <a:off x="3145872" y="3699545"/>
            <a:ext cx="4605556" cy="4026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A078C2AB-0742-4D80-80E3-3623F332EA24}"/>
              </a:ext>
            </a:extLst>
          </p:cNvPr>
          <p:cNvSpPr txBox="1"/>
          <p:nvPr/>
        </p:nvSpPr>
        <p:spPr>
          <a:xfrm>
            <a:off x="1266738" y="2521059"/>
            <a:ext cx="4580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Variabele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Verzameling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Codeblok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95954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944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67416-BAEF-48A7-A553-FF77EF1A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5"/>
            <a:ext cx="9905999" cy="417212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err="1"/>
              <a:t>Een</a:t>
            </a:r>
            <a:r>
              <a:rPr lang="en-US" sz="3200" dirty="0"/>
              <a:t> computer is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simpel</a:t>
            </a:r>
            <a:r>
              <a:rPr lang="en-US" sz="3200" dirty="0"/>
              <a:t> </a:t>
            </a:r>
            <a:r>
              <a:rPr lang="en-US" sz="3200" dirty="0" err="1"/>
              <a:t>apparaat</a:t>
            </a:r>
            <a:r>
              <a:rPr lang="en-US" sz="3200" dirty="0"/>
              <a:t> wat </a:t>
            </a:r>
            <a:r>
              <a:rPr lang="en-US" sz="3200" dirty="0" err="1"/>
              <a:t>simpele</a:t>
            </a:r>
            <a:r>
              <a:rPr lang="en-US" sz="3200" dirty="0"/>
              <a:t> </a:t>
            </a:r>
            <a:r>
              <a:rPr lang="en-US" sz="3200" dirty="0" err="1"/>
              <a:t>instucties</a:t>
            </a:r>
            <a:r>
              <a:rPr lang="en-US" sz="3200" dirty="0"/>
              <a:t> </a:t>
            </a:r>
            <a:r>
              <a:rPr lang="en-US" sz="3200" dirty="0" err="1"/>
              <a:t>kan</a:t>
            </a:r>
            <a:r>
              <a:rPr lang="en-US" sz="3200" dirty="0"/>
              <a:t> </a:t>
            </a:r>
            <a:r>
              <a:rPr lang="en-US" sz="3200" dirty="0" err="1"/>
              <a:t>uitvoeren</a:t>
            </a:r>
            <a:r>
              <a:rPr lang="en-US" sz="3200" dirty="0"/>
              <a:t>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4" name="Shape 171">
            <a:extLst>
              <a:ext uri="{FF2B5EF4-FFF2-40B4-BE49-F238E27FC236}">
                <a16:creationId xmlns:a16="http://schemas.microsoft.com/office/drawing/2014/main" id="{E57C7C7E-A854-4158-9FB5-71A9CCC8499D}"/>
              </a:ext>
            </a:extLst>
          </p:cNvPr>
          <p:cNvPicPr preferRelativeResize="0">
            <a:picLocks noGrp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8849" y="3097162"/>
            <a:ext cx="6665822" cy="3502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19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944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67416-BAEF-48A7-A553-FF77EF1A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5"/>
            <a:ext cx="9905999" cy="417212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err="1"/>
              <a:t>Imperatief</a:t>
            </a:r>
            <a:r>
              <a:rPr lang="en-US" sz="3200" dirty="0"/>
              <a:t>: </a:t>
            </a:r>
            <a:r>
              <a:rPr lang="en-US" sz="3200" dirty="0" err="1"/>
              <a:t>Omschrijven</a:t>
            </a:r>
            <a:r>
              <a:rPr lang="en-US" sz="3200" dirty="0"/>
              <a:t> hoe </a:t>
            </a:r>
            <a:r>
              <a:rPr lang="en-US" sz="3200" dirty="0" err="1"/>
              <a:t>iets</a:t>
            </a:r>
            <a:r>
              <a:rPr lang="en-US" sz="3200" dirty="0"/>
              <a:t> </a:t>
            </a:r>
            <a:r>
              <a:rPr lang="en-US" sz="3200" dirty="0" err="1"/>
              <a:t>gedaan</a:t>
            </a:r>
            <a:r>
              <a:rPr lang="en-US" sz="3200" dirty="0"/>
              <a:t> </a:t>
            </a:r>
            <a:r>
              <a:rPr lang="en-US" sz="3200" dirty="0" err="1"/>
              <a:t>moet</a:t>
            </a:r>
            <a:r>
              <a:rPr lang="en-US" sz="3200" dirty="0"/>
              <a:t> </a:t>
            </a:r>
            <a:r>
              <a:rPr lang="en-US" sz="3200" dirty="0" err="1"/>
              <a:t>worden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3AC1E-6CC6-7677-D601-65144C49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86" y="2574477"/>
            <a:ext cx="3599050" cy="38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944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67416-BAEF-48A7-A553-FF77EF1A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5"/>
            <a:ext cx="9905999" cy="417212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err="1"/>
              <a:t>Decleratief</a:t>
            </a:r>
            <a:r>
              <a:rPr lang="en-US" sz="3200" dirty="0"/>
              <a:t>: </a:t>
            </a:r>
            <a:r>
              <a:rPr lang="en-US" sz="3200" dirty="0" err="1"/>
              <a:t>Omschrijven</a:t>
            </a:r>
            <a:r>
              <a:rPr lang="en-US" sz="3200" dirty="0"/>
              <a:t> van het </a:t>
            </a:r>
            <a:r>
              <a:rPr lang="en-US" sz="3200" dirty="0" err="1"/>
              <a:t>eindresultaat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C383C-62E0-2B5C-E2A0-5C518965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86" y="2942547"/>
            <a:ext cx="555385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6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9C8B-9407-4C2D-B0B9-BF6D84D6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944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programmeren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67416-BAEF-48A7-A553-FF77EF1A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5"/>
            <a:ext cx="9905999" cy="417212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/>
              <a:t>Lage &amp; </a:t>
            </a:r>
            <a:r>
              <a:rPr lang="en-US" sz="3200" dirty="0" err="1"/>
              <a:t>hoge</a:t>
            </a:r>
            <a:r>
              <a:rPr lang="en-US" sz="3200" dirty="0"/>
              <a:t> </a:t>
            </a:r>
            <a:r>
              <a:rPr lang="en-US" sz="3200" dirty="0" err="1"/>
              <a:t>programmeertalen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508AF-5734-398B-105C-9A511155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4" t="4348"/>
          <a:stretch/>
        </p:blipFill>
        <p:spPr>
          <a:xfrm>
            <a:off x="1435509" y="3350342"/>
            <a:ext cx="4658901" cy="2241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34A54-B388-5BDD-17A5-5D815A50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72" y="3347387"/>
            <a:ext cx="3362619" cy="22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15695</TotalTime>
  <Words>849</Words>
  <Application>Microsoft Office PowerPoint</Application>
  <PresentationFormat>Widescreen</PresentationFormat>
  <Paragraphs>218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Tw Cen MT</vt:lpstr>
      <vt:lpstr>Circuit</vt:lpstr>
      <vt:lpstr>Intro programmeren </vt:lpstr>
      <vt:lpstr>Voor we beginnen… Wat heb je nodig?</vt:lpstr>
      <vt:lpstr>Programma</vt:lpstr>
      <vt:lpstr>Wat is programmeren?</vt:lpstr>
      <vt:lpstr>Wat is programmeren?</vt:lpstr>
      <vt:lpstr>Wat is programmeren?</vt:lpstr>
      <vt:lpstr>Wat is programmeren?</vt:lpstr>
      <vt:lpstr>Wat is programmeren?</vt:lpstr>
      <vt:lpstr>Wat is programmeren?</vt:lpstr>
      <vt:lpstr>Variabele</vt:lpstr>
      <vt:lpstr>Variabele</vt:lpstr>
      <vt:lpstr>Variabelen</vt:lpstr>
      <vt:lpstr>Variabelen</vt:lpstr>
      <vt:lpstr>Variabelen</vt:lpstr>
      <vt:lpstr>Operatoren</vt:lpstr>
      <vt:lpstr>Operatoren</vt:lpstr>
      <vt:lpstr>Operatoren</vt:lpstr>
      <vt:lpstr>Operatoren</vt:lpstr>
      <vt:lpstr>Operatoren</vt:lpstr>
      <vt:lpstr>Operatoren</vt:lpstr>
      <vt:lpstr>Booleaanse logica</vt:lpstr>
      <vt:lpstr>Operatoren … Booleaanse logica</vt:lpstr>
      <vt:lpstr>Booleaanse logica</vt:lpstr>
      <vt:lpstr>If – else statements (branching)</vt:lpstr>
      <vt:lpstr>Branching – Waarom?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Arrays</vt:lpstr>
      <vt:lpstr>ArrayS – Wat is het?</vt:lpstr>
      <vt:lpstr>ArrayS - Wat is het? </vt:lpstr>
      <vt:lpstr>Array – Hoe passen we dit toe?</vt:lpstr>
      <vt:lpstr>Array - indexen</vt:lpstr>
      <vt:lpstr>Array - indexen</vt:lpstr>
      <vt:lpstr>Array – Het aanroepen van data</vt:lpstr>
      <vt:lpstr>Loops</vt:lpstr>
      <vt:lpstr>Loops</vt:lpstr>
      <vt:lpstr>Loops - WHile</vt:lpstr>
      <vt:lpstr>Loops - WHile</vt:lpstr>
      <vt:lpstr>Loops - WHile</vt:lpstr>
      <vt:lpstr>Loops - WHile</vt:lpstr>
      <vt:lpstr>Loops - WHile</vt:lpstr>
      <vt:lpstr>Loops - WHile</vt:lpstr>
      <vt:lpstr>Loops - WHile</vt:lpstr>
      <vt:lpstr>Loops - While</vt:lpstr>
      <vt:lpstr>Loops - for</vt:lpstr>
      <vt:lpstr>Loops - for</vt:lpstr>
      <vt:lpstr>Loops - for</vt:lpstr>
      <vt:lpstr>Loops - for</vt:lpstr>
      <vt:lpstr>Loops - for</vt:lpstr>
      <vt:lpstr>Loops -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Iedereen kan programeren!</dc:title>
  <dc:creator>Ricardo</dc:creator>
  <cp:lastModifiedBy>Ricardo Stam (0913788)</cp:lastModifiedBy>
  <cp:revision>107</cp:revision>
  <dcterms:created xsi:type="dcterms:W3CDTF">2018-02-11T17:53:36Z</dcterms:created>
  <dcterms:modified xsi:type="dcterms:W3CDTF">2025-04-09T06:00:42Z</dcterms:modified>
</cp:coreProperties>
</file>