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57"/>
  </p:notesMasterIdLst>
  <p:sldIdLst>
    <p:sldId id="256" r:id="rId5"/>
    <p:sldId id="368" r:id="rId6"/>
    <p:sldId id="260" r:id="rId7"/>
    <p:sldId id="258" r:id="rId8"/>
    <p:sldId id="275" r:id="rId9"/>
    <p:sldId id="372" r:id="rId10"/>
    <p:sldId id="373" r:id="rId11"/>
    <p:sldId id="374" r:id="rId12"/>
    <p:sldId id="371" r:id="rId13"/>
    <p:sldId id="369" r:id="rId14"/>
    <p:sldId id="380" r:id="rId15"/>
    <p:sldId id="397" r:id="rId16"/>
    <p:sldId id="406" r:id="rId17"/>
    <p:sldId id="399" r:id="rId18"/>
    <p:sldId id="401" r:id="rId19"/>
    <p:sldId id="402" r:id="rId20"/>
    <p:sldId id="403" r:id="rId21"/>
    <p:sldId id="400" r:id="rId22"/>
    <p:sldId id="404" r:id="rId23"/>
    <p:sldId id="383" r:id="rId24"/>
    <p:sldId id="391" r:id="rId25"/>
    <p:sldId id="392" r:id="rId26"/>
    <p:sldId id="393" r:id="rId27"/>
    <p:sldId id="405" r:id="rId28"/>
    <p:sldId id="370" r:id="rId29"/>
    <p:sldId id="381" r:id="rId30"/>
    <p:sldId id="385" r:id="rId31"/>
    <p:sldId id="407" r:id="rId32"/>
    <p:sldId id="410" r:id="rId33"/>
    <p:sldId id="411" r:id="rId34"/>
    <p:sldId id="412" r:id="rId35"/>
    <p:sldId id="413" r:id="rId36"/>
    <p:sldId id="414" r:id="rId37"/>
    <p:sldId id="415" r:id="rId38"/>
    <p:sldId id="408" r:id="rId39"/>
    <p:sldId id="409" r:id="rId40"/>
    <p:sldId id="417" r:id="rId41"/>
    <p:sldId id="418" r:id="rId42"/>
    <p:sldId id="419" r:id="rId43"/>
    <p:sldId id="416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384" r:id="rId52"/>
    <p:sldId id="394" r:id="rId53"/>
    <p:sldId id="427" r:id="rId54"/>
    <p:sldId id="428" r:id="rId55"/>
    <p:sldId id="389" r:id="rId56"/>
  </p:sldIdLst>
  <p:sldSz cx="9144000" cy="5143500" type="screen16x9"/>
  <p:notesSz cx="6858000" cy="9144000"/>
  <p:embeddedFontLst>
    <p:embeddedFont>
      <p:font typeface="Comfortaa" panose="020B0604020202020204" charset="0"/>
      <p:regular r:id="rId58"/>
      <p:bold r:id="rId59"/>
    </p:embeddedFont>
    <p:embeddedFont>
      <p:font typeface="Roboto Mono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6" autoAdjust="0"/>
    <p:restoredTop sz="94660"/>
  </p:normalViewPr>
  <p:slideViewPr>
    <p:cSldViewPr snapToGrid="0">
      <p:cViewPr>
        <p:scale>
          <a:sx n="100" d="100"/>
          <a:sy n="100" d="100"/>
        </p:scale>
        <p:origin x="792" y="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9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f4f7225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f4f7225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66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74000" y="43626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278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2808900"/>
            <a:ext cx="8520600" cy="13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330125" y="4314125"/>
            <a:ext cx="51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24500" y="155700"/>
            <a:ext cx="2895300" cy="6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00" y="1020650"/>
            <a:ext cx="34452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265500" y="1049825"/>
            <a:ext cx="40452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INFALR01-D</a:t>
            </a:r>
            <a:br>
              <a:rPr lang="en-US" b="1" dirty="0"/>
            </a:br>
            <a:r>
              <a:rPr lang="en-US" b="1" dirty="0"/>
              <a:t>Q&amp;D #2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Bomen</a:t>
            </a:r>
            <a:endParaRPr lang="en-NL" sz="40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0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Bomen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boom is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veel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gebruikte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datastructuur</a:t>
            </a:r>
            <a:r>
              <a:rPr lang="en-US" sz="1600" dirty="0">
                <a:latin typeface="Comfortaa" panose="020B0604020202020204" charset="0"/>
              </a:rPr>
              <a:t>, </a:t>
            </a:r>
            <a:r>
              <a:rPr lang="en-US" sz="1600" dirty="0" err="1">
                <a:latin typeface="Comfortaa" panose="020B0604020202020204" charset="0"/>
              </a:rPr>
              <a:t>welke</a:t>
            </a:r>
            <a:r>
              <a:rPr lang="en-US" sz="1600" dirty="0">
                <a:latin typeface="Comfortaa" panose="020B0604020202020204" charset="0"/>
              </a:rPr>
              <a:t> de </a:t>
            </a:r>
            <a:r>
              <a:rPr lang="en-US" sz="1600" dirty="0" err="1">
                <a:latin typeface="Comfortaa" panose="020B0604020202020204" charset="0"/>
              </a:rPr>
              <a:t>veel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lijkt</a:t>
            </a:r>
            <a:r>
              <a:rPr lang="en-US" sz="1600" dirty="0">
                <a:latin typeface="Comfortaa" panose="020B0604020202020204" charset="0"/>
              </a:rPr>
              <a:t> op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hirarchische</a:t>
            </a:r>
            <a:r>
              <a:rPr lang="en-US" sz="1600" dirty="0">
                <a:latin typeface="Comfortaa" panose="020B0604020202020204" charset="0"/>
              </a:rPr>
              <a:t> boom.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5" name="Afbeelding 4" descr="Afbeelding met klok&#10;&#10;Automatisch gegenereerde beschrijving">
            <a:extLst>
              <a:ext uri="{FF2B5EF4-FFF2-40B4-BE49-F238E27FC236}">
                <a16:creationId xmlns:a16="http://schemas.microsoft.com/office/drawing/2014/main" id="{D46702C3-10B2-4AF9-AA20-0AEEDD33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75" y="1685550"/>
            <a:ext cx="2095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4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Bomen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In computer science </a:t>
            </a:r>
            <a:r>
              <a:rPr lang="en-US" sz="1600" dirty="0" err="1">
                <a:latin typeface="Comfortaa" panose="020B0604020202020204" charset="0"/>
              </a:rPr>
              <a:t>spelen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bomen</a:t>
            </a:r>
            <a:r>
              <a:rPr lang="en-US" sz="1600" dirty="0">
                <a:latin typeface="Comfortaa" panose="020B0604020202020204" charset="0"/>
              </a:rPr>
              <a:t>, </a:t>
            </a:r>
            <a:r>
              <a:rPr lang="en-US" sz="1600" dirty="0" err="1">
                <a:latin typeface="Comfortaa" panose="020B0604020202020204" charset="0"/>
              </a:rPr>
              <a:t>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stapels</a:t>
            </a:r>
            <a:r>
              <a:rPr lang="en-US" sz="1600" dirty="0">
                <a:latin typeface="Comfortaa" panose="020B0604020202020204" charset="0"/>
              </a:rPr>
              <a:t>,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hele </a:t>
            </a:r>
            <a:r>
              <a:rPr lang="en-US" sz="1600" dirty="0" err="1">
                <a:latin typeface="Comfortaa" panose="020B0604020202020204" charset="0"/>
              </a:rPr>
              <a:t>grote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rol</a:t>
            </a:r>
            <a:r>
              <a:rPr lang="en-US" sz="1600" dirty="0">
                <a:latin typeface="Comfortaa" panose="020B0604020202020204" charset="0"/>
              </a:rPr>
              <a:t>…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6" name="Afbeelding 5" descr="Afbeelding met teken, verschillende, veel, bos&#10;&#10;Automatisch gegenereerde beschrijving">
            <a:extLst>
              <a:ext uri="{FF2B5EF4-FFF2-40B4-BE49-F238E27FC236}">
                <a16:creationId xmlns:a16="http://schemas.microsoft.com/office/drawing/2014/main" id="{C79C8124-CD3B-4DEB-B182-568B56ED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57" y="1455810"/>
            <a:ext cx="2535091" cy="285831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97F44FD-B574-4C4B-9944-B5BC9D3F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2" y="2173762"/>
            <a:ext cx="1095375" cy="1038225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5854536-9ABC-4807-87D3-6A26662782AD}"/>
              </a:ext>
            </a:extLst>
          </p:cNvPr>
          <p:cNvCxnSpPr/>
          <p:nvPr/>
        </p:nvCxnSpPr>
        <p:spPr>
          <a:xfrm>
            <a:off x="2189950" y="2692874"/>
            <a:ext cx="25664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Binaire</a:t>
            </a:r>
            <a:r>
              <a:rPr lang="en-US" sz="4000" dirty="0">
                <a:latin typeface="Comfortaa" panose="020B0604020202020204" charset="0"/>
              </a:rPr>
              <a:t> boom</a:t>
            </a:r>
            <a:endParaRPr lang="en-NL" sz="40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4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57257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934F828-9FF0-4433-A3F7-F126CC9D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92" y="1389441"/>
            <a:ext cx="4885415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57257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10BAC97-37BD-4FF3-99C7-D1900C10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92" y="1313327"/>
            <a:ext cx="4885415" cy="25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5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57257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0E97C1C-B14B-4A6F-BD3B-0CC4AE20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5" y="1313327"/>
            <a:ext cx="5797629" cy="25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2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57257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C294003-AC97-46D2-A265-E0C1FD41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08" y="773792"/>
            <a:ext cx="5434546" cy="35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57257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Bomen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worden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vaak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recursief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ingezet</a:t>
            </a:r>
            <a:r>
              <a:rPr lang="en-US" sz="1600" dirty="0">
                <a:latin typeface="Comfortaa" panose="020B0604020202020204" charset="0"/>
              </a:rPr>
              <a:t> (</a:t>
            </a:r>
            <a:r>
              <a:rPr lang="en-US" sz="1600" dirty="0" err="1">
                <a:latin typeface="Comfortaa" panose="020B0604020202020204" charset="0"/>
              </a:rPr>
              <a:t>naar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mijn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mening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makkelijker</a:t>
            </a:r>
            <a:r>
              <a:rPr lang="en-US" sz="1600" dirty="0">
                <a:latin typeface="Comfortaa" panose="020B0604020202020204" charset="0"/>
              </a:rPr>
              <a:t>/minder code). 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Dit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kom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doordat</a:t>
            </a:r>
            <a:r>
              <a:rPr lang="en-US" sz="1600" dirty="0">
                <a:latin typeface="Comfortaa" panose="020B0604020202020204" charset="0"/>
              </a:rPr>
              <a:t> de root, het </a:t>
            </a:r>
            <a:r>
              <a:rPr lang="en-US" sz="1600" dirty="0" err="1">
                <a:latin typeface="Comfortaa" panose="020B0604020202020204" charset="0"/>
              </a:rPr>
              <a:t>bovenste</a:t>
            </a:r>
            <a:r>
              <a:rPr lang="en-US" sz="1600" dirty="0">
                <a:latin typeface="Comfortaa" panose="020B0604020202020204" charset="0"/>
              </a:rPr>
              <a:t> element, </a:t>
            </a:r>
            <a:r>
              <a:rPr lang="en-US" sz="1600" dirty="0" err="1">
                <a:latin typeface="Comfortaa" panose="020B0604020202020204" charset="0"/>
              </a:rPr>
              <a:t>eigenlijk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allemaal</a:t>
            </a:r>
            <a:r>
              <a:rPr lang="en-US" sz="1600" dirty="0">
                <a:latin typeface="Comfortaa" panose="020B0604020202020204" charset="0"/>
              </a:rPr>
              <a:t> “sub trees” </a:t>
            </a:r>
            <a:r>
              <a:rPr lang="en-US" sz="1600" dirty="0" err="1">
                <a:latin typeface="Comfortaa" panose="020B0604020202020204" charset="0"/>
              </a:rPr>
              <a:t>bevat</a:t>
            </a:r>
            <a:r>
              <a:rPr lang="en-US" sz="1600" dirty="0">
                <a:latin typeface="Comfortaa" panose="020B0604020202020204" charset="0"/>
              </a:rPr>
              <a:t>. 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In </a:t>
            </a:r>
            <a:r>
              <a:rPr lang="en-US" sz="1600" dirty="0" err="1">
                <a:latin typeface="Comfortaa" panose="020B0604020202020204" charset="0"/>
              </a:rPr>
              <a:t>zekere</a:t>
            </a:r>
            <a:r>
              <a:rPr lang="en-US" sz="1600" dirty="0">
                <a:latin typeface="Comfortaa" panose="020B0604020202020204" charset="0"/>
              </a:rPr>
              <a:t> zin </a:t>
            </a:r>
            <a:r>
              <a:rPr lang="en-US" sz="1600" dirty="0" err="1">
                <a:latin typeface="Comfortaa" panose="020B0604020202020204" charset="0"/>
              </a:rPr>
              <a:t>kunnen</a:t>
            </a:r>
            <a:r>
              <a:rPr lang="en-US" sz="1600" dirty="0">
                <a:latin typeface="Comfortaa" panose="020B0604020202020204" charset="0"/>
              </a:rPr>
              <a:t> we elk element van de boom </a:t>
            </a:r>
            <a:r>
              <a:rPr lang="en-US" sz="1600" dirty="0" err="1">
                <a:latin typeface="Comfortaa" panose="020B0604020202020204" charset="0"/>
              </a:rPr>
              <a:t>zien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als</a:t>
            </a:r>
            <a:r>
              <a:rPr lang="en-US" sz="1600" dirty="0">
                <a:latin typeface="Comfortaa" panose="020B0604020202020204" charset="0"/>
              </a:rPr>
              <a:t> de root van </a:t>
            </a:r>
            <a:r>
              <a:rPr lang="en-US" sz="1600" dirty="0" err="1">
                <a:latin typeface="Comfortaa" panose="020B0604020202020204" charset="0"/>
              </a:rPr>
              <a:t>zijn</a:t>
            </a:r>
            <a:r>
              <a:rPr lang="en-US" sz="1600" dirty="0">
                <a:latin typeface="Comfortaa" panose="020B0604020202020204" charset="0"/>
              </a:rPr>
              <a:t> eigen boom(?).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57257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13DBB6-F359-4401-BD69-C3E32CB2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9" y="1019018"/>
            <a:ext cx="7946401" cy="31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0125" y="194125"/>
            <a:ext cx="72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mfortaa" panose="020B0604020202020204" charset="0"/>
                <a:sym typeface="Roboto Mono"/>
              </a:rPr>
              <a:t>Het plan</a:t>
            </a:r>
            <a:endParaRPr dirty="0">
              <a:latin typeface="Comfortaa" panose="020B0604020202020204" charset="0"/>
              <a:sym typeface="Roboto Mono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mfortaa" panose="020B0604020202020204" charset="0"/>
                <a:sym typeface="Roboto Mono"/>
              </a:rPr>
              <a:t>Wat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gaan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 we </a:t>
            </a:r>
            <a:r>
              <a:rPr lang="en-US" sz="2400" b="1" dirty="0" err="1">
                <a:latin typeface="Comfortaa" panose="020B0604020202020204" charset="0"/>
                <a:sym typeface="Roboto Mono"/>
              </a:rPr>
              <a:t>doen</a:t>
            </a:r>
            <a:r>
              <a:rPr lang="en-US" sz="2400" b="1" dirty="0">
                <a:latin typeface="Comfortaa" panose="020B0604020202020204" charset="0"/>
                <a:sym typeface="Roboto Mono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mfortaa" panose="020B0604020202020204" charset="0"/>
              </a:rPr>
              <a:t>Theorie</a:t>
            </a:r>
            <a:endParaRPr lang="en-US" sz="1600" b="1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sngStrike" dirty="0">
                <a:latin typeface="Comfortaa" panose="020B0604020202020204" charset="0"/>
              </a:rPr>
              <a:t>#1 – </a:t>
            </a:r>
            <a:r>
              <a:rPr lang="en-US" sz="1600" strike="sngStrike" dirty="0" err="1">
                <a:latin typeface="Comfortaa" panose="020B0604020202020204" charset="0"/>
              </a:rPr>
              <a:t>Datastructuren</a:t>
            </a:r>
            <a:r>
              <a:rPr lang="en-US" sz="1600" strike="sngStrike" dirty="0">
                <a:latin typeface="Comfortaa" panose="020B0604020202020204" charset="0"/>
              </a:rPr>
              <a:t>; </a:t>
            </a:r>
            <a:r>
              <a:rPr lang="en-US" sz="1600" strike="sngStrike" dirty="0" err="1">
                <a:latin typeface="Comfortaa" panose="020B0604020202020204" charset="0"/>
              </a:rPr>
              <a:t>Lijsten</a:t>
            </a:r>
            <a:r>
              <a:rPr lang="en-US" sz="1600" strike="sngStrike" dirty="0">
                <a:latin typeface="Comfortaa" panose="020B0604020202020204" charset="0"/>
              </a:rPr>
              <a:t>, </a:t>
            </a:r>
            <a:r>
              <a:rPr lang="en-US" sz="1600" strike="sngStrike" dirty="0" err="1">
                <a:latin typeface="Comfortaa" panose="020B0604020202020204" charset="0"/>
              </a:rPr>
              <a:t>stapels</a:t>
            </a:r>
            <a:r>
              <a:rPr lang="en-US" sz="1600" strike="sngStrike" dirty="0">
                <a:latin typeface="Comfortaa" panose="020B0604020202020204" charset="0"/>
              </a:rPr>
              <a:t> </a:t>
            </a:r>
            <a:r>
              <a:rPr lang="en-US" sz="1600" strike="sngStrike" dirty="0" err="1">
                <a:latin typeface="Comfortaa" panose="020B0604020202020204" charset="0"/>
              </a:rPr>
              <a:t>en</a:t>
            </a:r>
            <a:r>
              <a:rPr lang="en-US" sz="1600" strike="sngStrike" dirty="0">
                <a:latin typeface="Comfortaa" panose="020B0604020202020204" charset="0"/>
              </a:rPr>
              <a:t> </a:t>
            </a:r>
            <a:r>
              <a:rPr lang="en-US" sz="1600" strike="sngStrike" dirty="0" err="1">
                <a:latin typeface="Comfortaa" panose="020B0604020202020204" charset="0"/>
              </a:rPr>
              <a:t>wachtrijen</a:t>
            </a:r>
            <a:r>
              <a:rPr lang="en-US" sz="1600" strike="sngStrike" dirty="0">
                <a:latin typeface="Comfortaa" panose="020B0604020202020204" charset="0"/>
              </a:rPr>
              <a:t> (Single Linked List, stack </a:t>
            </a:r>
            <a:r>
              <a:rPr lang="en-US" sz="1600" strike="sngStrike" dirty="0" err="1">
                <a:latin typeface="Comfortaa" panose="020B0604020202020204" charset="0"/>
              </a:rPr>
              <a:t>en</a:t>
            </a:r>
            <a:r>
              <a:rPr lang="en-US" sz="1600" strike="sngStrike" dirty="0">
                <a:latin typeface="Comfortaa" panose="020B0604020202020204" charset="0"/>
              </a:rPr>
              <a:t> </a:t>
            </a:r>
            <a:r>
              <a:rPr lang="en-US" sz="1600" dirty="0">
                <a:latin typeface="Comfortaa" panose="020B0604020202020204" charset="0"/>
              </a:rPr>
              <a:t>					            </a:t>
            </a:r>
            <a:r>
              <a:rPr lang="en-US" sz="1600" strike="sngStrike" dirty="0">
                <a:latin typeface="Comfortaa" panose="020B0604020202020204" charset="0"/>
              </a:rPr>
              <a:t>queues)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fortaa" panose="020B0604020202020204" charset="0"/>
              </a:rPr>
              <a:t>#2 – </a:t>
            </a:r>
            <a:r>
              <a:rPr lang="en-US" sz="1600" dirty="0" err="1">
                <a:latin typeface="Comfortaa" panose="020B0604020202020204" charset="0"/>
              </a:rPr>
              <a:t>Datastructuren</a:t>
            </a:r>
            <a:r>
              <a:rPr lang="en-US" sz="1600" dirty="0">
                <a:latin typeface="Comfortaa" panose="020B0604020202020204" charset="0"/>
              </a:rPr>
              <a:t>; </a:t>
            </a:r>
            <a:r>
              <a:rPr lang="en-US" sz="1600" dirty="0" err="1">
                <a:latin typeface="Comfortaa" panose="020B0604020202020204" charset="0"/>
              </a:rPr>
              <a:t>Bomen</a:t>
            </a:r>
            <a:r>
              <a:rPr lang="en-US" sz="1600" dirty="0">
                <a:latin typeface="Comfortaa" panose="020B0604020202020204" charset="0"/>
              </a:rPr>
              <a:t> (Trees)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fortaa" panose="020B0604020202020204" charset="0"/>
              </a:rPr>
              <a:t>#3 – </a:t>
            </a:r>
            <a:r>
              <a:rPr lang="en-US" sz="1600" dirty="0" err="1">
                <a:latin typeface="Comfortaa" panose="020B0604020202020204" charset="0"/>
              </a:rPr>
              <a:t>Algorithmes</a:t>
            </a:r>
            <a:r>
              <a:rPr lang="en-US" sz="1600" dirty="0">
                <a:latin typeface="Comfortaa" panose="020B0604020202020204" charset="0"/>
              </a:rPr>
              <a:t>; </a:t>
            </a:r>
            <a:r>
              <a:rPr lang="en-US" sz="1600" dirty="0" err="1">
                <a:latin typeface="Comfortaa" panose="020B0604020202020204" charset="0"/>
              </a:rPr>
              <a:t>Sorteren</a:t>
            </a:r>
            <a:r>
              <a:rPr lang="en-US" sz="1600" dirty="0">
                <a:latin typeface="Comfortaa" panose="020B0604020202020204" charset="0"/>
              </a:rPr>
              <a:t> (Sorters)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mfortaa" panose="020B0604020202020204" charset="0"/>
              </a:rPr>
              <a:t>Praktijk</a:t>
            </a:r>
            <a:endParaRPr lang="en-US" sz="1600" b="1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kaart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applicatie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maken</a:t>
            </a:r>
            <a:r>
              <a:rPr lang="en-US" sz="1600" dirty="0">
                <a:latin typeface="Comfortaa" panose="020B060402020202020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97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De </a:t>
            </a:r>
            <a:r>
              <a:rPr lang="en-US" sz="1600" dirty="0" err="1">
                <a:latin typeface="Comfortaa" panose="020B0604020202020204" charset="0"/>
              </a:rPr>
              <a:t>eigenschappen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boom </a:t>
            </a:r>
            <a:r>
              <a:rPr lang="en-US" sz="1600" dirty="0" err="1">
                <a:latin typeface="Comfortaa" panose="020B0604020202020204" charset="0"/>
              </a:rPr>
              <a:t>zijn</a:t>
            </a:r>
            <a:r>
              <a:rPr lang="en-US" sz="1600" dirty="0">
                <a:latin typeface="Comfortaa" panose="020B0604020202020204" charset="0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Size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Paths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Height &amp; depth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Level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6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Size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Size </a:t>
            </a:r>
            <a:r>
              <a:rPr lang="en-US" sz="1600" dirty="0" err="1">
                <a:latin typeface="Comfortaa" panose="020B0604020202020204" charset="0"/>
              </a:rPr>
              <a:t>geeft</a:t>
            </a:r>
            <a:r>
              <a:rPr lang="en-US" sz="1600" dirty="0">
                <a:latin typeface="Comfortaa" panose="020B0604020202020204" charset="0"/>
              </a:rPr>
              <a:t> het </a:t>
            </a:r>
            <a:r>
              <a:rPr lang="en-US" sz="1600" dirty="0" err="1">
                <a:latin typeface="Comfortaa" panose="020B0604020202020204" charset="0"/>
              </a:rPr>
              <a:t>aantal</a:t>
            </a:r>
            <a:r>
              <a:rPr lang="en-US" sz="1600" dirty="0">
                <a:latin typeface="Comfortaa" panose="020B0604020202020204" charset="0"/>
              </a:rPr>
              <a:t> data </a:t>
            </a:r>
            <a:r>
              <a:rPr lang="en-US" sz="1600" dirty="0" err="1">
                <a:latin typeface="Comfortaa" panose="020B0604020202020204" charset="0"/>
              </a:rPr>
              <a:t>elementen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aan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binnen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boom.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Size = 13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FF4068E-784A-4C0F-8810-CF4775EE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66" y="1799333"/>
            <a:ext cx="4885415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Paths</a:t>
            </a: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pad is </a:t>
            </a:r>
            <a:r>
              <a:rPr lang="en-US" sz="1600" dirty="0" err="1">
                <a:latin typeface="Comfortaa" panose="020B0604020202020204" charset="0"/>
              </a:rPr>
              <a:t>mogelijk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wanneer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vanaf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boven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naar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beneden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connecties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bestaan</a:t>
            </a:r>
            <a:r>
              <a:rPr lang="en-US" sz="1600" dirty="0">
                <a:latin typeface="Comfortaa" panose="020B060402020202020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Mogelijk</a:t>
            </a:r>
            <a:r>
              <a:rPr lang="en-US" sz="1600" dirty="0">
                <a:latin typeface="Comfortaa" panose="020B0604020202020204" charset="0"/>
              </a:rPr>
              <a:t> pad: 60 – 25 – 19 – 22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Onmogelijk</a:t>
            </a:r>
            <a:r>
              <a:rPr lang="en-US" sz="1600" dirty="0">
                <a:latin typeface="Comfortaa" panose="020B0604020202020204" charset="0"/>
              </a:rPr>
              <a:t> pad: 60 – 80 – 69 – 57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65D27D4-A411-4CE6-82C0-392E9DC9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10" y="1799333"/>
            <a:ext cx="4885415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3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198377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Height &amp; depth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De height </a:t>
            </a:r>
            <a:r>
              <a:rPr lang="en-US" sz="1600" dirty="0" err="1">
                <a:latin typeface="Comfortaa" panose="020B0604020202020204" charset="0"/>
              </a:rPr>
              <a:t>en</a:t>
            </a:r>
            <a:r>
              <a:rPr lang="en-US" sz="1600" dirty="0">
                <a:latin typeface="Comfortaa" panose="020B0604020202020204" charset="0"/>
              </a:rPr>
              <a:t> depth </a:t>
            </a:r>
            <a:r>
              <a:rPr lang="en-US" sz="1600" dirty="0" err="1">
                <a:latin typeface="Comfortaa" panose="020B0604020202020204" charset="0"/>
              </a:rPr>
              <a:t>zijn</a:t>
            </a:r>
            <a:r>
              <a:rPr lang="en-US" sz="1600" dirty="0">
                <a:latin typeface="Comfortaa" panose="020B0604020202020204" charset="0"/>
              </a:rPr>
              <a:t> in </a:t>
            </a:r>
            <a:r>
              <a:rPr lang="en-US" sz="1600" dirty="0" err="1">
                <a:latin typeface="Comfortaa" panose="020B0604020202020204" charset="0"/>
              </a:rPr>
              <a:t>zekere</a:t>
            </a:r>
            <a:r>
              <a:rPr lang="en-US" sz="1600" dirty="0">
                <a:latin typeface="Comfortaa" panose="020B0604020202020204" charset="0"/>
              </a:rPr>
              <a:t> zin het </a:t>
            </a:r>
            <a:r>
              <a:rPr lang="en-US" sz="1600" dirty="0" err="1">
                <a:latin typeface="Comfortaa" panose="020B0604020202020204" charset="0"/>
              </a:rPr>
              <a:t>zelfde</a:t>
            </a:r>
            <a:r>
              <a:rPr lang="en-US" sz="1600" dirty="0">
                <a:latin typeface="Comfortaa" panose="020B0604020202020204" charset="0"/>
              </a:rPr>
              <a:t>…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60 </a:t>
            </a:r>
            <a:r>
              <a:rPr lang="en-US" sz="1600" dirty="0">
                <a:latin typeface="Comfortaa" panose="020B060402020202020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Comfortaa" panose="020B0604020202020204" charset="0"/>
              </a:rPr>
              <a:t> Hight = 3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         Depth = 0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69 </a:t>
            </a:r>
            <a:r>
              <a:rPr lang="en-US" sz="1600" dirty="0">
                <a:latin typeface="Comfortaa" panose="020B0604020202020204" charset="0"/>
                <a:sym typeface="Wingdings" panose="05000000000000000000" pitchFamily="2" charset="2"/>
              </a:rPr>
              <a:t> Hight = 1</a:t>
            </a:r>
            <a:br>
              <a:rPr lang="en-US" sz="1600" dirty="0">
                <a:latin typeface="Comfortaa" panose="020B0604020202020204" charset="0"/>
                <a:sym typeface="Wingdings" panose="05000000000000000000" pitchFamily="2" charset="2"/>
              </a:rPr>
            </a:br>
            <a:r>
              <a:rPr lang="en-US" sz="1600" dirty="0">
                <a:latin typeface="Comfortaa" panose="020B0604020202020204" charset="0"/>
                <a:sym typeface="Wingdings" panose="05000000000000000000" pitchFamily="2" charset="2"/>
              </a:rPr>
              <a:t>         Depth = 2</a:t>
            </a: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47 </a:t>
            </a:r>
            <a:r>
              <a:rPr lang="en-US" sz="1600" dirty="0">
                <a:latin typeface="Comfortaa" panose="020B0604020202020204" charset="0"/>
                <a:sym typeface="Wingdings" panose="05000000000000000000" pitchFamily="2" charset="2"/>
              </a:rPr>
              <a:t> Hight = </a:t>
            </a:r>
            <a:br>
              <a:rPr lang="en-US" sz="1600" dirty="0">
                <a:latin typeface="Comfortaa" panose="020B0604020202020204" charset="0"/>
                <a:sym typeface="Wingdings" panose="05000000000000000000" pitchFamily="2" charset="2"/>
              </a:rPr>
            </a:br>
            <a:r>
              <a:rPr lang="en-US" sz="1600" dirty="0">
                <a:latin typeface="Comfortaa" panose="020B0604020202020204" charset="0"/>
                <a:sym typeface="Wingdings" panose="05000000000000000000" pitchFamily="2" charset="2"/>
              </a:rPr>
              <a:t>         Depth = 2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D668FF1-F71D-4900-A575-DCB34E0D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72" y="1801558"/>
            <a:ext cx="6314551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fortaa" panose="020B0604020202020204" charset="0"/>
              </a:rPr>
              <a:t>Binaire</a:t>
            </a:r>
            <a:r>
              <a:rPr lang="en-US" dirty="0">
                <a:latin typeface="Comfortaa" panose="020B0604020202020204" charset="0"/>
              </a:rPr>
              <a:t> boom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termen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Eigenschappen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198377" y="988750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Level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Met het level </a:t>
            </a:r>
            <a:r>
              <a:rPr lang="en-US" sz="1600" dirty="0" err="1">
                <a:latin typeface="Comfortaa" panose="020B0604020202020204" charset="0"/>
              </a:rPr>
              <a:t>worden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alle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waardes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bedoeld</a:t>
            </a:r>
            <a:r>
              <a:rPr lang="en-US" sz="1600" dirty="0">
                <a:latin typeface="Comfortaa" panose="020B0604020202020204" charset="0"/>
              </a:rPr>
              <a:t> op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bepaalde</a:t>
            </a:r>
            <a:r>
              <a:rPr lang="en-US" sz="1600" dirty="0">
                <a:latin typeface="Comfortaa" panose="020B0604020202020204" charset="0"/>
              </a:rPr>
              <a:t> depth.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Level 1: 25 &amp; 80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E357BE-5F52-4118-9B5A-1968E0B2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72" y="1801558"/>
            <a:ext cx="6314551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Binary search tree</a:t>
            </a:r>
          </a:p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(BST)</a:t>
            </a:r>
            <a:endParaRPr lang="en-NL" sz="40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7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BST is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boom met </a:t>
            </a:r>
            <a:r>
              <a:rPr lang="en-US" sz="1600" dirty="0" err="1">
                <a:latin typeface="Comfortaa" panose="020B0604020202020204" charset="0"/>
              </a:rPr>
              <a:t>specifieke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eigenschappen</a:t>
            </a:r>
            <a:r>
              <a:rPr lang="en-US" sz="1600" dirty="0">
                <a:latin typeface="Comfortaa" panose="020B0604020202020204" charset="0"/>
              </a:rPr>
              <a:t>, </a:t>
            </a:r>
            <a:r>
              <a:rPr lang="en-US" sz="1600" dirty="0" err="1">
                <a:latin typeface="Comfortaa" panose="020B0604020202020204" charset="0"/>
              </a:rPr>
              <a:t>dit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zijn</a:t>
            </a:r>
            <a:r>
              <a:rPr lang="en-US" sz="1600" dirty="0">
                <a:latin typeface="Comfortaa" panose="020B0604020202020204" charset="0"/>
              </a:rPr>
              <a:t>:</a:t>
            </a:r>
          </a:p>
          <a:p>
            <a:pPr marL="342900"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Waardes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komen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maximaal</a:t>
            </a:r>
            <a:r>
              <a:rPr lang="en-US" sz="1600" dirty="0">
                <a:latin typeface="Comfortaa" panose="020B0604020202020204" charset="0"/>
              </a:rPr>
              <a:t> 1 </a:t>
            </a:r>
            <a:r>
              <a:rPr lang="en-US" sz="1600" dirty="0" err="1">
                <a:latin typeface="Comfortaa" panose="020B0604020202020204" charset="0"/>
              </a:rPr>
              <a:t>keer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voor</a:t>
            </a:r>
            <a:r>
              <a:rPr lang="en-US" sz="1600" dirty="0">
                <a:latin typeface="Comfortaa" panose="020B0604020202020204" charset="0"/>
              </a:rPr>
              <a:t>.</a:t>
            </a:r>
          </a:p>
          <a:p>
            <a:pPr marL="342900"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Elke node </a:t>
            </a:r>
            <a:r>
              <a:rPr lang="en-US" sz="1600" dirty="0" err="1">
                <a:latin typeface="Comfortaa" panose="020B0604020202020204" charset="0"/>
              </a:rPr>
              <a:t>heeft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maximaal</a:t>
            </a:r>
            <a:r>
              <a:rPr lang="en-US" sz="1600" dirty="0">
                <a:latin typeface="Comfortaa" panose="020B0604020202020204" charset="0"/>
              </a:rPr>
              <a:t> 2 children.</a:t>
            </a:r>
          </a:p>
          <a:p>
            <a:pPr marL="342900"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Linkse</a:t>
            </a:r>
            <a:r>
              <a:rPr lang="en-US" sz="1600" dirty="0">
                <a:latin typeface="Comfortaa" panose="020B0604020202020204" charset="0"/>
              </a:rPr>
              <a:t> children </a:t>
            </a:r>
            <a:r>
              <a:rPr lang="en-US" sz="1600" dirty="0" err="1">
                <a:latin typeface="Comfortaa" panose="020B0604020202020204" charset="0"/>
              </a:rPr>
              <a:t>bevatten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altijd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lagere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waardes</a:t>
            </a:r>
            <a:r>
              <a:rPr lang="en-US" sz="1600" dirty="0">
                <a:latin typeface="Comfortaa" panose="020B0604020202020204" charset="0"/>
              </a:rPr>
              <a:t> dan de parent.</a:t>
            </a:r>
          </a:p>
          <a:p>
            <a:pPr marL="342900"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Rechtse</a:t>
            </a:r>
            <a:r>
              <a:rPr lang="en-US" sz="1600" dirty="0">
                <a:latin typeface="Comfortaa" panose="020B0604020202020204" charset="0"/>
              </a:rPr>
              <a:t> children </a:t>
            </a:r>
            <a:r>
              <a:rPr lang="en-US" sz="1600" dirty="0" err="1">
                <a:latin typeface="Comfortaa" panose="020B0604020202020204" charset="0"/>
              </a:rPr>
              <a:t>bevatten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altijd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hogere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waardes</a:t>
            </a:r>
            <a:r>
              <a:rPr lang="en-US" sz="1600" dirty="0">
                <a:latin typeface="Comfortaa" panose="020B0604020202020204" charset="0"/>
              </a:rPr>
              <a:t> dan de parent.</a:t>
            </a:r>
          </a:p>
        </p:txBody>
      </p:sp>
    </p:spTree>
    <p:extLst>
      <p:ext uri="{BB962C8B-B14F-4D97-AF65-F5344CB8AC3E}">
        <p14:creationId xmlns:p14="http://schemas.microsoft.com/office/powerpoint/2010/main" val="245190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80309" y="1059491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Het </a:t>
            </a:r>
            <a:r>
              <a:rPr lang="en-US" sz="1600" dirty="0" err="1">
                <a:latin typeface="Comfortaa" panose="020B0604020202020204" charset="0"/>
              </a:rPr>
              <a:t>gedrag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binary search tree is: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Insert – </a:t>
            </a:r>
            <a:r>
              <a:rPr lang="en-US" sz="1600" dirty="0" err="1">
                <a:latin typeface="Comfortaa" panose="020B0604020202020204" charset="0"/>
              </a:rPr>
              <a:t>Toevoegen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waarde</a:t>
            </a: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r>
              <a:rPr lang="en-US" sz="1600" dirty="0">
                <a:latin typeface="Comfortaa" panose="020B0604020202020204" charset="0"/>
              </a:rPr>
              <a:t>Delete – Het </a:t>
            </a:r>
            <a:r>
              <a:rPr lang="en-US" sz="1600" dirty="0" err="1">
                <a:latin typeface="Comfortaa" panose="020B0604020202020204" charset="0"/>
              </a:rPr>
              <a:t>verwijderen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waarde</a:t>
            </a: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r>
              <a:rPr lang="en-US" sz="1600" dirty="0">
                <a:latin typeface="Comfortaa" panose="020B0604020202020204" charset="0"/>
              </a:rPr>
              <a:t>Search – Het </a:t>
            </a:r>
            <a:r>
              <a:rPr lang="en-US" sz="1600" dirty="0" err="1">
                <a:latin typeface="Comfortaa" panose="020B0604020202020204" charset="0"/>
              </a:rPr>
              <a:t>zoeken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waarde</a:t>
            </a: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32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fortaa" panose="020B0604020202020204" charset="0"/>
              </a:rPr>
              <a:t>Binary search tree</a:t>
            </a:r>
            <a:endParaRPr lang="en-NL" b="1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Insert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br>
              <a:rPr lang="en-US" sz="1600" dirty="0">
                <a:latin typeface="Comfortaa" panose="020B0604020202020204" charset="0"/>
              </a:rPr>
            </a:br>
            <a:r>
              <a:rPr lang="en-US" sz="1600" dirty="0" err="1">
                <a:latin typeface="Comfortaa" panose="020B0604020202020204" charset="0"/>
              </a:rPr>
              <a:t>Waar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voegen</a:t>
            </a:r>
            <a:r>
              <a:rPr lang="en-US" sz="1600" dirty="0">
                <a:latin typeface="Comfortaa" panose="020B0604020202020204" charset="0"/>
              </a:rPr>
              <a:t> we 25 toe? (L/R)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41006BB-E744-474B-A3D9-469C693C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75" y="1408912"/>
            <a:ext cx="1915650" cy="6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2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fortaa" panose="020B0604020202020204" charset="0"/>
              </a:rPr>
              <a:t>Binary search tree</a:t>
            </a:r>
            <a:endParaRPr lang="en-NL" b="1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Insert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br>
              <a:rPr lang="en-US" sz="1600" dirty="0">
                <a:latin typeface="Comfortaa" panose="020B0604020202020204" charset="0"/>
              </a:rPr>
            </a:br>
            <a:r>
              <a:rPr lang="en-US" sz="1600" dirty="0" err="1">
                <a:latin typeface="Comfortaa" panose="020B0604020202020204" charset="0"/>
              </a:rPr>
              <a:t>waar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voegen</a:t>
            </a:r>
            <a:r>
              <a:rPr lang="en-US" sz="1600" dirty="0">
                <a:latin typeface="Comfortaa" panose="020B0604020202020204" charset="0"/>
              </a:rPr>
              <a:t> we 80 toe?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680438-399D-4ED6-A105-ECA96EC9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31" y="955245"/>
            <a:ext cx="1915650" cy="11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mfortaa" panose="020B0604020202020204" charset="0"/>
              </a:rPr>
              <a:t>Recap</a:t>
            </a:r>
          </a:p>
          <a:p>
            <a:pPr marL="285750" indent="-285750"/>
            <a:r>
              <a:rPr lang="en-US" sz="1400" dirty="0">
                <a:latin typeface="Comfortaa" panose="020B0604020202020204" charset="0"/>
              </a:rPr>
              <a:t>Nodes </a:t>
            </a: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Lijst</a:t>
            </a:r>
            <a:r>
              <a:rPr lang="en-US" sz="1400" dirty="0">
                <a:latin typeface="Comfortaa" panose="020B0604020202020204" charset="0"/>
              </a:rPr>
              <a:t> </a:t>
            </a: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Stapel</a:t>
            </a:r>
            <a:endParaRPr lang="en-US" sz="1400" dirty="0">
              <a:latin typeface="Comfortaa" panose="020B0604020202020204" charset="0"/>
            </a:endParaRP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Wachtrij</a:t>
            </a:r>
            <a:r>
              <a:rPr lang="en-US" sz="1400" dirty="0">
                <a:latin typeface="Comfortaa" panose="020B0604020202020204" charset="0"/>
              </a:rPr>
              <a:t> </a:t>
            </a:r>
            <a:endParaRPr lang="en-US" sz="1600" dirty="0">
              <a:latin typeface="Comforta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mfortaa" panose="020B0604020202020204" charset="0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mfortaa" panose="020B0604020202020204" charset="0"/>
              </a:rPr>
              <a:t>En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verder</a:t>
            </a:r>
            <a:r>
              <a:rPr lang="en-US" sz="1600" b="1" dirty="0">
                <a:latin typeface="Comfortaa" panose="020B0604020202020204" charset="0"/>
              </a:rPr>
              <a:t>…</a:t>
            </a:r>
          </a:p>
          <a:p>
            <a:pPr marL="285750" indent="-285750"/>
            <a:r>
              <a:rPr lang="en-US" sz="1400" dirty="0" err="1">
                <a:latin typeface="Comfortaa" panose="020B0604020202020204" charset="0"/>
              </a:rPr>
              <a:t>Bomen</a:t>
            </a:r>
            <a:endParaRPr lang="en-US" sz="1400" dirty="0">
              <a:latin typeface="Comfortaa" panose="020B0604020202020204" charset="0"/>
            </a:endParaRPr>
          </a:p>
          <a:p>
            <a:pPr marL="285750" indent="-285750"/>
            <a:r>
              <a:rPr lang="en-US" sz="1400" dirty="0">
                <a:latin typeface="Comfortaa" panose="020B0604020202020204" charset="0"/>
              </a:rPr>
              <a:t>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mfortaa" panose="020B060402020202020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45E64A9-EA7B-4205-B28A-29B4C53BB3F2}"/>
              </a:ext>
            </a:extLst>
          </p:cNvPr>
          <p:cNvSpPr txBox="1">
            <a:spLocks/>
          </p:cNvSpPr>
          <p:nvPr/>
        </p:nvSpPr>
        <p:spPr>
          <a:xfrm>
            <a:off x="189068" y="195221"/>
            <a:ext cx="72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ono"/>
              <a:buNone/>
              <a:defRPr sz="28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Comfortaa" panose="020B0604020202020204" charset="0"/>
              </a:rPr>
              <a:t>Voor vandaag</a:t>
            </a:r>
            <a:endParaRPr lang="en-NL" dirty="0">
              <a:latin typeface="Comfortaa" panose="020B0604020202020204" charset="0"/>
            </a:endParaRPr>
          </a:p>
        </p:txBody>
      </p:sp>
      <p:pic>
        <p:nvPicPr>
          <p:cNvPr id="3" name="Afbeelding 2" descr="Afbeelding met laptop, binnen, persoon, computer&#10;&#10;Automatisch gegenereerde beschrijving">
            <a:extLst>
              <a:ext uri="{FF2B5EF4-FFF2-40B4-BE49-F238E27FC236}">
                <a16:creationId xmlns:a16="http://schemas.microsoft.com/office/drawing/2014/main" id="{D57B4748-DBFB-4A50-8721-0E7DAE1B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32" y="1430351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fortaa" panose="020B0604020202020204" charset="0"/>
              </a:rPr>
              <a:t>Binary search tree</a:t>
            </a:r>
            <a:endParaRPr lang="en-NL" b="1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Insert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br>
              <a:rPr lang="en-US" sz="1600" dirty="0">
                <a:latin typeface="Comfortaa" panose="020B0604020202020204" charset="0"/>
              </a:rPr>
            </a:br>
            <a:r>
              <a:rPr lang="en-US" sz="1600" dirty="0" err="1">
                <a:latin typeface="Comfortaa" panose="020B0604020202020204" charset="0"/>
              </a:rPr>
              <a:t>Waar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voegen</a:t>
            </a:r>
            <a:r>
              <a:rPr lang="en-US" sz="1600" dirty="0">
                <a:latin typeface="Comfortaa" panose="020B0604020202020204" charset="0"/>
              </a:rPr>
              <a:t> we 69 toe?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A114CC5-151A-4EA2-9F35-330C3071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95" y="878755"/>
            <a:ext cx="3071122" cy="11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19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fortaa" panose="020B0604020202020204" charset="0"/>
              </a:rPr>
              <a:t>Binary search tree</a:t>
            </a:r>
            <a:endParaRPr lang="en-NL" b="1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Insert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br>
              <a:rPr lang="en-US" sz="1600" dirty="0">
                <a:latin typeface="Comfortaa" panose="020B0604020202020204" charset="0"/>
              </a:rPr>
            </a:br>
            <a:r>
              <a:rPr lang="en-US" sz="1600" dirty="0">
                <a:latin typeface="Comfortaa" panose="020B0604020202020204" charset="0"/>
              </a:rPr>
              <a:t>Even </a:t>
            </a:r>
            <a:r>
              <a:rPr lang="en-US" sz="1600" dirty="0" err="1">
                <a:latin typeface="Comfortaa" panose="020B0604020202020204" charset="0"/>
              </a:rPr>
              <a:t>vooruit</a:t>
            </a:r>
            <a:r>
              <a:rPr lang="en-US" sz="1600" dirty="0">
                <a:latin typeface="Comfortaa" panose="020B0604020202020204" charset="0"/>
              </a:rPr>
              <a:t>…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49C107F-22B0-444B-BBEF-0754CE5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45" y="854943"/>
            <a:ext cx="3283972" cy="19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fortaa" panose="020B0604020202020204" charset="0"/>
              </a:rPr>
              <a:t>Binary search tree</a:t>
            </a:r>
            <a:endParaRPr lang="en-NL" b="1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Insert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br>
              <a:rPr lang="en-US" sz="1600" dirty="0">
                <a:latin typeface="Comfortaa" panose="020B0604020202020204" charset="0"/>
              </a:rPr>
            </a:b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Waar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voegen</a:t>
            </a:r>
            <a:r>
              <a:rPr lang="en-US" sz="1600" dirty="0">
                <a:latin typeface="Comfortaa" panose="020B0604020202020204" charset="0"/>
              </a:rPr>
              <a:t> we 22 toe? + </a:t>
            </a:r>
            <a:r>
              <a:rPr lang="en-US" sz="1600" dirty="0" err="1">
                <a:latin typeface="Comfortaa" panose="020B0604020202020204" charset="0"/>
              </a:rPr>
              <a:t>Welke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stappen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nemen</a:t>
            </a:r>
            <a:r>
              <a:rPr lang="en-US" sz="1600" dirty="0">
                <a:latin typeface="Comfortaa" panose="020B0604020202020204" charset="0"/>
              </a:rPr>
              <a:t> we?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DE6480F-4C20-4F12-9C86-F0138557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45" y="854943"/>
            <a:ext cx="4044150" cy="26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8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fortaa" panose="020B0604020202020204" charset="0"/>
              </a:rPr>
              <a:t>Binary search tree</a:t>
            </a:r>
            <a:endParaRPr lang="en-NL" b="1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Insert – Pseudo code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Als</a:t>
            </a:r>
            <a:r>
              <a:rPr lang="en-US" sz="1600" dirty="0">
                <a:latin typeface="Comfortaa" panose="020B0604020202020204" charset="0"/>
              </a:rPr>
              <a:t> root = null || </a:t>
            </a:r>
            <a:r>
              <a:rPr lang="en-US" sz="1600" dirty="0" err="1">
                <a:latin typeface="Comfortaa" panose="020B0604020202020204" charset="0"/>
              </a:rPr>
              <a:t>root.value</a:t>
            </a:r>
            <a:r>
              <a:rPr lang="en-US" sz="1600" dirty="0">
                <a:latin typeface="Comfortaa" panose="020B0604020202020204" charset="0"/>
              </a:rPr>
              <a:t> ==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return</a:t>
            </a: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Als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root.value</a:t>
            </a:r>
            <a:r>
              <a:rPr lang="en-US" sz="1600" dirty="0">
                <a:latin typeface="Comfortaa" panose="020B0604020202020204" charset="0"/>
              </a:rPr>
              <a:t> &gt; </a:t>
            </a:r>
            <a:r>
              <a:rPr lang="en-US" sz="1600" dirty="0" err="1">
                <a:latin typeface="Comfortaa" panose="020B0604020202020204" charset="0"/>
              </a:rPr>
              <a:t>insertvalue</a:t>
            </a: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</a:t>
            </a:r>
            <a:r>
              <a:rPr lang="en-US" sz="1600" dirty="0" err="1">
                <a:latin typeface="Comfortaa" panose="020B0604020202020204" charset="0"/>
              </a:rPr>
              <a:t>als</a:t>
            </a: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br>
              <a:rPr lang="en-US" sz="1600" dirty="0">
                <a:latin typeface="Comfortaa" panose="020B0604020202020204" charset="0"/>
              </a:rPr>
            </a:b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DE6480F-4C20-4F12-9C86-F0138557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75" y="931143"/>
            <a:ext cx="4044150" cy="26690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308C38E-D60F-4477-AE33-FE9C85D2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1" y="1475675"/>
            <a:ext cx="40290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15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mfortaa" panose="020B0604020202020204" charset="0"/>
              </a:rPr>
              <a:t>Binary search tree</a:t>
            </a:r>
            <a:endParaRPr lang="en-NL" b="1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Insert </a:t>
            </a: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br>
              <a:rPr lang="en-US" sz="1600" dirty="0">
                <a:latin typeface="Comfortaa" panose="020B0604020202020204" charset="0"/>
              </a:rPr>
            </a:br>
            <a:br>
              <a:rPr lang="en-US" sz="1600" dirty="0">
                <a:latin typeface="Comfortaa" panose="020B0604020202020204" charset="0"/>
              </a:rPr>
            </a:b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D3394DA-D0AF-40CC-B4FF-ECC72A7A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18" y="1517225"/>
            <a:ext cx="4246764" cy="20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8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Search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B36BF8-8A0D-4A6E-85A4-3E4900C5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87" y="1859437"/>
            <a:ext cx="4029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1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</a:t>
            </a: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Wanneer</a:t>
            </a:r>
            <a:r>
              <a:rPr lang="en-US" sz="1600" dirty="0">
                <a:latin typeface="Comfortaa" panose="020B0604020202020204" charset="0"/>
              </a:rPr>
              <a:t> we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waarde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verwijderen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uit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binary search tree </a:t>
            </a:r>
            <a:r>
              <a:rPr lang="en-US" sz="1600" dirty="0" err="1">
                <a:latin typeface="Comfortaa" panose="020B0604020202020204" charset="0"/>
              </a:rPr>
              <a:t>kunnen</a:t>
            </a:r>
            <a:r>
              <a:rPr lang="en-US" sz="1600" dirty="0">
                <a:latin typeface="Comfortaa" panose="020B0604020202020204" charset="0"/>
              </a:rPr>
              <a:t> we </a:t>
            </a:r>
            <a:r>
              <a:rPr lang="en-US" sz="1600" dirty="0" err="1">
                <a:latin typeface="Comfortaa" panose="020B0604020202020204" charset="0"/>
              </a:rPr>
              <a:t>drie</a:t>
            </a:r>
            <a:r>
              <a:rPr lang="en-US" sz="1600" dirty="0">
                <a:latin typeface="Comfortaa" panose="020B0604020202020204" charset="0"/>
              </a:rPr>
              <a:t> cases </a:t>
            </a:r>
            <a:r>
              <a:rPr lang="en-US" sz="1600" dirty="0" err="1">
                <a:latin typeface="Comfortaa" panose="020B0604020202020204" charset="0"/>
              </a:rPr>
              <a:t>tegenkomen</a:t>
            </a:r>
            <a:r>
              <a:rPr lang="en-US" sz="1600" dirty="0">
                <a:latin typeface="Comfortaa" panose="020B060402020202020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342900"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Leafs</a:t>
            </a:r>
            <a:endParaRPr lang="en-US" sz="1600" dirty="0">
              <a:latin typeface="Comfortaa" panose="020B0604020202020204" charset="0"/>
            </a:endParaRPr>
          </a:p>
          <a:p>
            <a:pPr marL="342900">
              <a:buAutoNum type="arabicPeriod"/>
            </a:pPr>
            <a:r>
              <a:rPr lang="en-US" sz="1600" dirty="0">
                <a:latin typeface="Comfortaa" panose="020B0604020202020204" charset="0"/>
              </a:rPr>
              <a:t>Nodes met 1 child</a:t>
            </a:r>
          </a:p>
          <a:p>
            <a:pPr marL="342900">
              <a:buAutoNum type="arabicPeriod"/>
            </a:pPr>
            <a:r>
              <a:rPr lang="en-US" sz="1600" dirty="0">
                <a:latin typeface="Comfortaa" panose="020B0604020202020204" charset="0"/>
              </a:rPr>
              <a:t>Nodes met 2 children</a:t>
            </a:r>
          </a:p>
        </p:txBody>
      </p:sp>
    </p:spTree>
    <p:extLst>
      <p:ext uri="{BB962C8B-B14F-4D97-AF65-F5344CB8AC3E}">
        <p14:creationId xmlns:p14="http://schemas.microsoft.com/office/powerpoint/2010/main" val="2254045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</a:t>
            </a:r>
            <a:r>
              <a:rPr lang="en-US" sz="1600" b="1" dirty="0" err="1">
                <a:latin typeface="Comfortaa" panose="020B0604020202020204" charset="0"/>
              </a:rPr>
              <a:t>leafs</a:t>
            </a: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Wanneer</a:t>
            </a:r>
            <a:r>
              <a:rPr lang="en-US" sz="1600" dirty="0">
                <a:latin typeface="Comfortaa" panose="020B0604020202020204" charset="0"/>
              </a:rPr>
              <a:t> we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leaf </a:t>
            </a:r>
            <a:r>
              <a:rPr lang="en-US" sz="1600" dirty="0" err="1">
                <a:latin typeface="Comfortaa" panose="020B0604020202020204" charset="0"/>
              </a:rPr>
              <a:t>verwijderen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kunnen</a:t>
            </a:r>
            <a:r>
              <a:rPr lang="en-US" sz="1600" dirty="0">
                <a:latin typeface="Comfortaa" panose="020B0604020202020204" charset="0"/>
              </a:rPr>
              <a:t> we </a:t>
            </a:r>
            <a:r>
              <a:rPr lang="en-US" sz="1600" dirty="0" err="1">
                <a:latin typeface="Comfortaa" panose="020B0604020202020204" charset="0"/>
              </a:rPr>
              <a:t>eenvoudig</a:t>
            </a:r>
            <a:r>
              <a:rPr lang="en-US" sz="1600" dirty="0">
                <a:latin typeface="Comfortaa" panose="020B0604020202020204" charset="0"/>
              </a:rPr>
              <a:t> de </a:t>
            </a:r>
            <a:r>
              <a:rPr lang="en-US" sz="1600" dirty="0" err="1">
                <a:latin typeface="Comfortaa" panose="020B0604020202020204" charset="0"/>
              </a:rPr>
              <a:t>connectie</a:t>
            </a:r>
            <a:r>
              <a:rPr lang="en-US" sz="1600" dirty="0">
                <a:latin typeface="Comfortaa" panose="020B0604020202020204" charset="0"/>
              </a:rPr>
              <a:t> met de parent </a:t>
            </a:r>
            <a:r>
              <a:rPr lang="en-US" sz="1600" dirty="0" err="1">
                <a:latin typeface="Comfortaa" panose="020B0604020202020204" charset="0"/>
              </a:rPr>
              <a:t>verwijderen</a:t>
            </a:r>
            <a:r>
              <a:rPr lang="en-US" sz="1600" dirty="0">
                <a:latin typeface="Comfortaa" panose="020B060402020202020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70F97D7-1287-4751-8D2A-D965550C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9" y="2162698"/>
            <a:ext cx="2219722" cy="158317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CE6DEF3-191A-4D39-9BE6-9F55FC38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266" y="2162698"/>
            <a:ext cx="1256829" cy="158317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09CB134-A4CE-4DD7-A830-D8C608A8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00" y="2162697"/>
            <a:ext cx="1064250" cy="158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0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Nodes met 1 child</a:t>
            </a: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Wanneer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een</a:t>
            </a:r>
            <a:r>
              <a:rPr lang="en-US" sz="1600" b="1" dirty="0">
                <a:latin typeface="Comfortaa" panose="020B0604020202020204" charset="0"/>
              </a:rPr>
              <a:t> node </a:t>
            </a:r>
            <a:r>
              <a:rPr lang="en-US" sz="1600" b="1" dirty="0" err="1">
                <a:latin typeface="Comfortaa" panose="020B0604020202020204" charset="0"/>
              </a:rPr>
              <a:t>verwijderen</a:t>
            </a:r>
            <a:r>
              <a:rPr lang="en-US" sz="1600" b="1" dirty="0">
                <a:latin typeface="Comfortaa" panose="020B0604020202020204" charset="0"/>
              </a:rPr>
              <a:t> met 1 child </a:t>
            </a:r>
            <a:r>
              <a:rPr lang="en-US" sz="1600" b="1" dirty="0" err="1">
                <a:latin typeface="Comfortaa" panose="020B0604020202020204" charset="0"/>
              </a:rPr>
              <a:t>verplaatsen</a:t>
            </a:r>
            <a:r>
              <a:rPr lang="en-US" sz="1600" b="1" dirty="0">
                <a:latin typeface="Comfortaa" panose="020B0604020202020204" charset="0"/>
              </a:rPr>
              <a:t> we de child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de </a:t>
            </a:r>
            <a:r>
              <a:rPr lang="en-US" sz="1600" b="1" dirty="0" err="1">
                <a:latin typeface="Comfortaa" panose="020B0604020202020204" charset="0"/>
              </a:rPr>
              <a:t>positie</a:t>
            </a:r>
            <a:r>
              <a:rPr lang="en-US" sz="1600" b="1" dirty="0">
                <a:latin typeface="Comfortaa" panose="020B0604020202020204" charset="0"/>
              </a:rPr>
              <a:t> van de </a:t>
            </a:r>
            <a:r>
              <a:rPr lang="en-US" sz="1600" b="1" dirty="0" err="1">
                <a:latin typeface="Comfortaa" panose="020B0604020202020204" charset="0"/>
              </a:rPr>
              <a:t>te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verwijderen</a:t>
            </a:r>
            <a:r>
              <a:rPr lang="en-US" sz="1600" b="1" dirty="0">
                <a:latin typeface="Comfortaa" panose="020B0604020202020204" charset="0"/>
              </a:rPr>
              <a:t> node.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D6B3B6-1D96-4652-A914-87E83943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22" y="2173925"/>
            <a:ext cx="1790860" cy="19900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C062592-7A49-470B-BF9A-EF73CCCA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97" y="2084213"/>
            <a:ext cx="1952326" cy="21694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8B622E4-F72C-4FA9-BB3B-3D30C9361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569" y="2114445"/>
            <a:ext cx="1952326" cy="21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98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b="1" dirty="0">
                <a:latin typeface="Comfortaa" panose="020B0604020202020204" charset="0"/>
              </a:rPr>
              <a:t>Nodes met 2 children</a:t>
            </a: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Lastigste</a:t>
            </a:r>
            <a:r>
              <a:rPr lang="en-US" sz="1600" dirty="0">
                <a:latin typeface="Comfortaa" panose="020B0604020202020204" charset="0"/>
              </a:rPr>
              <a:t> case, </a:t>
            </a:r>
            <a:r>
              <a:rPr lang="en-US" sz="1600" dirty="0" err="1">
                <a:latin typeface="Comfortaa" panose="020B0604020202020204" charset="0"/>
              </a:rPr>
              <a:t>vaak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vraag</a:t>
            </a:r>
            <a:r>
              <a:rPr lang="en-US" sz="1600" dirty="0">
                <a:latin typeface="Comfortaa" panose="020B0604020202020204" charset="0"/>
              </a:rPr>
              <a:t> op </a:t>
            </a:r>
            <a:r>
              <a:rPr lang="en-US" sz="1600" dirty="0" err="1">
                <a:latin typeface="Comfortaa" panose="020B0604020202020204" charset="0"/>
              </a:rPr>
              <a:t>toetsen</a:t>
            </a:r>
            <a:r>
              <a:rPr lang="en-US" sz="1600" dirty="0">
                <a:latin typeface="Comfortaa" panose="020B0604020202020204" charset="0"/>
              </a:rPr>
              <a:t>, we </a:t>
            </a:r>
            <a:r>
              <a:rPr lang="en-US" sz="1600" dirty="0" err="1">
                <a:latin typeface="Comfortaa" panose="020B0604020202020204" charset="0"/>
              </a:rPr>
              <a:t>verwijderen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node </a:t>
            </a:r>
            <a:r>
              <a:rPr lang="en-US" sz="1600" dirty="0" err="1">
                <a:latin typeface="Comfortaa" panose="020B0604020202020204" charset="0"/>
              </a:rPr>
              <a:t>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vervangen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deze</a:t>
            </a:r>
            <a:r>
              <a:rPr lang="en-US" sz="1600" dirty="0">
                <a:latin typeface="Comfortaa" panose="020B0604020202020204" charset="0"/>
              </a:rPr>
              <a:t> met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b="1" dirty="0">
                <a:latin typeface="Comfortaa" panose="020B0604020202020204" charset="0"/>
              </a:rPr>
              <a:t>successor node. 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Voor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dit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voorbeeld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gaan</a:t>
            </a:r>
            <a:r>
              <a:rPr lang="en-US" sz="1600" b="1" dirty="0">
                <a:latin typeface="Comfortaa" panose="020B0604020202020204" charset="0"/>
              </a:rPr>
              <a:t> we 80 </a:t>
            </a:r>
            <a:r>
              <a:rPr lang="en-US" sz="1600" b="1" dirty="0" err="1">
                <a:latin typeface="Comfortaa" panose="020B0604020202020204" charset="0"/>
              </a:rPr>
              <a:t>verwijderen</a:t>
            </a:r>
            <a:endParaRPr lang="en-US" sz="1600" b="1" dirty="0">
              <a:latin typeface="Comfortaa" panose="020B0604020202020204" charset="0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3F898D6-0D24-4206-B1DF-346377E8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60" y="1949508"/>
            <a:ext cx="4885415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>
                <a:latin typeface="Comfortaa" panose="020B0604020202020204" charset="0"/>
              </a:rPr>
              <a:t>Recap</a:t>
            </a:r>
            <a:endParaRPr lang="en-NL" sz="40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24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leaf node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Delete(80) </a:t>
            </a:r>
            <a:r>
              <a:rPr lang="en-US" sz="1600" b="1" dirty="0" err="1">
                <a:latin typeface="Comfortaa" panose="020B0604020202020204" charset="0"/>
              </a:rPr>
              <a:t>kunnen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bereiken</a:t>
            </a:r>
            <a:r>
              <a:rPr lang="en-US" sz="1600" b="1" dirty="0">
                <a:latin typeface="Comfortaa" panose="020B0604020202020204" charset="0"/>
              </a:rPr>
              <a:t> door…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Stap</a:t>
            </a:r>
            <a:r>
              <a:rPr lang="en-US" sz="1600" b="1" dirty="0">
                <a:latin typeface="Comfortaa" panose="020B0604020202020204" charset="0"/>
              </a:rPr>
              <a:t> 1: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Optie</a:t>
            </a:r>
            <a:r>
              <a:rPr lang="en-US" sz="1600" b="1" dirty="0">
                <a:latin typeface="Comfortaa" panose="020B0604020202020204" charset="0"/>
              </a:rPr>
              <a:t> 1: </a:t>
            </a:r>
            <a:r>
              <a:rPr lang="en-US" sz="1600" b="1" dirty="0" err="1">
                <a:latin typeface="Comfortaa" panose="020B0604020202020204" charset="0"/>
              </a:rPr>
              <a:t>ga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het linker child </a:t>
            </a:r>
            <a:r>
              <a:rPr lang="en-US" sz="1600" b="1" dirty="0" err="1">
                <a:latin typeface="Comfortaa" panose="020B0604020202020204" charset="0"/>
              </a:rPr>
              <a:t>en</a:t>
            </a:r>
            <a:r>
              <a:rPr lang="en-US" sz="1600" b="1" dirty="0">
                <a:latin typeface="Comfortaa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             dan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de </a:t>
            </a:r>
            <a:r>
              <a:rPr lang="en-US" sz="1600" b="1" dirty="0" err="1">
                <a:latin typeface="Comfortaa" panose="020B0604020202020204" charset="0"/>
              </a:rPr>
              <a:t>hoogeste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waarde</a:t>
            </a:r>
            <a:r>
              <a:rPr lang="en-US" sz="1600" b="1" dirty="0">
                <a:latin typeface="Comfortaa" panose="020B0604020202020204" charset="0"/>
              </a:rPr>
              <a:t> in de subtree.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7480826-222D-494D-9BBF-FE06AA47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17" y="1067175"/>
            <a:ext cx="3899608" cy="31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leaf node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Delete(80) </a:t>
            </a:r>
            <a:r>
              <a:rPr lang="en-US" sz="1600" b="1" dirty="0" err="1">
                <a:latin typeface="Comfortaa" panose="020B0604020202020204" charset="0"/>
              </a:rPr>
              <a:t>kunnen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bereiken</a:t>
            </a:r>
            <a:r>
              <a:rPr lang="en-US" sz="1600" b="1" dirty="0">
                <a:latin typeface="Comfortaa" panose="020B0604020202020204" charset="0"/>
              </a:rPr>
              <a:t> door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Stap</a:t>
            </a:r>
            <a:r>
              <a:rPr lang="en-US" sz="1600" b="1" dirty="0">
                <a:latin typeface="Comfortaa" panose="020B0604020202020204" charset="0"/>
              </a:rPr>
              <a:t> 1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Optie</a:t>
            </a:r>
            <a:r>
              <a:rPr lang="en-US" sz="1600" b="1" dirty="0">
                <a:latin typeface="Comfortaa" panose="020B0604020202020204" charset="0"/>
              </a:rPr>
              <a:t> 2: </a:t>
            </a:r>
            <a:r>
              <a:rPr lang="en-US" sz="1600" b="1" dirty="0" err="1">
                <a:latin typeface="Comfortaa" panose="020B0604020202020204" charset="0"/>
              </a:rPr>
              <a:t>ga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het </a:t>
            </a:r>
            <a:r>
              <a:rPr lang="en-US" sz="1600" b="1" dirty="0" err="1">
                <a:latin typeface="Comfortaa" panose="020B0604020202020204" charset="0"/>
              </a:rPr>
              <a:t>rechter</a:t>
            </a:r>
            <a:r>
              <a:rPr lang="en-US" sz="1600" b="1" dirty="0">
                <a:latin typeface="Comfortaa" panose="020B0604020202020204" charset="0"/>
              </a:rPr>
              <a:t> child </a:t>
            </a:r>
            <a:r>
              <a:rPr lang="en-US" sz="1600" b="1" dirty="0" err="1">
                <a:latin typeface="Comfortaa" panose="020B0604020202020204" charset="0"/>
              </a:rPr>
              <a:t>en</a:t>
            </a:r>
            <a:r>
              <a:rPr lang="en-US" sz="1600" b="1" dirty="0">
                <a:latin typeface="Comfortaa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             dan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de </a:t>
            </a:r>
            <a:r>
              <a:rPr lang="en-US" sz="1600" b="1" dirty="0" err="1">
                <a:latin typeface="Comfortaa" panose="020B0604020202020204" charset="0"/>
              </a:rPr>
              <a:t>laagste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waarde</a:t>
            </a:r>
            <a:r>
              <a:rPr lang="en-US" sz="1600" b="1" dirty="0">
                <a:latin typeface="Comfortaa" panose="020B0604020202020204" charset="0"/>
              </a:rPr>
              <a:t> in de subtree.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4DDE74B-BC77-4459-B06B-085140E5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80" y="991165"/>
            <a:ext cx="4223895" cy="33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2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leaf node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Delete(80) </a:t>
            </a:r>
            <a:r>
              <a:rPr lang="en-US" sz="1600" b="1" dirty="0" err="1">
                <a:latin typeface="Comfortaa" panose="020B0604020202020204" charset="0"/>
              </a:rPr>
              <a:t>kunnen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bereiken</a:t>
            </a:r>
            <a:r>
              <a:rPr lang="en-US" sz="1600" b="1" dirty="0">
                <a:latin typeface="Comfortaa" panose="020B0604020202020204" charset="0"/>
              </a:rPr>
              <a:t> door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Stap</a:t>
            </a:r>
            <a:r>
              <a:rPr lang="en-US" sz="1600" b="1" dirty="0">
                <a:latin typeface="Comfortaa" panose="020B0604020202020204" charset="0"/>
              </a:rPr>
              <a:t> 2</a:t>
            </a: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Kopieer</a:t>
            </a:r>
            <a:r>
              <a:rPr lang="en-US" sz="1600" b="1" dirty="0">
                <a:latin typeface="Comfortaa" panose="020B0604020202020204" charset="0"/>
              </a:rPr>
              <a:t> de successor </a:t>
            </a:r>
            <a:r>
              <a:rPr lang="en-US" sz="1600" b="1" dirty="0" err="1">
                <a:latin typeface="Comfortaa" panose="020B0604020202020204" charset="0"/>
              </a:rPr>
              <a:t>waarde</a:t>
            </a:r>
            <a:r>
              <a:rPr lang="en-US" sz="1600" b="1" dirty="0">
                <a:latin typeface="Comfortaa" panose="020B0604020202020204" charset="0"/>
              </a:rPr>
              <a:t>,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 </a:t>
            </a:r>
            <a:r>
              <a:rPr lang="en-US" sz="1600" b="1" dirty="0" err="1">
                <a:latin typeface="Comfortaa" panose="020B0604020202020204" charset="0"/>
              </a:rPr>
              <a:t>te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verwijderen</a:t>
            </a:r>
            <a:r>
              <a:rPr lang="en-US" sz="1600" b="1" dirty="0">
                <a:latin typeface="Comfortaa" panose="020B0604020202020204" charset="0"/>
              </a:rPr>
              <a:t> node. Of </a:t>
            </a:r>
            <a:r>
              <a:rPr lang="en-US" sz="1600" b="1" dirty="0" err="1">
                <a:latin typeface="Comfortaa" panose="020B0604020202020204" charset="0"/>
              </a:rPr>
              <a:t>verplaats</a:t>
            </a: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 node.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9151DD6-689A-479C-A6EE-E6AE13AB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73" y="1275141"/>
            <a:ext cx="4956365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78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leaf node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Delete(80) </a:t>
            </a:r>
            <a:r>
              <a:rPr lang="en-US" sz="1600" b="1" dirty="0" err="1">
                <a:latin typeface="Comfortaa" panose="020B0604020202020204" charset="0"/>
              </a:rPr>
              <a:t>kunnen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bereiken</a:t>
            </a:r>
            <a:r>
              <a:rPr lang="en-US" sz="1600" b="1" dirty="0">
                <a:latin typeface="Comfortaa" panose="020B0604020202020204" charset="0"/>
              </a:rPr>
              <a:t> door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Stap</a:t>
            </a:r>
            <a:r>
              <a:rPr lang="en-US" sz="1600" b="1" dirty="0">
                <a:latin typeface="Comfortaa" panose="020B0604020202020204" charset="0"/>
              </a:rPr>
              <a:t> 3</a:t>
            </a: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Verwijder</a:t>
            </a:r>
            <a:r>
              <a:rPr lang="en-US" sz="1600" b="1" dirty="0">
                <a:latin typeface="Comfortaa" panose="020B0604020202020204" charset="0"/>
              </a:rPr>
              <a:t> de successor node.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0DFADF-E393-48BA-9C4E-C23F1AEB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25" y="1508342"/>
            <a:ext cx="4956365" cy="2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56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node met </a:t>
            </a:r>
            <a:r>
              <a:rPr lang="en-US" sz="1600" b="1" dirty="0" err="1">
                <a:latin typeface="Comfortaa" panose="020B0604020202020204" charset="0"/>
              </a:rPr>
              <a:t>één</a:t>
            </a:r>
            <a:r>
              <a:rPr lang="en-US" sz="1600" b="1" dirty="0">
                <a:latin typeface="Comfortaa" panose="020B0604020202020204" charset="0"/>
              </a:rPr>
              <a:t> child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Delete(80) </a:t>
            </a:r>
            <a:r>
              <a:rPr lang="en-US" sz="1600" b="1" dirty="0" err="1">
                <a:latin typeface="Comfortaa" panose="020B0604020202020204" charset="0"/>
              </a:rPr>
              <a:t>kunnen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bereiken</a:t>
            </a:r>
            <a:r>
              <a:rPr lang="en-US" sz="1600" b="1" dirty="0">
                <a:latin typeface="Comfortaa" panose="020B0604020202020204" charset="0"/>
              </a:rPr>
              <a:t> door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Stap</a:t>
            </a:r>
            <a:r>
              <a:rPr lang="en-US" sz="1600" b="1" dirty="0">
                <a:latin typeface="Comfortaa" panose="020B0604020202020204" charset="0"/>
              </a:rPr>
              <a:t> 1</a:t>
            </a: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Ga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het </a:t>
            </a:r>
            <a:r>
              <a:rPr lang="en-US" sz="1600" b="1" dirty="0" err="1">
                <a:latin typeface="Comfortaa" panose="020B0604020202020204" charset="0"/>
              </a:rPr>
              <a:t>rechter</a:t>
            </a:r>
            <a:r>
              <a:rPr lang="en-US" sz="1600" b="1" dirty="0">
                <a:latin typeface="Comfortaa" panose="020B0604020202020204" charset="0"/>
              </a:rPr>
              <a:t> child </a:t>
            </a:r>
            <a:r>
              <a:rPr lang="en-US" sz="1600" b="1" dirty="0" err="1">
                <a:latin typeface="Comfortaa" panose="020B0604020202020204" charset="0"/>
              </a:rPr>
              <a:t>en</a:t>
            </a:r>
            <a:r>
              <a:rPr lang="en-US" sz="1600" b="1" dirty="0">
                <a:latin typeface="Comfortaa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dan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de </a:t>
            </a:r>
            <a:r>
              <a:rPr lang="en-US" sz="1600" b="1" dirty="0" err="1">
                <a:latin typeface="Comfortaa" panose="020B0604020202020204" charset="0"/>
              </a:rPr>
              <a:t>laagste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waarde</a:t>
            </a:r>
            <a:r>
              <a:rPr lang="en-US" sz="1600" b="1" dirty="0">
                <a:latin typeface="Comfortaa" panose="020B0604020202020204" charset="0"/>
              </a:rPr>
              <a:t> in </a:t>
            </a: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 subtree.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76BE834-45D4-4E95-9236-12F88945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89" y="1168729"/>
            <a:ext cx="4343549" cy="32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04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node met </a:t>
            </a:r>
            <a:r>
              <a:rPr lang="en-US" sz="1600" b="1" dirty="0" err="1">
                <a:latin typeface="Comfortaa" panose="020B0604020202020204" charset="0"/>
              </a:rPr>
              <a:t>één</a:t>
            </a:r>
            <a:r>
              <a:rPr lang="en-US" sz="1600" b="1" dirty="0">
                <a:latin typeface="Comfortaa" panose="020B0604020202020204" charset="0"/>
              </a:rPr>
              <a:t> child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Delete(80) </a:t>
            </a:r>
            <a:r>
              <a:rPr lang="en-US" sz="1600" b="1" dirty="0" err="1">
                <a:latin typeface="Comfortaa" panose="020B0604020202020204" charset="0"/>
              </a:rPr>
              <a:t>kunnen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bereiken</a:t>
            </a:r>
            <a:r>
              <a:rPr lang="en-US" sz="1600" b="1" dirty="0">
                <a:latin typeface="Comfortaa" panose="020B0604020202020204" charset="0"/>
              </a:rPr>
              <a:t> door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Stap</a:t>
            </a:r>
            <a:r>
              <a:rPr lang="en-US" sz="1600" b="1" dirty="0">
                <a:latin typeface="Comfortaa" panose="020B0604020202020204" charset="0"/>
              </a:rPr>
              <a:t> 2</a:t>
            </a: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Kopieer</a:t>
            </a:r>
            <a:r>
              <a:rPr lang="en-US" sz="1600" b="1" dirty="0">
                <a:latin typeface="Comfortaa" panose="020B0604020202020204" charset="0"/>
              </a:rPr>
              <a:t> de successor </a:t>
            </a:r>
            <a:r>
              <a:rPr lang="en-US" sz="1600" b="1" dirty="0" err="1">
                <a:latin typeface="Comfortaa" panose="020B0604020202020204" charset="0"/>
              </a:rPr>
              <a:t>waarde</a:t>
            </a:r>
            <a:r>
              <a:rPr lang="en-US" sz="1600" b="1" dirty="0">
                <a:latin typeface="Comfortaa" panose="020B0604020202020204" charset="0"/>
              </a:rPr>
              <a:t>,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 </a:t>
            </a:r>
            <a:r>
              <a:rPr lang="en-US" sz="1600" b="1" dirty="0" err="1">
                <a:latin typeface="Comfortaa" panose="020B0604020202020204" charset="0"/>
              </a:rPr>
              <a:t>te</a:t>
            </a:r>
            <a:r>
              <a:rPr lang="en-US" sz="1600" b="1" dirty="0">
                <a:latin typeface="Comfortaa" panose="020B0604020202020204" charset="0"/>
              </a:rPr>
              <a:t> </a:t>
            </a:r>
            <a:r>
              <a:rPr lang="en-US" sz="1600" b="1" dirty="0" err="1">
                <a:latin typeface="Comfortaa" panose="020B0604020202020204" charset="0"/>
              </a:rPr>
              <a:t>verwijderen</a:t>
            </a:r>
            <a:r>
              <a:rPr lang="en-US" sz="1600" b="1" dirty="0">
                <a:latin typeface="Comfortaa" panose="020B0604020202020204" charset="0"/>
              </a:rPr>
              <a:t> node. Of </a:t>
            </a:r>
            <a:r>
              <a:rPr lang="en-US" sz="1600" b="1" dirty="0" err="1">
                <a:latin typeface="Comfortaa" panose="020B0604020202020204" charset="0"/>
              </a:rPr>
              <a:t>verplaats</a:t>
            </a: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 node.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8BB65FB-2CDD-4506-973F-061194A4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226" y="1209883"/>
            <a:ext cx="4343549" cy="32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77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node met </a:t>
            </a:r>
            <a:r>
              <a:rPr lang="en-US" sz="1600" b="1" dirty="0" err="1">
                <a:latin typeface="Comfortaa" panose="020B0604020202020204" charset="0"/>
              </a:rPr>
              <a:t>één</a:t>
            </a:r>
            <a:r>
              <a:rPr lang="en-US" sz="1600" b="1" dirty="0">
                <a:latin typeface="Comfortaa" panose="020B0604020202020204" charset="0"/>
              </a:rPr>
              <a:t> child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Delete(80) </a:t>
            </a:r>
            <a:r>
              <a:rPr lang="en-US" sz="1600" b="1" dirty="0" err="1">
                <a:latin typeface="Comfortaa" panose="020B0604020202020204" charset="0"/>
              </a:rPr>
              <a:t>kunnen</a:t>
            </a:r>
            <a:r>
              <a:rPr lang="en-US" sz="1600" b="1" dirty="0">
                <a:latin typeface="Comfortaa" panose="020B0604020202020204" charset="0"/>
              </a:rPr>
              <a:t> we </a:t>
            </a:r>
            <a:r>
              <a:rPr lang="en-US" sz="1600" b="1" dirty="0" err="1">
                <a:latin typeface="Comfortaa" panose="020B0604020202020204" charset="0"/>
              </a:rPr>
              <a:t>bereiken</a:t>
            </a:r>
            <a:r>
              <a:rPr lang="en-US" sz="1600" b="1" dirty="0">
                <a:latin typeface="Comfortaa" panose="020B0604020202020204" charset="0"/>
              </a:rPr>
              <a:t> door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Stap</a:t>
            </a:r>
            <a:r>
              <a:rPr lang="en-US" sz="1600" b="1" dirty="0">
                <a:latin typeface="Comfortaa" panose="020B0604020202020204" charset="0"/>
              </a:rPr>
              <a:t> 3</a:t>
            </a:r>
          </a:p>
          <a:p>
            <a:pPr marL="0" indent="0">
              <a:buNone/>
            </a:pPr>
            <a:r>
              <a:rPr lang="en-US" sz="1600" b="1" dirty="0" err="1">
                <a:latin typeface="Comfortaa" panose="020B0604020202020204" charset="0"/>
              </a:rPr>
              <a:t>Verplaats</a:t>
            </a:r>
            <a:r>
              <a:rPr lang="en-US" sz="1600" b="1" dirty="0">
                <a:latin typeface="Comfortaa" panose="020B0604020202020204" charset="0"/>
              </a:rPr>
              <a:t> het child van de successor</a:t>
            </a: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node </a:t>
            </a:r>
            <a:r>
              <a:rPr lang="en-US" sz="1600" b="1" dirty="0" err="1">
                <a:latin typeface="Comfortaa" panose="020B0604020202020204" charset="0"/>
              </a:rPr>
              <a:t>naar</a:t>
            </a:r>
            <a:r>
              <a:rPr lang="en-US" sz="1600" b="1" dirty="0">
                <a:latin typeface="Comfortaa" panose="020B0604020202020204" charset="0"/>
              </a:rPr>
              <a:t> de positive van de </a:t>
            </a:r>
          </a:p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successor node. (</a:t>
            </a:r>
            <a:r>
              <a:rPr lang="en-US" sz="1600" b="1" dirty="0" err="1">
                <a:latin typeface="Comfortaa" panose="020B0604020202020204" charset="0"/>
              </a:rPr>
              <a:t>inclusief</a:t>
            </a:r>
            <a:r>
              <a:rPr lang="en-US" sz="1600" b="1" dirty="0">
                <a:latin typeface="Comfortaa" panose="020B0604020202020204" charset="0"/>
              </a:rPr>
              <a:t> children!)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CB6E6AA-C8E9-4DAD-9DEF-7F850CD9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85" y="1324596"/>
            <a:ext cx="4555490" cy="24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28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Delete – successor node met </a:t>
            </a:r>
            <a:r>
              <a:rPr lang="en-US" sz="1600" b="1" dirty="0" err="1">
                <a:latin typeface="Comfortaa" panose="020B0604020202020204" charset="0"/>
              </a:rPr>
              <a:t>één</a:t>
            </a:r>
            <a:r>
              <a:rPr lang="en-US" sz="1600" b="1" dirty="0">
                <a:latin typeface="Comfortaa" panose="020B0604020202020204" charset="0"/>
              </a:rPr>
              <a:t> child</a:t>
            </a: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  <a:p>
            <a:pPr marL="0" indent="0">
              <a:buNone/>
            </a:pPr>
            <a:endParaRPr lang="en-US" sz="1600" b="1" dirty="0">
              <a:latin typeface="Comfortaa" panose="020B060402020202020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39197A-82A6-40DD-B814-208B080B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0" y="1636955"/>
            <a:ext cx="5300979" cy="25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85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Uitlezen</a:t>
            </a:r>
            <a:br>
              <a:rPr lang="en-NL" dirty="0">
                <a:solidFill>
                  <a:schemeClr val="bg1"/>
                </a:solidFill>
                <a:latin typeface="Comfortaa" panose="020B0604020202020204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Het </a:t>
            </a:r>
            <a:r>
              <a:rPr lang="en-US" sz="1600" dirty="0" err="1">
                <a:latin typeface="Comfortaa" panose="020B0604020202020204" charset="0"/>
              </a:rPr>
              <a:t>uitlezen</a:t>
            </a:r>
            <a:r>
              <a:rPr lang="en-US" sz="1600" dirty="0">
                <a:latin typeface="Comfortaa" panose="020B0604020202020204" charset="0"/>
              </a:rPr>
              <a:t> van (de data per node) </a:t>
            </a:r>
            <a:r>
              <a:rPr lang="en-US" sz="1600" dirty="0" err="1">
                <a:latin typeface="Comfortaa" panose="020B0604020202020204" charset="0"/>
              </a:rPr>
              <a:t>kan</a:t>
            </a:r>
            <a:r>
              <a:rPr lang="en-US" sz="1600" dirty="0">
                <a:latin typeface="Comfortaa" panose="020B0604020202020204" charset="0"/>
              </a:rPr>
              <a:t> op </a:t>
            </a:r>
            <a:r>
              <a:rPr lang="en-US" sz="1600" dirty="0" err="1">
                <a:latin typeface="Comfortaa" panose="020B0604020202020204" charset="0"/>
              </a:rPr>
              <a:t>drie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verschillende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manieren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worden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uitgevoerd</a:t>
            </a:r>
            <a:r>
              <a:rPr lang="en-US" sz="1600" dirty="0">
                <a:latin typeface="Comfortaa" panose="020B0604020202020204" charset="0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In-order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Pre-order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Post-order</a:t>
            </a:r>
          </a:p>
        </p:txBody>
      </p:sp>
    </p:spTree>
    <p:extLst>
      <p:ext uri="{BB962C8B-B14F-4D97-AF65-F5344CB8AC3E}">
        <p14:creationId xmlns:p14="http://schemas.microsoft.com/office/powerpoint/2010/main" val="74631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311700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In-order</a:t>
            </a: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Uitlezen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laag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naar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hoog</a:t>
            </a:r>
            <a:r>
              <a:rPr lang="en-US" sz="1600" dirty="0">
                <a:latin typeface="Comfortaa" panose="020B060402020202020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Pseudo code: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Go left;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Print data;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Go right;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8" name="Picture 2" descr="http://upload.wikimedia.org/wikipedia/commons/thumb/7/77/Sorted_binary_tree_inorder.svg/220px-Sorted_binary_tree_inorder.svg.png">
            <a:extLst>
              <a:ext uri="{FF2B5EF4-FFF2-40B4-BE49-F238E27FC236}">
                <a16:creationId xmlns:a16="http://schemas.microsoft.com/office/drawing/2014/main" id="{BBC61367-BA6F-4594-BCC1-6CB32F5B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52" y="1026825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0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Recap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Nodes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Lijst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6" name="Google Shape;64;p15">
            <a:extLst>
              <a:ext uri="{FF2B5EF4-FFF2-40B4-BE49-F238E27FC236}">
                <a16:creationId xmlns:a16="http://schemas.microsoft.com/office/drawing/2014/main" id="{BC12734F-9973-476B-9966-230719A48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is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node?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is het </a:t>
            </a:r>
            <a:r>
              <a:rPr lang="en-US" sz="1600" dirty="0" err="1">
                <a:latin typeface="Comfortaa" panose="020B0604020202020204" charset="0"/>
              </a:rPr>
              <a:t>doel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node?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Waarin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verschilt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node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empty node?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Welk </a:t>
            </a:r>
            <a:r>
              <a:rPr lang="en-US" sz="1600" dirty="0" err="1">
                <a:latin typeface="Comfortaa" panose="020B0604020202020204" charset="0"/>
              </a:rPr>
              <a:t>gedrag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bezit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node?</a:t>
            </a:r>
          </a:p>
        </p:txBody>
      </p:sp>
    </p:spTree>
    <p:extLst>
      <p:ext uri="{BB962C8B-B14F-4D97-AF65-F5344CB8AC3E}">
        <p14:creationId xmlns:p14="http://schemas.microsoft.com/office/powerpoint/2010/main" val="367176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311700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Pre-order</a:t>
            </a: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Uitlezen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laag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naar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hoog</a:t>
            </a:r>
            <a:r>
              <a:rPr lang="en-US" sz="1600" dirty="0">
                <a:latin typeface="Comfortaa" panose="020B060402020202020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Pseudo code: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Print data;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Go left;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Go right;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6" name="Picture 2" descr="http://upload.wikimedia.org/wikipedia/commons/thumb/d/d4/Sorted_binary_tree_preorder.svg/220px-Sorted_binary_tree_preorder.svg.png">
            <a:extLst>
              <a:ext uri="{FF2B5EF4-FFF2-40B4-BE49-F238E27FC236}">
                <a16:creationId xmlns:a16="http://schemas.microsoft.com/office/drawing/2014/main" id="{0CC41C7C-1933-4877-8E2F-B49D9637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3" y="1108977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11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Binary search tree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Definitie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Gedrag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Uitlezen</a:t>
            </a:r>
            <a:endParaRPr lang="en-NL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311700" y="106272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mfortaa" panose="020B0604020202020204" charset="0"/>
              </a:rPr>
              <a:t>Post-order</a:t>
            </a:r>
          </a:p>
          <a:p>
            <a:pPr marL="0" indent="0">
              <a:buNone/>
            </a:pPr>
            <a:r>
              <a:rPr lang="en-US" sz="1600" dirty="0" err="1">
                <a:latin typeface="Comfortaa" panose="020B0604020202020204" charset="0"/>
              </a:rPr>
              <a:t>Uitlezen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laag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naar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hoog</a:t>
            </a:r>
            <a:r>
              <a:rPr lang="en-US" sz="1600" dirty="0">
                <a:latin typeface="Comfortaa" panose="020B060402020202020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Pseudo code: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Go left;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Go right;</a:t>
            </a:r>
          </a:p>
          <a:p>
            <a:pPr marL="0" indent="0">
              <a:buNone/>
            </a:pPr>
            <a:r>
              <a:rPr lang="en-US" sz="1600" dirty="0">
                <a:latin typeface="Comfortaa" panose="020B0604020202020204" charset="0"/>
              </a:rPr>
              <a:t>	Print data;</a:t>
            </a:r>
          </a:p>
          <a:p>
            <a:pPr marL="0" indent="0">
              <a:buNone/>
            </a:pPr>
            <a:endParaRPr lang="en-US" sz="1600" dirty="0">
              <a:latin typeface="Comfortaa" panose="020B0604020202020204" charset="0"/>
            </a:endParaRPr>
          </a:p>
        </p:txBody>
      </p:sp>
      <p:pic>
        <p:nvPicPr>
          <p:cNvPr id="6" name="Picture 2" descr="http://upload.wikimedia.org/wikipedia/commons/thumb/9/9d/Sorted_binary_tree_postorder.svg/220px-Sorted_binary_tree_postorder.svg.png">
            <a:extLst>
              <a:ext uri="{FF2B5EF4-FFF2-40B4-BE49-F238E27FC236}">
                <a16:creationId xmlns:a16="http://schemas.microsoft.com/office/drawing/2014/main" id="{32751739-6BE9-4A60-9AE2-EA9DE5BC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81" y="1033866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00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Opdrachten</a:t>
            </a:r>
            <a:endParaRPr lang="en-NL" sz="40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Recap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Nodes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Lijst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5" name="Google Shape;64;p15">
            <a:extLst>
              <a:ext uri="{FF2B5EF4-FFF2-40B4-BE49-F238E27FC236}">
                <a16:creationId xmlns:a16="http://schemas.microsoft.com/office/drawing/2014/main" id="{7AF04FD6-2418-4D85-89ED-924AE4315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is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Single Linked List?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Waaruit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bestaat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Single Linked List?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is het </a:t>
            </a:r>
            <a:r>
              <a:rPr lang="en-US" sz="1600" dirty="0" err="1">
                <a:latin typeface="Comfortaa" panose="020B0604020202020204" charset="0"/>
              </a:rPr>
              <a:t>doel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Single Linked List?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</a:t>
            </a:r>
            <a:r>
              <a:rPr lang="en-US" sz="1600" dirty="0" err="1">
                <a:latin typeface="Comfortaa" panose="020B0604020202020204" charset="0"/>
              </a:rPr>
              <a:t>geeft</a:t>
            </a:r>
            <a:r>
              <a:rPr lang="en-US" sz="1600" dirty="0">
                <a:latin typeface="Comfortaa" panose="020B0604020202020204" charset="0"/>
              </a:rPr>
              <a:t> het </a:t>
            </a:r>
            <a:r>
              <a:rPr lang="en-US" sz="1600" dirty="0" err="1">
                <a:latin typeface="Comfortaa" panose="020B0604020202020204" charset="0"/>
              </a:rPr>
              <a:t>einde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weer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Single Linked List?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Welke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gedrag</a:t>
            </a:r>
            <a:r>
              <a:rPr lang="en-US" sz="1600" dirty="0">
                <a:latin typeface="Comfortaa" panose="020B0604020202020204" charset="0"/>
              </a:rPr>
              <a:t> (in </a:t>
            </a:r>
            <a:r>
              <a:rPr lang="en-US" sz="1600" dirty="0" err="1">
                <a:latin typeface="Comfortaa" panose="020B0604020202020204" charset="0"/>
              </a:rPr>
              <a:t>hoofdlijnen</a:t>
            </a:r>
            <a:r>
              <a:rPr lang="en-US" sz="1600" dirty="0">
                <a:latin typeface="Comfortaa" panose="020B0604020202020204" charset="0"/>
              </a:rPr>
              <a:t>) </a:t>
            </a:r>
            <a:r>
              <a:rPr lang="en-US" sz="1600" dirty="0" err="1">
                <a:latin typeface="Comfortaa" panose="020B0604020202020204" charset="0"/>
              </a:rPr>
              <a:t>bezit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Single Linked List?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Comfortaa" panose="020B060402020202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Recap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Nodes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Lijst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Stapel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Wachtrij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5" name="Google Shape;64;p15">
            <a:extLst>
              <a:ext uri="{FF2B5EF4-FFF2-40B4-BE49-F238E27FC236}">
                <a16:creationId xmlns:a16="http://schemas.microsoft.com/office/drawing/2014/main" id="{44149560-4BBC-46D3-B79C-32A968B78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225" y="914775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is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stapel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</a:t>
            </a:r>
            <a:r>
              <a:rPr lang="en-US" sz="1600" dirty="0" err="1">
                <a:latin typeface="Comfortaa" panose="020B0604020202020204" charset="0"/>
              </a:rPr>
              <a:t>zijn</a:t>
            </a:r>
            <a:r>
              <a:rPr lang="en-US" sz="1600" dirty="0">
                <a:latin typeface="Comfortaa" panose="020B0604020202020204" charset="0"/>
              </a:rPr>
              <a:t> de </a:t>
            </a:r>
            <a:r>
              <a:rPr lang="en-US" sz="1600" dirty="0" err="1">
                <a:latin typeface="Comfortaa" panose="020B0604020202020204" charset="0"/>
              </a:rPr>
              <a:t>kenmerken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stapel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Waaruit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bestaat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stapel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Welk </a:t>
            </a:r>
            <a:r>
              <a:rPr lang="en-US" sz="1600" dirty="0" err="1">
                <a:latin typeface="Comfortaa" panose="020B0604020202020204" charset="0"/>
              </a:rPr>
              <a:t>gedrag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bezit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stapel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17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B0604020202020204" charset="0"/>
              </a:rPr>
              <a:t>Recap</a:t>
            </a:r>
            <a:endParaRPr lang="en-NL" dirty="0">
              <a:latin typeface="Comfortaa" panose="020B060402020202020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303F8E-ED2E-4788-98F8-1B148E0DB1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0225" y="4314125"/>
            <a:ext cx="8974913" cy="572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Nodes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Lijst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Stapel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fortaa" panose="020B0604020202020204" charset="0"/>
              </a:rPr>
              <a:t>Wachtrij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fortaa" panose="020B0604020202020204" charset="0"/>
              </a:rPr>
              <a:t> 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mfortaa" panose="020B0604020202020204" charset="0"/>
            </a:endParaRPr>
          </a:p>
        </p:txBody>
      </p:sp>
      <p:sp>
        <p:nvSpPr>
          <p:cNvPr id="7" name="Google Shape;64;p15">
            <a:extLst>
              <a:ext uri="{FF2B5EF4-FFF2-40B4-BE49-F238E27FC236}">
                <a16:creationId xmlns:a16="http://schemas.microsoft.com/office/drawing/2014/main" id="{8B281AA6-7D71-4EFA-8037-38CA7BB50D9F}"/>
              </a:ext>
            </a:extLst>
          </p:cNvPr>
          <p:cNvSpPr txBox="1">
            <a:spLocks/>
          </p:cNvSpPr>
          <p:nvPr/>
        </p:nvSpPr>
        <p:spPr>
          <a:xfrm>
            <a:off x="272625" y="1067175"/>
            <a:ext cx="8520600" cy="3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is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wachtrij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Wat </a:t>
            </a:r>
            <a:r>
              <a:rPr lang="en-US" sz="1600" dirty="0" err="1">
                <a:latin typeface="Comfortaa" panose="020B0604020202020204" charset="0"/>
              </a:rPr>
              <a:t>zijn</a:t>
            </a:r>
            <a:r>
              <a:rPr lang="en-US" sz="1600" dirty="0">
                <a:latin typeface="Comfortaa" panose="020B0604020202020204" charset="0"/>
              </a:rPr>
              <a:t> de </a:t>
            </a:r>
            <a:r>
              <a:rPr lang="en-US" sz="1600" dirty="0" err="1">
                <a:latin typeface="Comfortaa" panose="020B0604020202020204" charset="0"/>
              </a:rPr>
              <a:t>kenmerken</a:t>
            </a:r>
            <a:r>
              <a:rPr lang="en-US" sz="1600" dirty="0">
                <a:latin typeface="Comfortaa" panose="020B0604020202020204" charset="0"/>
              </a:rPr>
              <a:t> van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wachtrij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err="1">
                <a:latin typeface="Comfortaa" panose="020B0604020202020204" charset="0"/>
              </a:rPr>
              <a:t>Waaruit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bestaat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wachtrij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Comfortaa" panose="020B0604020202020204" charset="0"/>
              </a:rPr>
              <a:t>Welk </a:t>
            </a:r>
            <a:r>
              <a:rPr lang="en-US" sz="1600" dirty="0" err="1">
                <a:latin typeface="Comfortaa" panose="020B0604020202020204" charset="0"/>
              </a:rPr>
              <a:t>gedrag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bezit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een</a:t>
            </a:r>
            <a:r>
              <a:rPr lang="en-US" sz="1600" dirty="0">
                <a:latin typeface="Comfortaa" panose="020B0604020202020204" charset="0"/>
              </a:rPr>
              <a:t> </a:t>
            </a:r>
            <a:r>
              <a:rPr lang="en-US" sz="1600" dirty="0" err="1">
                <a:latin typeface="Comfortaa" panose="020B0604020202020204" charset="0"/>
              </a:rPr>
              <a:t>wachtrij</a:t>
            </a:r>
            <a:r>
              <a:rPr lang="en-US" sz="1600" dirty="0">
                <a:latin typeface="Comfortaa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309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CEAF-CA22-43D1-A095-8EC90188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>
              <a:latin typeface="Comfortaa" panose="020B060402020202020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17499B-09A8-46ED-8390-CF3B3179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000" dirty="0" err="1">
                <a:latin typeface="Comfortaa" panose="020B0604020202020204" charset="0"/>
              </a:rPr>
              <a:t>Naar</a:t>
            </a:r>
            <a:r>
              <a:rPr lang="en-US" sz="4000" dirty="0">
                <a:latin typeface="Comfortaa" panose="020B0604020202020204" charset="0"/>
              </a:rPr>
              <a:t> de code!...</a:t>
            </a:r>
            <a:endParaRPr lang="en-NL" sz="4000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39391"/>
      </p:ext>
    </p:extLst>
  </p:cSld>
  <p:clrMapOvr>
    <a:masterClrMapping/>
  </p:clrMapOvr>
</p:sld>
</file>

<file path=ppt/theme/theme1.xml><?xml version="1.0" encoding="utf-8"?>
<a:theme xmlns:a="http://schemas.openxmlformats.org/drawingml/2006/main" name="CSA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D7D5DA9971044A13D6941A9F6A74C" ma:contentTypeVersion="7" ma:contentTypeDescription="Een nieuw document maken." ma:contentTypeScope="" ma:versionID="d0d031ede24a71034a2a97c7809113bc">
  <xsd:schema xmlns:xsd="http://www.w3.org/2001/XMLSchema" xmlns:xs="http://www.w3.org/2001/XMLSchema" xmlns:p="http://schemas.microsoft.com/office/2006/metadata/properties" xmlns:ns2="faba2298-1819-4d1f-a3bc-1a5fa4f2229f" xmlns:ns3="ad0862c4-3de1-4760-873d-0cfe37efc462" targetNamespace="http://schemas.microsoft.com/office/2006/metadata/properties" ma:root="true" ma:fieldsID="b60b726c84ac64a080cc10099f603dee" ns2:_="" ns3:_="">
    <xsd:import namespace="faba2298-1819-4d1f-a3bc-1a5fa4f2229f"/>
    <xsd:import namespace="ad0862c4-3de1-4760-873d-0cfe37efc46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a2298-1819-4d1f-a3bc-1a5fa4f222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862c4-3de1-4760-873d-0cfe37ef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4606AC-0460-483C-930F-004E218F64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DBE16-9B5E-4F18-868E-604F1D8A0AD9}">
  <ds:schemaRefs>
    <ds:schemaRef ds:uri="http://schemas.microsoft.com/office/infopath/2007/PartnerControls"/>
    <ds:schemaRef ds:uri="ad0862c4-3de1-4760-873d-0cfe37efc46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aba2298-1819-4d1f-a3bc-1a5fa4f2229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D3A26C-FA40-4EFD-9BBA-38A4C6143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a2298-1819-4d1f-a3bc-1a5fa4f2229f"/>
    <ds:schemaRef ds:uri="ad0862c4-3de1-4760-873d-0cfe37efc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1152</Words>
  <Application>Microsoft Office PowerPoint</Application>
  <PresentationFormat>Diavoorstelling (16:9)</PresentationFormat>
  <Paragraphs>340</Paragraphs>
  <Slides>52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56" baseType="lpstr">
      <vt:lpstr>Comfortaa</vt:lpstr>
      <vt:lpstr>Arial</vt:lpstr>
      <vt:lpstr>Roboto Mono</vt:lpstr>
      <vt:lpstr>CSAR</vt:lpstr>
      <vt:lpstr>INFALR01-D Q&amp;D #2</vt:lpstr>
      <vt:lpstr>Het plan</vt:lpstr>
      <vt:lpstr>PowerPoint-presentatie</vt:lpstr>
      <vt:lpstr>PowerPoint-presentatie</vt:lpstr>
      <vt:lpstr>Recap</vt:lpstr>
      <vt:lpstr>Recap</vt:lpstr>
      <vt:lpstr>Recap</vt:lpstr>
      <vt:lpstr>Recap</vt:lpstr>
      <vt:lpstr>PowerPoint-presentatie</vt:lpstr>
      <vt:lpstr>PowerPoint-presentatie</vt:lpstr>
      <vt:lpstr>Bomen</vt:lpstr>
      <vt:lpstr>Bomen</vt:lpstr>
      <vt:lpstr>PowerPoint-presentatie</vt:lpstr>
      <vt:lpstr>Binaire boom</vt:lpstr>
      <vt:lpstr>Binaire boom</vt:lpstr>
      <vt:lpstr>Binaire boom</vt:lpstr>
      <vt:lpstr>Binaire boom</vt:lpstr>
      <vt:lpstr>Binaire boom</vt:lpstr>
      <vt:lpstr>Binaire boom</vt:lpstr>
      <vt:lpstr>Binaire boom</vt:lpstr>
      <vt:lpstr>Binaire boom</vt:lpstr>
      <vt:lpstr>Binaire boom</vt:lpstr>
      <vt:lpstr>Binaire boom</vt:lpstr>
      <vt:lpstr>Binaire boom</vt:lpstr>
      <vt:lpstr>PowerPoint-presentatie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TITEL</dc:title>
  <dc:creator>Ricardo</dc:creator>
  <cp:lastModifiedBy>Ricardo Stam (0913788)</cp:lastModifiedBy>
  <cp:revision>32</cp:revision>
  <dcterms:modified xsi:type="dcterms:W3CDTF">2020-03-02T23:39:11Z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0x0101008C9D7D5DA9971044A13D6941A9F6A74C</vt:lpwstr>
  </property>
</Properties>
</file>