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105"/>
  </p:notesMasterIdLst>
  <p:sldIdLst>
    <p:sldId id="256" r:id="rId5"/>
    <p:sldId id="257" r:id="rId6"/>
    <p:sldId id="368" r:id="rId7"/>
    <p:sldId id="260" r:id="rId8"/>
    <p:sldId id="258" r:id="rId9"/>
    <p:sldId id="261" r:id="rId10"/>
    <p:sldId id="269" r:id="rId11"/>
    <p:sldId id="275" r:id="rId12"/>
    <p:sldId id="276" r:id="rId13"/>
    <p:sldId id="273" r:id="rId14"/>
    <p:sldId id="271" r:id="rId15"/>
    <p:sldId id="277" r:id="rId16"/>
    <p:sldId id="281" r:id="rId17"/>
    <p:sldId id="280" r:id="rId18"/>
    <p:sldId id="270" r:id="rId19"/>
    <p:sldId id="283" r:id="rId20"/>
    <p:sldId id="284" r:id="rId21"/>
    <p:sldId id="264" r:id="rId22"/>
    <p:sldId id="290" r:id="rId23"/>
    <p:sldId id="293" r:id="rId24"/>
    <p:sldId id="294" r:id="rId25"/>
    <p:sldId id="292" r:id="rId26"/>
    <p:sldId id="291" r:id="rId27"/>
    <p:sldId id="295" r:id="rId28"/>
    <p:sldId id="296" r:id="rId29"/>
    <p:sldId id="299" r:id="rId30"/>
    <p:sldId id="262" r:id="rId31"/>
    <p:sldId id="297" r:id="rId32"/>
    <p:sldId id="301" r:id="rId33"/>
    <p:sldId id="298" r:id="rId34"/>
    <p:sldId id="300" r:id="rId35"/>
    <p:sldId id="302" r:id="rId36"/>
    <p:sldId id="285" r:id="rId37"/>
    <p:sldId id="266" r:id="rId38"/>
    <p:sldId id="322" r:id="rId39"/>
    <p:sldId id="307" r:id="rId40"/>
    <p:sldId id="308" r:id="rId41"/>
    <p:sldId id="309" r:id="rId42"/>
    <p:sldId id="310" r:id="rId43"/>
    <p:sldId id="265" r:id="rId44"/>
    <p:sldId id="312" r:id="rId45"/>
    <p:sldId id="313" r:id="rId46"/>
    <p:sldId id="314" r:id="rId47"/>
    <p:sldId id="311" r:id="rId48"/>
    <p:sldId id="304" r:id="rId49"/>
    <p:sldId id="317" r:id="rId50"/>
    <p:sldId id="318" r:id="rId51"/>
    <p:sldId id="319" r:id="rId52"/>
    <p:sldId id="306" r:id="rId53"/>
    <p:sldId id="315" r:id="rId54"/>
    <p:sldId id="303" r:id="rId55"/>
    <p:sldId id="320" r:id="rId56"/>
    <p:sldId id="325" r:id="rId57"/>
    <p:sldId id="324" r:id="rId58"/>
    <p:sldId id="367" r:id="rId59"/>
    <p:sldId id="326" r:id="rId60"/>
    <p:sldId id="327" r:id="rId61"/>
    <p:sldId id="333" r:id="rId62"/>
    <p:sldId id="328" r:id="rId63"/>
    <p:sldId id="338" r:id="rId64"/>
    <p:sldId id="329" r:id="rId65"/>
    <p:sldId id="330" r:id="rId66"/>
    <p:sldId id="331" r:id="rId67"/>
    <p:sldId id="332" r:id="rId68"/>
    <p:sldId id="339" r:id="rId69"/>
    <p:sldId id="340" r:id="rId70"/>
    <p:sldId id="341" r:id="rId71"/>
    <p:sldId id="335" r:id="rId72"/>
    <p:sldId id="336" r:id="rId73"/>
    <p:sldId id="337" r:id="rId74"/>
    <p:sldId id="346" r:id="rId75"/>
    <p:sldId id="343" r:id="rId76"/>
    <p:sldId id="342" r:id="rId77"/>
    <p:sldId id="344" r:id="rId78"/>
    <p:sldId id="345" r:id="rId79"/>
    <p:sldId id="321" r:id="rId80"/>
    <p:sldId id="267" r:id="rId81"/>
    <p:sldId id="347" r:id="rId82"/>
    <p:sldId id="351" r:id="rId83"/>
    <p:sldId id="349" r:id="rId84"/>
    <p:sldId id="352" r:id="rId85"/>
    <p:sldId id="350" r:id="rId86"/>
    <p:sldId id="353" r:id="rId87"/>
    <p:sldId id="355" r:id="rId88"/>
    <p:sldId id="358" r:id="rId89"/>
    <p:sldId id="356" r:id="rId90"/>
    <p:sldId id="357" r:id="rId91"/>
    <p:sldId id="268" r:id="rId92"/>
    <p:sldId id="348" r:id="rId93"/>
    <p:sldId id="359" r:id="rId94"/>
    <p:sldId id="360" r:id="rId95"/>
    <p:sldId id="361" r:id="rId96"/>
    <p:sldId id="362" r:id="rId97"/>
    <p:sldId id="363" r:id="rId98"/>
    <p:sldId id="364" r:id="rId99"/>
    <p:sldId id="365" r:id="rId100"/>
    <p:sldId id="366" r:id="rId101"/>
    <p:sldId id="286" r:id="rId102"/>
    <p:sldId id="287" r:id="rId103"/>
    <p:sldId id="259" r:id="rId104"/>
  </p:sldIdLst>
  <p:sldSz cx="9144000" cy="5143500" type="screen16x9"/>
  <p:notesSz cx="6858000" cy="9144000"/>
  <p:embeddedFontLst>
    <p:embeddedFont>
      <p:font typeface="Comfortaa" panose="020B0604020202020204" charset="0"/>
      <p:regular r:id="rId106"/>
      <p:bold r:id="rId107"/>
    </p:embeddedFont>
    <p:embeddedFont>
      <p:font typeface="Roboto Mono" panose="020B0604020202020204" charset="0"/>
      <p:regular r:id="rId108"/>
      <p:bold r:id="rId109"/>
      <p:italic r:id="rId110"/>
      <p:boldItalic r:id="rId1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C5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42924C-DDB2-45E8-BDCD-340BB87B6F47}" v="391" dt="2020-02-18T02:03:59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6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2" y="3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presProps" Target="presProps.xml"/><Relationship Id="rId16" Type="http://schemas.openxmlformats.org/officeDocument/2006/relationships/slide" Target="slides/slide12.xml"/><Relationship Id="rId107" Type="http://schemas.openxmlformats.org/officeDocument/2006/relationships/font" Target="fonts/font2.fntdata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102" Type="http://schemas.openxmlformats.org/officeDocument/2006/relationships/slide" Target="slides/slide98.xml"/><Relationship Id="rId110" Type="http://schemas.openxmlformats.org/officeDocument/2006/relationships/font" Target="fonts/font5.fntdata"/><Relationship Id="rId115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notesMaster" Target="notesMasters/notesMaster1.xml"/><Relationship Id="rId113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font" Target="fonts/font3.fntdata"/><Relationship Id="rId11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font" Target="fonts/font1.fntdata"/><Relationship Id="rId114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font" Target="fonts/font4.fntdata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194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666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74000" y="436262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 hasCustomPrompt="1"/>
          </p:nvPr>
        </p:nvSpPr>
        <p:spPr>
          <a:xfrm>
            <a:off x="311700" y="927850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311700" y="2808900"/>
            <a:ext cx="8520600" cy="13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30125" y="194125"/>
            <a:ext cx="727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30125" y="194125"/>
            <a:ext cx="727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  <a:defRPr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Roboto Mono"/>
              <a:buChar char="○"/>
              <a:defRPr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Roboto Mono"/>
              <a:buChar char="■"/>
              <a:defRPr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Roboto Mono"/>
              <a:buChar char="●"/>
              <a:defRPr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Roboto Mono"/>
              <a:buChar char="○"/>
              <a:defRPr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Roboto Mono"/>
              <a:buChar char="■"/>
              <a:defRPr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Roboto Mono"/>
              <a:buChar char="●"/>
              <a:defRPr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Roboto Mono"/>
              <a:buChar char="○"/>
              <a:defRPr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Roboto Mono"/>
              <a:buChar char="■"/>
              <a:defRPr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2"/>
          </p:nvPr>
        </p:nvSpPr>
        <p:spPr>
          <a:xfrm>
            <a:off x="330125" y="4314125"/>
            <a:ext cx="514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330125" y="194125"/>
            <a:ext cx="727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1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1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30125" y="194125"/>
            <a:ext cx="727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224500" y="155700"/>
            <a:ext cx="2895300" cy="6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311700" y="1020650"/>
            <a:ext cx="3445200" cy="3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265500" y="1049825"/>
            <a:ext cx="4045200" cy="19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200"/>
              <a:buNone/>
              <a:defRPr sz="4200">
                <a:solidFill>
                  <a:srgbClr val="43434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30125" y="194125"/>
            <a:ext cx="7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225" y="9147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fortaa"/>
              <a:buChar char="●"/>
              <a:defRPr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○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■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●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○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■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●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○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omfortaa"/>
              <a:buChar char="■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cardoStam/OpenSpeelkaarten" TargetMode="External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/>
              <a:t>INFALR01-D</a:t>
            </a:r>
            <a:br>
              <a:rPr lang="en-US" b="1" dirty="0"/>
            </a:br>
            <a:r>
              <a:rPr lang="en-US" b="1" dirty="0"/>
              <a:t>Q&amp;D #1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B0604020202020204" charset="0"/>
              </a:rPr>
              <a:t>Classes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>
                <a:latin typeface="Comfortaa" panose="020B0604020202020204" charset="0"/>
              </a:rPr>
              <a:t>Wat was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class 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Staat</a:t>
            </a:r>
            <a:r>
              <a:rPr lang="en-US" dirty="0">
                <a:latin typeface="Comfortaa" panose="020B0604020202020204" charset="0"/>
              </a:rPr>
              <a:t> 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Gedrag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pic>
        <p:nvPicPr>
          <p:cNvPr id="6" name="Picture 2" descr="Image result for cards">
            <a:extLst>
              <a:ext uri="{FF2B5EF4-FFF2-40B4-BE49-F238E27FC236}">
                <a16:creationId xmlns:a16="http://schemas.microsoft.com/office/drawing/2014/main" id="{B6C6C3F2-3198-4829-8B59-1CF64A038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72" y="1446570"/>
            <a:ext cx="2250359" cy="22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850FA94-44BB-463F-928E-214D01A7F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723" y="1129779"/>
            <a:ext cx="2352602" cy="287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5271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mfortaa" panose="020B0604020202020204" charset="0"/>
              </a:rPr>
              <a:t>Praktijk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deel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517499B-09A8-46ED-8390-CF3B31797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114300" indent="0" algn="ctr">
              <a:buNone/>
            </a:pPr>
            <a:r>
              <a:rPr lang="en-GB" dirty="0" err="1">
                <a:latin typeface="Comfortaa" panose="020B0604020202020204" charset="0"/>
              </a:rPr>
              <a:t>SLLNodes</a:t>
            </a:r>
            <a:r>
              <a:rPr lang="en-GB" dirty="0">
                <a:latin typeface="Comfortaa" panose="020B0604020202020204" charset="0"/>
              </a:rPr>
              <a:t> </a:t>
            </a:r>
            <a:r>
              <a:rPr lang="en-GB" dirty="0" err="1">
                <a:latin typeface="Comfortaa" panose="020B0604020202020204" charset="0"/>
              </a:rPr>
              <a:t>doen</a:t>
            </a:r>
            <a:r>
              <a:rPr lang="en-GB" dirty="0">
                <a:latin typeface="Comfortaa" panose="020B0604020202020204" charset="0"/>
              </a:rPr>
              <a:t> we </a:t>
            </a:r>
            <a:r>
              <a:rPr lang="en-GB" dirty="0" err="1">
                <a:latin typeface="Comfortaa" panose="020B0604020202020204" charset="0"/>
              </a:rPr>
              <a:t>samen</a:t>
            </a:r>
            <a:r>
              <a:rPr lang="en-GB" dirty="0">
                <a:latin typeface="Comfortaa" panose="020B0604020202020204" charset="0"/>
              </a:rPr>
              <a:t>.</a:t>
            </a:r>
          </a:p>
          <a:p>
            <a:pPr marL="114300" indent="0" algn="ctr">
              <a:buNone/>
            </a:pPr>
            <a:endParaRPr lang="en-GB" dirty="0">
              <a:latin typeface="Comfortaa" panose="020B0604020202020204" charset="0"/>
            </a:endParaRPr>
          </a:p>
          <a:p>
            <a:pPr marL="114300" indent="0" algn="ctr">
              <a:buNone/>
            </a:pPr>
            <a:r>
              <a:rPr lang="en-GB" dirty="0">
                <a:latin typeface="Comfortaa" panose="020B0604020202020204" charset="0"/>
              </a:rPr>
              <a:t>SLL; Stack </a:t>
            </a:r>
            <a:r>
              <a:rPr lang="en-GB" dirty="0" err="1">
                <a:latin typeface="Comfortaa" panose="020B0604020202020204" charset="0"/>
              </a:rPr>
              <a:t>en</a:t>
            </a:r>
            <a:r>
              <a:rPr lang="en-GB" dirty="0">
                <a:latin typeface="Comfortaa" panose="020B0604020202020204" charset="0"/>
              </a:rPr>
              <a:t> Queue is </a:t>
            </a:r>
            <a:r>
              <a:rPr lang="en-GB" dirty="0" err="1">
                <a:latin typeface="Comfortaa" panose="020B0604020202020204" charset="0"/>
              </a:rPr>
              <a:t>aan</a:t>
            </a:r>
            <a:r>
              <a:rPr lang="en-GB" dirty="0">
                <a:latin typeface="Comfortaa" panose="020B0604020202020204" charset="0"/>
              </a:rPr>
              <a:t> </a:t>
            </a:r>
            <a:r>
              <a:rPr lang="en-GB" dirty="0" err="1">
                <a:latin typeface="Comfortaa" panose="020B0604020202020204" charset="0"/>
              </a:rPr>
              <a:t>jullie</a:t>
            </a:r>
            <a:r>
              <a:rPr lang="en-GB" dirty="0">
                <a:latin typeface="Comfortaa" panose="020B0604020202020204" charset="0"/>
              </a:rPr>
              <a:t> </a:t>
            </a:r>
            <a:r>
              <a:rPr lang="en-GB" dirty="0" err="1">
                <a:latin typeface="Comfortaa" panose="020B0604020202020204" charset="0"/>
              </a:rPr>
              <a:t>zelf</a:t>
            </a:r>
            <a:r>
              <a:rPr lang="en-GB" dirty="0">
                <a:latin typeface="Comfortaa" panose="020B0604020202020204" charset="0"/>
              </a:rPr>
              <a:t>.</a:t>
            </a:r>
          </a:p>
          <a:p>
            <a:pPr marL="114300" indent="0" algn="ctr">
              <a:buNone/>
            </a:pPr>
            <a:endParaRPr lang="en-GB" dirty="0">
              <a:latin typeface="Comfortaa" panose="020B0604020202020204" charset="0"/>
            </a:endParaRPr>
          </a:p>
          <a:p>
            <a:pPr marL="114300" indent="0" algn="ctr">
              <a:buNone/>
            </a:pPr>
            <a:r>
              <a:rPr lang="en-GB" dirty="0" err="1">
                <a:latin typeface="Comfortaa" panose="020B0604020202020204" charset="0"/>
              </a:rPr>
              <a:t>Succes</a:t>
            </a:r>
            <a:r>
              <a:rPr lang="en-GB" dirty="0">
                <a:latin typeface="Comfortaa" panose="020B0604020202020204" charset="0"/>
              </a:rPr>
              <a:t>!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NL" dirty="0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862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B0604020202020204" charset="0"/>
              </a:rPr>
              <a:t>Classes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517499B-09A8-46ED-8390-CF3B31797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>
                <a:latin typeface="Comfortaa" panose="020B0604020202020204" charset="0"/>
              </a:rPr>
              <a:t>Staat</a:t>
            </a:r>
            <a:r>
              <a:rPr lang="en-US" dirty="0">
                <a:latin typeface="Comfortaa" panose="020B0604020202020204" charset="0"/>
              </a:rPr>
              <a:t> == </a:t>
            </a:r>
            <a:r>
              <a:rPr lang="en-US" dirty="0" err="1">
                <a:latin typeface="Comfortaa" panose="020B0604020202020204" charset="0"/>
              </a:rPr>
              <a:t>Variabelen</a:t>
            </a:r>
            <a:r>
              <a:rPr lang="en-US" dirty="0">
                <a:latin typeface="Comfortaa" panose="020B0604020202020204" charset="0"/>
              </a:rPr>
              <a:t> van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class</a:t>
            </a: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  <a:p>
            <a:pPr marL="114300" indent="0">
              <a:buNone/>
            </a:pPr>
            <a:r>
              <a:rPr lang="en-US" dirty="0">
                <a:latin typeface="Comfortaa" panose="020B0604020202020204" charset="0"/>
              </a:rPr>
              <a:t>De </a:t>
            </a:r>
            <a:r>
              <a:rPr lang="en-US" dirty="0" err="1">
                <a:latin typeface="Comfortaa" panose="020B0604020202020204" charset="0"/>
              </a:rPr>
              <a:t>staat</a:t>
            </a:r>
            <a:r>
              <a:rPr lang="en-US" dirty="0">
                <a:latin typeface="Comfortaa" panose="020B0604020202020204" charset="0"/>
              </a:rPr>
              <a:t> van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object </a:t>
            </a:r>
            <a:r>
              <a:rPr lang="en-US" dirty="0" err="1">
                <a:latin typeface="Comfortaa" panose="020B0604020202020204" charset="0"/>
              </a:rPr>
              <a:t>zijn</a:t>
            </a:r>
            <a:r>
              <a:rPr lang="en-US" dirty="0">
                <a:latin typeface="Comfortaa" panose="020B0604020202020204" charset="0"/>
              </a:rPr>
              <a:t> de </a:t>
            </a:r>
            <a:r>
              <a:rPr lang="en-US" dirty="0" err="1">
                <a:latin typeface="Comfortaa" panose="020B0604020202020204" charset="0"/>
              </a:rPr>
              <a:t>verschillende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elementen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waaruit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deze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bestaat</a:t>
            </a:r>
            <a:r>
              <a:rPr lang="en-US" dirty="0">
                <a:latin typeface="Comfortaa" panose="020B0604020202020204" charset="0"/>
              </a:rPr>
              <a:t>.</a:t>
            </a: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  <a:p>
            <a:pPr marL="114300" indent="0">
              <a:buNone/>
            </a:pPr>
            <a:r>
              <a:rPr lang="en-US" dirty="0">
                <a:latin typeface="Comfortaa" panose="020B0604020202020204" charset="0"/>
              </a:rPr>
              <a:t>De </a:t>
            </a:r>
            <a:r>
              <a:rPr lang="en-US" dirty="0" err="1">
                <a:latin typeface="Comfortaa" panose="020B0604020202020204" charset="0"/>
              </a:rPr>
              <a:t>staat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omschrijft</a:t>
            </a:r>
            <a:r>
              <a:rPr lang="en-US" dirty="0">
                <a:latin typeface="Comfortaa" panose="020B0604020202020204" charset="0"/>
              </a:rPr>
              <a:t> in </a:t>
            </a:r>
            <a:r>
              <a:rPr lang="en-US" dirty="0" err="1">
                <a:latin typeface="Comfortaa" panose="020B0604020202020204" charset="0"/>
              </a:rPr>
              <a:t>welke</a:t>
            </a:r>
            <a:r>
              <a:rPr lang="en-US" dirty="0">
                <a:latin typeface="Comfortaa" panose="020B0604020202020204" charset="0"/>
              </a:rPr>
              <a:t> “status”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object is.</a:t>
            </a: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  <a:p>
            <a:pPr marL="114300" indent="0">
              <a:buNone/>
            </a:pP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Wat was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een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class </a:t>
            </a:r>
            <a:r>
              <a:rPr lang="en-US" dirty="0">
                <a:latin typeface="Comfortaa" panose="020B0604020202020204" charset="0"/>
              </a:rPr>
              <a:t>–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Staat</a:t>
            </a:r>
            <a:r>
              <a:rPr lang="en-US" dirty="0">
                <a:latin typeface="Comfortaa" panose="020B0604020202020204" charset="0"/>
              </a:rPr>
              <a:t> 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Gedrag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537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B0604020202020204" charset="0"/>
              </a:rPr>
              <a:t>Classes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517499B-09A8-46ED-8390-CF3B31797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  <a:p>
            <a:pPr marL="114300" indent="0">
              <a:buNone/>
            </a:pP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Wat was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een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class </a:t>
            </a:r>
            <a:r>
              <a:rPr lang="en-US" dirty="0">
                <a:latin typeface="Comfortaa" panose="020B0604020202020204" charset="0"/>
              </a:rPr>
              <a:t>–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Staat</a:t>
            </a:r>
            <a:r>
              <a:rPr lang="en-US" dirty="0">
                <a:latin typeface="Comfortaa" panose="020B0604020202020204" charset="0"/>
              </a:rPr>
              <a:t> 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Gedrag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7ECB025-D635-4567-A433-A78640C4C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017" y="1024025"/>
            <a:ext cx="4524415" cy="303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59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B0604020202020204" charset="0"/>
              </a:rPr>
              <a:t>Classes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517499B-09A8-46ED-8390-CF3B31797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>
                <a:latin typeface="Comfortaa" panose="020B0604020202020204" charset="0"/>
              </a:rPr>
              <a:t>Dus</a:t>
            </a:r>
            <a:r>
              <a:rPr lang="en-US" dirty="0">
                <a:latin typeface="Comfortaa" panose="020B0604020202020204" charset="0"/>
              </a:rPr>
              <a:t>…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Wat was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een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class </a:t>
            </a:r>
            <a:r>
              <a:rPr lang="en-US" dirty="0">
                <a:latin typeface="Comfortaa" panose="020B0604020202020204" charset="0"/>
              </a:rPr>
              <a:t>–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Staat</a:t>
            </a:r>
            <a:r>
              <a:rPr lang="en-US" dirty="0">
                <a:latin typeface="Comfortaa" panose="020B0604020202020204" charset="0"/>
              </a:rPr>
              <a:t> 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Gedrag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29F186B-F754-465B-8142-D9E5EAF4F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059" y="1092040"/>
            <a:ext cx="2491882" cy="295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03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B0604020202020204" charset="0"/>
              </a:rPr>
              <a:t>Classes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517499B-09A8-46ED-8390-CF3B31797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  <a:p>
            <a:pPr marL="114300" indent="0">
              <a:buNone/>
            </a:pP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Wat was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een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class </a:t>
            </a:r>
            <a:r>
              <a:rPr lang="en-US" dirty="0">
                <a:latin typeface="Comfortaa" panose="020B0604020202020204" charset="0"/>
              </a:rPr>
              <a:t>–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Staat</a:t>
            </a:r>
            <a:r>
              <a:rPr lang="en-US" dirty="0">
                <a:latin typeface="Comfortaa" panose="020B0604020202020204" charset="0"/>
              </a:rPr>
              <a:t> 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Gedrag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2F976E6-F1F5-4C14-8109-5ABDCB3B4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650" y="925987"/>
            <a:ext cx="56197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73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B0604020202020204" charset="0"/>
              </a:rPr>
              <a:t>Classes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517499B-09A8-46ED-8390-CF3B31797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>
                <a:latin typeface="Comfortaa" panose="020B0604020202020204" charset="0"/>
              </a:rPr>
              <a:t>Gedrag</a:t>
            </a:r>
            <a:r>
              <a:rPr lang="en-US" dirty="0">
                <a:latin typeface="Comfortaa" panose="020B0604020202020204" charset="0"/>
              </a:rPr>
              <a:t> == </a:t>
            </a:r>
            <a:r>
              <a:rPr lang="en-US" dirty="0" err="1">
                <a:latin typeface="Comfortaa" panose="020B0604020202020204" charset="0"/>
              </a:rPr>
              <a:t>Methodes</a:t>
            </a:r>
            <a:r>
              <a:rPr lang="en-US" dirty="0">
                <a:latin typeface="Comfortaa" panose="020B0604020202020204" charset="0"/>
              </a:rPr>
              <a:t> van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class</a:t>
            </a: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  <a:p>
            <a:pPr marL="114300" indent="0">
              <a:buNone/>
            </a:pPr>
            <a:r>
              <a:rPr lang="en-US" dirty="0">
                <a:latin typeface="Comfortaa" panose="020B0604020202020204" charset="0"/>
              </a:rPr>
              <a:t>Het </a:t>
            </a:r>
            <a:r>
              <a:rPr lang="en-US" dirty="0" err="1">
                <a:latin typeface="Comfortaa" panose="020B0604020202020204" charset="0"/>
              </a:rPr>
              <a:t>gedrag</a:t>
            </a:r>
            <a:r>
              <a:rPr lang="en-US" dirty="0">
                <a:latin typeface="Comfortaa" panose="020B0604020202020204" charset="0"/>
              </a:rPr>
              <a:t> van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class </a:t>
            </a:r>
            <a:r>
              <a:rPr lang="en-US" dirty="0" err="1">
                <a:latin typeface="Comfortaa" panose="020B0604020202020204" charset="0"/>
              </a:rPr>
              <a:t>zijn</a:t>
            </a:r>
            <a:r>
              <a:rPr lang="en-US" dirty="0">
                <a:latin typeface="Comfortaa" panose="020B0604020202020204" charset="0"/>
              </a:rPr>
              <a:t> de </a:t>
            </a:r>
            <a:r>
              <a:rPr lang="en-US" dirty="0" err="1">
                <a:latin typeface="Comfortaa" panose="020B0604020202020204" charset="0"/>
              </a:rPr>
              <a:t>acties</a:t>
            </a:r>
            <a:r>
              <a:rPr lang="en-US" dirty="0">
                <a:latin typeface="Comfortaa" panose="020B0604020202020204" charset="0"/>
              </a:rPr>
              <a:t> die de het object </a:t>
            </a:r>
            <a:r>
              <a:rPr lang="en-US" dirty="0" err="1">
                <a:latin typeface="Comfortaa" panose="020B0604020202020204" charset="0"/>
              </a:rPr>
              <a:t>kan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uitvoeren</a:t>
            </a:r>
            <a:r>
              <a:rPr lang="en-US" dirty="0">
                <a:latin typeface="Comfortaa" panose="020B0604020202020204" charset="0"/>
              </a:rPr>
              <a:t>.</a:t>
            </a: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  <a:p>
            <a:pPr marL="114300" indent="0">
              <a:buNone/>
            </a:pPr>
            <a:r>
              <a:rPr lang="en-US" dirty="0">
                <a:latin typeface="Comfortaa" panose="020B0604020202020204" charset="0"/>
              </a:rPr>
              <a:t>Het </a:t>
            </a:r>
            <a:r>
              <a:rPr lang="en-US" dirty="0" err="1">
                <a:latin typeface="Comfortaa" panose="020B0604020202020204" charset="0"/>
              </a:rPr>
              <a:t>gedrag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geeft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aan</a:t>
            </a:r>
            <a:r>
              <a:rPr lang="en-US" dirty="0">
                <a:latin typeface="Comfortaa" panose="020B0604020202020204" charset="0"/>
              </a:rPr>
              <a:t> hoe we met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class </a:t>
            </a:r>
            <a:r>
              <a:rPr lang="en-US" dirty="0" err="1">
                <a:latin typeface="Comfortaa" panose="020B0604020202020204" charset="0"/>
              </a:rPr>
              <a:t>kunnen</a:t>
            </a:r>
            <a:r>
              <a:rPr lang="en-US" dirty="0">
                <a:latin typeface="Comfortaa" panose="020B0604020202020204" charset="0"/>
              </a:rPr>
              <a:t> “</a:t>
            </a:r>
            <a:r>
              <a:rPr lang="en-US" dirty="0" err="1">
                <a:latin typeface="Comfortaa" panose="020B0604020202020204" charset="0"/>
              </a:rPr>
              <a:t>communiceren</a:t>
            </a:r>
            <a:r>
              <a:rPr lang="en-US" dirty="0">
                <a:latin typeface="Comfortaa" panose="020B0604020202020204" charset="0"/>
              </a:rPr>
              <a:t>”.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Wat was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een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class </a:t>
            </a:r>
            <a:r>
              <a:rPr lang="en-US" dirty="0">
                <a:latin typeface="Comfortaa" panose="020B0604020202020204" charset="0"/>
              </a:rPr>
              <a:t>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Staat</a:t>
            </a:r>
            <a:r>
              <a:rPr lang="en-US" dirty="0">
                <a:latin typeface="Comfortaa" panose="020B0604020202020204" charset="0"/>
              </a:rPr>
              <a:t> – </a:t>
            </a:r>
            <a:r>
              <a:rPr lang="en-US" dirty="0" err="1">
                <a:latin typeface="Comfortaa" panose="020B0604020202020204" charset="0"/>
              </a:rPr>
              <a:t>Gedrag</a:t>
            </a:r>
            <a:r>
              <a:rPr lang="en-US" dirty="0">
                <a:latin typeface="Comfortaa" panose="020B0604020202020204" charset="0"/>
              </a:rPr>
              <a:t> 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Overerven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558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B0604020202020204" charset="0"/>
              </a:rPr>
              <a:t>Classes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Wat was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een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class </a:t>
            </a:r>
            <a:r>
              <a:rPr lang="en-US" dirty="0">
                <a:latin typeface="Comfortaa" panose="020B0604020202020204" charset="0"/>
              </a:rPr>
              <a:t>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Staat</a:t>
            </a:r>
            <a:r>
              <a:rPr lang="en-US" dirty="0">
                <a:latin typeface="Comfortaa" panose="020B0604020202020204" charset="0"/>
              </a:rPr>
              <a:t> – </a:t>
            </a:r>
            <a:r>
              <a:rPr lang="en-US" dirty="0" err="1">
                <a:latin typeface="Comfortaa" panose="020B0604020202020204" charset="0"/>
              </a:rPr>
              <a:t>Gedrag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8AE4C7F-2428-4F1F-9AC2-7D949554A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655" y="1304420"/>
            <a:ext cx="3952052" cy="253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40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B0604020202020204" charset="0"/>
              </a:rPr>
              <a:t>Classes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Wat was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een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class </a:t>
            </a:r>
            <a:r>
              <a:rPr lang="en-US" dirty="0">
                <a:latin typeface="Comfortaa" panose="020B0604020202020204" charset="0"/>
              </a:rPr>
              <a:t>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Staat</a:t>
            </a:r>
            <a:r>
              <a:rPr lang="en-US" dirty="0">
                <a:latin typeface="Comfortaa" panose="020B0604020202020204" charset="0"/>
              </a:rPr>
              <a:t> – </a:t>
            </a:r>
            <a:r>
              <a:rPr lang="en-US" dirty="0" err="1">
                <a:latin typeface="Comfortaa" panose="020B0604020202020204" charset="0"/>
              </a:rPr>
              <a:t>Gedrag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2BDA7AD-FA4E-45DD-8A01-1A628584B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859" y="1235104"/>
            <a:ext cx="4405644" cy="267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65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>
              <a:latin typeface="Comfortaa" panose="020B0604020202020204" charset="0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517499B-09A8-46ED-8390-CF3B31797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114300" indent="0" algn="ctr">
              <a:buNone/>
            </a:pPr>
            <a:r>
              <a:rPr lang="en-US" sz="4000" dirty="0">
                <a:latin typeface="Comfortaa" panose="020B0604020202020204" charset="0"/>
              </a:rPr>
              <a:t>Access modifiers</a:t>
            </a:r>
            <a:endParaRPr lang="en-NL" sz="4000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NL" dirty="0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823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B0604020202020204" charset="0"/>
              </a:rPr>
              <a:t>Access modifiers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Public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Private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-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Protected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12" name="Tijdelijke aanduiding voor tekst 2">
            <a:extLst>
              <a:ext uri="{FF2B5EF4-FFF2-40B4-BE49-F238E27FC236}">
                <a16:creationId xmlns:a16="http://schemas.microsoft.com/office/drawing/2014/main" id="{3D477FEF-C9B8-49FE-8F07-23A709D22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latin typeface="Comfortaa" panose="020B0604020202020204" charset="0"/>
              </a:rPr>
              <a:t>Public access – “</a:t>
            </a:r>
            <a:r>
              <a:rPr lang="en-US" dirty="0" err="1">
                <a:latin typeface="Comfortaa" panose="020B0604020202020204" charset="0"/>
              </a:rPr>
              <a:t>alles</a:t>
            </a:r>
            <a:r>
              <a:rPr lang="en-US" dirty="0">
                <a:latin typeface="Comfortaa" panose="020B0604020202020204" charset="0"/>
              </a:rPr>
              <a:t>” </a:t>
            </a:r>
            <a:r>
              <a:rPr lang="en-US" dirty="0" err="1">
                <a:latin typeface="Comfortaa" panose="020B0604020202020204" charset="0"/>
              </a:rPr>
              <a:t>heeft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toegang</a:t>
            </a:r>
            <a:r>
              <a:rPr lang="en-US" dirty="0">
                <a:latin typeface="Comfortaa" panose="020B0604020202020204" charset="0"/>
              </a:rPr>
              <a:t> tot </a:t>
            </a:r>
            <a:r>
              <a:rPr lang="en-US" dirty="0" err="1">
                <a:latin typeface="Comfortaa" panose="020B0604020202020204" charset="0"/>
              </a:rPr>
              <a:t>dit</a:t>
            </a:r>
            <a:r>
              <a:rPr lang="en-US" dirty="0">
                <a:latin typeface="Comfortaa" panose="020B0604020202020204" charset="0"/>
              </a:rPr>
              <a:t> element, </a:t>
            </a:r>
            <a:r>
              <a:rPr lang="en-US" dirty="0" err="1">
                <a:latin typeface="Comfortaa" panose="020B0604020202020204" charset="0"/>
              </a:rPr>
              <a:t>staat</a:t>
            </a:r>
            <a:r>
              <a:rPr lang="en-US" dirty="0">
                <a:latin typeface="Comfortaa" panose="020B0604020202020204" charset="0"/>
              </a:rPr>
              <a:t> of </a:t>
            </a:r>
            <a:r>
              <a:rPr lang="en-US" dirty="0" err="1">
                <a:latin typeface="Comfortaa" panose="020B0604020202020204" charset="0"/>
              </a:rPr>
              <a:t>gedrag</a:t>
            </a:r>
            <a:r>
              <a:rPr lang="en-US" dirty="0">
                <a:latin typeface="Comfortaa" panose="020B0604020202020204" charset="0"/>
              </a:rPr>
              <a:t>.</a:t>
            </a: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  <a:p>
            <a:pPr marL="114300" indent="0">
              <a:buNone/>
            </a:pPr>
            <a:r>
              <a:rPr lang="en-US" dirty="0">
                <a:latin typeface="Comfortaa" panose="020B0604020202020204" charset="0"/>
              </a:rPr>
              <a:t>De </a:t>
            </a:r>
            <a:r>
              <a:rPr lang="en-US" dirty="0" err="1">
                <a:latin typeface="Comfortaa" panose="020B0604020202020204" charset="0"/>
              </a:rPr>
              <a:t>elementen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welke</a:t>
            </a:r>
            <a:r>
              <a:rPr lang="en-US" dirty="0">
                <a:latin typeface="Comfortaa" panose="020B0604020202020204" charset="0"/>
              </a:rPr>
              <a:t> public </a:t>
            </a:r>
            <a:r>
              <a:rPr lang="en-US" dirty="0" err="1">
                <a:latin typeface="Comfortaa" panose="020B0604020202020204" charset="0"/>
              </a:rPr>
              <a:t>acces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hebben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zijn</a:t>
            </a:r>
            <a:r>
              <a:rPr lang="en-US" dirty="0">
                <a:latin typeface="Comfortaa" panose="020B0604020202020204" charset="0"/>
              </a:rPr>
              <a:t> de </a:t>
            </a:r>
            <a:r>
              <a:rPr lang="en-US" dirty="0" err="1">
                <a:latin typeface="Comfortaa" panose="020B0604020202020204" charset="0"/>
              </a:rPr>
              <a:t>elementen</a:t>
            </a:r>
            <a:r>
              <a:rPr lang="en-US" dirty="0">
                <a:latin typeface="Comfortaa" panose="020B0604020202020204" charset="0"/>
              </a:rPr>
              <a:t>  van het object </a:t>
            </a:r>
            <a:r>
              <a:rPr lang="en-US" dirty="0" err="1">
                <a:latin typeface="Comfortaa" panose="020B0604020202020204" charset="0"/>
              </a:rPr>
              <a:t>waar</a:t>
            </a:r>
            <a:r>
              <a:rPr lang="en-US" dirty="0">
                <a:latin typeface="Comfortaa" panose="020B0604020202020204" charset="0"/>
              </a:rPr>
              <a:t> we </a:t>
            </a:r>
            <a:r>
              <a:rPr lang="en-US" dirty="0" err="1">
                <a:latin typeface="Comfortaa" panose="020B0604020202020204" charset="0"/>
              </a:rPr>
              <a:t>als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buitestaander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mee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communiceren</a:t>
            </a:r>
            <a:r>
              <a:rPr lang="en-US" dirty="0">
                <a:latin typeface="Comfortaa" panose="020B0604020202020204" charset="0"/>
              </a:rPr>
              <a:t>.</a:t>
            </a: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  <a:p>
            <a:pPr marL="114300" indent="0">
              <a:buNone/>
            </a:pP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constructor is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voorbeeld</a:t>
            </a:r>
            <a:r>
              <a:rPr lang="en-US" dirty="0">
                <a:latin typeface="Comfortaa" panose="020B0604020202020204" charset="0"/>
              </a:rPr>
              <a:t> van </a:t>
            </a:r>
            <a:r>
              <a:rPr lang="en-US" dirty="0" err="1">
                <a:latin typeface="Comfortaa" panose="020B0604020202020204" charset="0"/>
              </a:rPr>
              <a:t>gedrag</a:t>
            </a:r>
            <a:r>
              <a:rPr lang="en-US" dirty="0">
                <a:latin typeface="Comfortaa" panose="020B0604020202020204" charset="0"/>
              </a:rPr>
              <a:t> wat </a:t>
            </a:r>
            <a:r>
              <a:rPr lang="en-US" dirty="0" err="1">
                <a:latin typeface="Comfortaa" panose="020B0604020202020204" charset="0"/>
              </a:rPr>
              <a:t>publiek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toegangkelijk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moet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zijn</a:t>
            </a:r>
            <a:r>
              <a:rPr lang="en-US" dirty="0">
                <a:latin typeface="Comfortaa" panose="020B0604020202020204" charset="0"/>
              </a:rPr>
              <a:t>. </a:t>
            </a:r>
            <a:endParaRPr lang="en-NL" dirty="0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34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330125" y="194125"/>
            <a:ext cx="727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mfortaa" panose="020B0604020202020204" charset="0"/>
                <a:sym typeface="Roboto Mono"/>
              </a:rPr>
              <a:t>Extra == </a:t>
            </a:r>
            <a:r>
              <a:rPr lang="en-US" dirty="0" err="1">
                <a:latin typeface="Comfortaa" panose="020B0604020202020204" charset="0"/>
              </a:rPr>
              <a:t>Geen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vervanging</a:t>
            </a:r>
            <a:r>
              <a:rPr lang="en-US" dirty="0">
                <a:latin typeface="Comfortaa" panose="020B0604020202020204" charset="0"/>
              </a:rPr>
              <a:t> (</a:t>
            </a:r>
            <a:r>
              <a:rPr lang="en-US" dirty="0" err="1">
                <a:latin typeface="Comfortaa" panose="020B0604020202020204" charset="0"/>
              </a:rPr>
              <a:t>volg</a:t>
            </a:r>
            <a:r>
              <a:rPr lang="en-US" dirty="0">
                <a:latin typeface="Comfortaa" panose="020B0604020202020204" charset="0"/>
              </a:rPr>
              <a:t> lessen)</a:t>
            </a:r>
            <a:endParaRPr dirty="0">
              <a:latin typeface="Comfortaa" panose="020B0604020202020204" charset="0"/>
              <a:sym typeface="Roboto Mono"/>
            </a:endParaRPr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mfortaa" panose="020B0604020202020204" charset="0"/>
                <a:sym typeface="Roboto Mono"/>
              </a:rPr>
              <a:t>We </a:t>
            </a:r>
            <a:r>
              <a:rPr lang="en-US" sz="2400" b="1" dirty="0" err="1">
                <a:latin typeface="Comfortaa" panose="020B0604020202020204" charset="0"/>
                <a:sym typeface="Roboto Mono"/>
              </a:rPr>
              <a:t>behandelen</a:t>
            </a:r>
            <a:r>
              <a:rPr lang="en-US" sz="2400" b="1" dirty="0">
                <a:latin typeface="Comfortaa" panose="020B0604020202020204" charset="0"/>
                <a:sym typeface="Roboto Mono"/>
              </a:rPr>
              <a:t> </a:t>
            </a:r>
            <a:r>
              <a:rPr lang="en-US" sz="2400" b="1" dirty="0" err="1">
                <a:latin typeface="Comfortaa" panose="020B0604020202020204" charset="0"/>
                <a:sym typeface="Roboto Mono"/>
              </a:rPr>
              <a:t>tijdens</a:t>
            </a:r>
            <a:r>
              <a:rPr lang="en-US" sz="2400" b="1" dirty="0">
                <a:latin typeface="Comfortaa" panose="020B0604020202020204" charset="0"/>
                <a:sym typeface="Roboto Mono"/>
              </a:rPr>
              <a:t> </a:t>
            </a:r>
            <a:r>
              <a:rPr lang="en-US" sz="2400" b="1" dirty="0" err="1">
                <a:latin typeface="Comfortaa" panose="020B0604020202020204" charset="0"/>
                <a:sym typeface="Roboto Mono"/>
              </a:rPr>
              <a:t>deze</a:t>
            </a:r>
            <a:r>
              <a:rPr lang="en-US" sz="2400" b="1" dirty="0">
                <a:latin typeface="Comfortaa" panose="020B0604020202020204" charset="0"/>
                <a:sym typeface="Roboto Mono"/>
              </a:rPr>
              <a:t> lessen </a:t>
            </a:r>
            <a:r>
              <a:rPr lang="en-US" sz="2400" b="1" dirty="0" err="1">
                <a:latin typeface="Comfortaa" panose="020B0604020202020204" charset="0"/>
                <a:sym typeface="Roboto Mono"/>
              </a:rPr>
              <a:t>niet</a:t>
            </a:r>
            <a:r>
              <a:rPr lang="en-US" sz="2400" b="1" dirty="0">
                <a:latin typeface="Comfortaa" panose="020B0604020202020204" charset="0"/>
                <a:sym typeface="Roboto Mono"/>
              </a:rPr>
              <a:t> </a:t>
            </a:r>
            <a:r>
              <a:rPr lang="en-US" sz="2400" b="1" dirty="0" err="1">
                <a:latin typeface="Comfortaa" panose="020B0604020202020204" charset="0"/>
                <a:sym typeface="Roboto Mono"/>
              </a:rPr>
              <a:t>alle</a:t>
            </a:r>
            <a:r>
              <a:rPr lang="en-US" sz="2400" b="1" dirty="0">
                <a:latin typeface="Comfortaa" panose="020B0604020202020204" charset="0"/>
                <a:sym typeface="Roboto Mono"/>
              </a:rPr>
              <a:t> </a:t>
            </a:r>
            <a:r>
              <a:rPr lang="en-US" sz="2400" b="1" dirty="0" err="1">
                <a:latin typeface="Comfortaa" panose="020B0604020202020204" charset="0"/>
                <a:sym typeface="Roboto Mono"/>
              </a:rPr>
              <a:t>lesstof</a:t>
            </a:r>
            <a:r>
              <a:rPr lang="en-US" sz="2400" b="1" dirty="0">
                <a:latin typeface="Comfortaa" panose="020B0604020202020204" charset="0"/>
                <a:sym typeface="Roboto Mono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Comfortaa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mfortaa" panose="020B0604020202020204" charset="0"/>
              </a:rPr>
              <a:t>De </a:t>
            </a:r>
            <a:r>
              <a:rPr lang="en-US" sz="2400" b="1" dirty="0" err="1">
                <a:latin typeface="Comfortaa" panose="020B0604020202020204" charset="0"/>
              </a:rPr>
              <a:t>onderwerpen</a:t>
            </a:r>
            <a:r>
              <a:rPr lang="en-US" sz="2400" b="1" dirty="0">
                <a:latin typeface="Comfortaa" panose="020B0604020202020204" charset="0"/>
              </a:rPr>
              <a:t> die we </a:t>
            </a:r>
            <a:r>
              <a:rPr lang="en-US" sz="2400" b="1" dirty="0" err="1">
                <a:latin typeface="Comfortaa" panose="020B0604020202020204" charset="0"/>
              </a:rPr>
              <a:t>behandelen</a:t>
            </a:r>
            <a:r>
              <a:rPr lang="en-US" sz="2400" b="1" dirty="0">
                <a:latin typeface="Comfortaa" panose="020B0604020202020204" charset="0"/>
              </a:rPr>
              <a:t> is </a:t>
            </a:r>
            <a:r>
              <a:rPr lang="en-US" sz="2400" b="1" dirty="0" err="1">
                <a:latin typeface="Comfortaa" panose="020B0604020202020204" charset="0"/>
              </a:rPr>
              <a:t>vanuit</a:t>
            </a:r>
            <a:r>
              <a:rPr lang="en-US" sz="2400" b="1" dirty="0">
                <a:latin typeface="Comfortaa" panose="020B0604020202020204" charset="0"/>
              </a:rPr>
              <a:t> </a:t>
            </a:r>
            <a:r>
              <a:rPr lang="en-US" sz="2400" b="1" dirty="0" err="1">
                <a:latin typeface="Comfortaa" panose="020B0604020202020204" charset="0"/>
              </a:rPr>
              <a:t>mijn</a:t>
            </a:r>
            <a:r>
              <a:rPr lang="en-US" sz="2400" b="1" dirty="0">
                <a:latin typeface="Comfortaa" panose="020B0604020202020204" charset="0"/>
              </a:rPr>
              <a:t> </a:t>
            </a:r>
            <a:r>
              <a:rPr lang="en-US" sz="2400" b="1" dirty="0" err="1">
                <a:latin typeface="Comfortaa" panose="020B0604020202020204" charset="0"/>
              </a:rPr>
              <a:t>perspectief</a:t>
            </a:r>
            <a:r>
              <a:rPr lang="en-US" sz="2400" b="1" dirty="0">
                <a:latin typeface="Comfortaa" panose="020B0604020202020204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Comfortaa" panose="020B0604020202020204" charset="0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mfortaa" panose="020B0604020202020204" charset="0"/>
              </a:rPr>
              <a:t>Er</a:t>
            </a:r>
            <a:r>
              <a:rPr lang="en-US" sz="2400" b="1" dirty="0">
                <a:latin typeface="Comfortaa" panose="020B0604020202020204" charset="0"/>
              </a:rPr>
              <a:t> </a:t>
            </a:r>
            <a:r>
              <a:rPr lang="en-US" sz="2400" b="1" dirty="0" err="1">
                <a:latin typeface="Comfortaa" panose="020B0604020202020204" charset="0"/>
              </a:rPr>
              <a:t>zijn</a:t>
            </a:r>
            <a:r>
              <a:rPr lang="en-US" sz="2400" b="1" dirty="0">
                <a:latin typeface="Comfortaa" panose="020B0604020202020204" charset="0"/>
              </a:rPr>
              <a:t> </a:t>
            </a:r>
            <a:r>
              <a:rPr lang="en-US" sz="2400" b="1" dirty="0" err="1">
                <a:latin typeface="Comfortaa" panose="020B0604020202020204" charset="0"/>
              </a:rPr>
              <a:t>meerdere</a:t>
            </a:r>
            <a:r>
              <a:rPr lang="en-US" sz="2400" b="1" dirty="0">
                <a:latin typeface="Comfortaa" panose="020B0604020202020204" charset="0"/>
              </a:rPr>
              <a:t> </a:t>
            </a:r>
            <a:r>
              <a:rPr lang="en-US" sz="2400" b="1" dirty="0" err="1">
                <a:latin typeface="Comfortaa" panose="020B0604020202020204" charset="0"/>
              </a:rPr>
              <a:t>wegen</a:t>
            </a:r>
            <a:r>
              <a:rPr lang="en-US" sz="2400" b="1" dirty="0">
                <a:latin typeface="Comfortaa" panose="020B0604020202020204" charset="0"/>
              </a:rPr>
              <a:t> die </a:t>
            </a:r>
            <a:r>
              <a:rPr lang="en-US" sz="2400" b="1" dirty="0" err="1">
                <a:latin typeface="Comfortaa" panose="020B0604020202020204" charset="0"/>
              </a:rPr>
              <a:t>naar</a:t>
            </a:r>
            <a:r>
              <a:rPr lang="en-US" sz="2400" b="1" dirty="0">
                <a:latin typeface="Comfortaa" panose="020B0604020202020204" charset="0"/>
              </a:rPr>
              <a:t> Rome </a:t>
            </a:r>
            <a:r>
              <a:rPr lang="en-US" sz="2400" b="1" dirty="0" err="1">
                <a:latin typeface="Comfortaa" panose="020B0604020202020204" charset="0"/>
              </a:rPr>
              <a:t>leiden</a:t>
            </a:r>
            <a:r>
              <a:rPr lang="en-US" sz="2400" b="1" dirty="0">
                <a:latin typeface="Comfortaa" panose="020B0604020202020204" charset="0"/>
              </a:rPr>
              <a:t>.</a:t>
            </a:r>
            <a:endParaRPr lang="en-US" sz="2400" b="1" dirty="0">
              <a:latin typeface="Comfortaa" panose="020B0604020202020204" charset="0"/>
              <a:sym typeface="Roboto Mon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B0604020202020204" charset="0"/>
              </a:rPr>
              <a:t>Access modifiers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Public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Private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-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Protected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C587EEF1-8B11-4100-8150-F284C0EB8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009" y="1105651"/>
            <a:ext cx="5053344" cy="306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84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B0604020202020204" charset="0"/>
              </a:rPr>
              <a:t>Access modifiers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Public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Private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-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Protected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12" name="Tijdelijke aanduiding voor tekst 2">
            <a:extLst>
              <a:ext uri="{FF2B5EF4-FFF2-40B4-BE49-F238E27FC236}">
                <a16:creationId xmlns:a16="http://schemas.microsoft.com/office/drawing/2014/main" id="{3D477FEF-C9B8-49FE-8F07-23A709D22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latin typeface="Comfortaa" panose="020B0604020202020204" charset="0"/>
              </a:rPr>
              <a:t>Private access – </a:t>
            </a:r>
            <a:r>
              <a:rPr lang="en-US" b="1" u="sng" dirty="0" err="1">
                <a:latin typeface="Comfortaa" panose="020B0604020202020204" charset="0"/>
              </a:rPr>
              <a:t>Alleen</a:t>
            </a:r>
            <a:r>
              <a:rPr lang="en-US" dirty="0">
                <a:latin typeface="Comfortaa" panose="020B0604020202020204" charset="0"/>
              </a:rPr>
              <a:t> de class </a:t>
            </a:r>
            <a:r>
              <a:rPr lang="en-US" dirty="0" err="1">
                <a:latin typeface="Comfortaa" panose="020B0604020202020204" charset="0"/>
              </a:rPr>
              <a:t>zelf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heeft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toegang</a:t>
            </a:r>
            <a:r>
              <a:rPr lang="en-US" dirty="0">
                <a:latin typeface="Comfortaa" panose="020B0604020202020204" charset="0"/>
              </a:rPr>
              <a:t> tot </a:t>
            </a:r>
            <a:r>
              <a:rPr lang="en-US" dirty="0" err="1">
                <a:latin typeface="Comfortaa" panose="020B0604020202020204" charset="0"/>
              </a:rPr>
              <a:t>dit</a:t>
            </a:r>
            <a:r>
              <a:rPr lang="en-US" dirty="0">
                <a:latin typeface="Comfortaa" panose="020B0604020202020204" charset="0"/>
              </a:rPr>
              <a:t> element.</a:t>
            </a: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  <a:p>
            <a:pPr marL="114300" indent="0">
              <a:buNone/>
            </a:pPr>
            <a:r>
              <a:rPr lang="en-US" dirty="0">
                <a:latin typeface="Comfortaa" panose="020B0604020202020204" charset="0"/>
              </a:rPr>
              <a:t>De </a:t>
            </a:r>
            <a:r>
              <a:rPr lang="en-US" dirty="0" err="1">
                <a:latin typeface="Comfortaa" panose="020B0604020202020204" charset="0"/>
              </a:rPr>
              <a:t>elementen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welke</a:t>
            </a:r>
            <a:r>
              <a:rPr lang="en-US" dirty="0">
                <a:latin typeface="Comfortaa" panose="020B0604020202020204" charset="0"/>
              </a:rPr>
              <a:t> private </a:t>
            </a:r>
            <a:r>
              <a:rPr lang="en-US" dirty="0" err="1">
                <a:latin typeface="Comfortaa" panose="020B0604020202020204" charset="0"/>
              </a:rPr>
              <a:t>acces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hebben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zijn</a:t>
            </a:r>
            <a:r>
              <a:rPr lang="en-US" dirty="0">
                <a:latin typeface="Comfortaa" panose="020B0604020202020204" charset="0"/>
              </a:rPr>
              <a:t> de </a:t>
            </a:r>
            <a:r>
              <a:rPr lang="en-US" dirty="0" err="1">
                <a:latin typeface="Comfortaa" panose="020B0604020202020204" charset="0"/>
              </a:rPr>
              <a:t>elementen</a:t>
            </a:r>
            <a:r>
              <a:rPr lang="en-US" dirty="0">
                <a:latin typeface="Comfortaa" panose="020B0604020202020204" charset="0"/>
              </a:rPr>
              <a:t> van de class </a:t>
            </a:r>
            <a:r>
              <a:rPr lang="en-US" dirty="0" err="1">
                <a:latin typeface="Comfortaa" panose="020B0604020202020204" charset="0"/>
              </a:rPr>
              <a:t>waar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alleen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gedrag</a:t>
            </a:r>
            <a:r>
              <a:rPr lang="en-US" dirty="0">
                <a:latin typeface="Comfortaa" panose="020B0604020202020204" charset="0"/>
              </a:rPr>
              <a:t> van het object </a:t>
            </a:r>
            <a:r>
              <a:rPr lang="en-US" dirty="0" err="1">
                <a:latin typeface="Comfortaa" panose="020B0604020202020204" charset="0"/>
              </a:rPr>
              <a:t>mee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kan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communiceren</a:t>
            </a:r>
            <a:r>
              <a:rPr lang="en-US" dirty="0">
                <a:latin typeface="Comfortaa" panose="020B0604020202020204" charset="0"/>
              </a:rPr>
              <a:t>.</a:t>
            </a: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  <a:p>
            <a:pPr marL="114300" indent="0">
              <a:buNone/>
            </a:pPr>
            <a:r>
              <a:rPr lang="en-US" dirty="0">
                <a:latin typeface="Comfortaa" panose="020B0604020202020204" charset="0"/>
              </a:rPr>
              <a:t>De </a:t>
            </a:r>
            <a:r>
              <a:rPr lang="en-US" dirty="0" err="1">
                <a:latin typeface="Comfortaa" panose="020B0604020202020204" charset="0"/>
              </a:rPr>
              <a:t>staat</a:t>
            </a:r>
            <a:r>
              <a:rPr lang="en-US" dirty="0">
                <a:latin typeface="Comfortaa" panose="020B0604020202020204" charset="0"/>
              </a:rPr>
              <a:t> van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object </a:t>
            </a:r>
            <a:r>
              <a:rPr lang="en-US" dirty="0" err="1">
                <a:latin typeface="Comfortaa" panose="020B0604020202020204" charset="0"/>
              </a:rPr>
              <a:t>zijn</a:t>
            </a:r>
            <a:r>
              <a:rPr lang="en-US" dirty="0">
                <a:latin typeface="Comfortaa" panose="020B0604020202020204" charset="0"/>
              </a:rPr>
              <a:t>, </a:t>
            </a:r>
            <a:r>
              <a:rPr lang="en-US" dirty="0" err="1">
                <a:latin typeface="Comfortaa" panose="020B0604020202020204" charset="0"/>
              </a:rPr>
              <a:t>normaliter</a:t>
            </a:r>
            <a:r>
              <a:rPr lang="en-US" dirty="0">
                <a:latin typeface="Comfortaa" panose="020B0604020202020204" charset="0"/>
              </a:rPr>
              <a:t>, private </a:t>
            </a:r>
            <a:r>
              <a:rPr lang="en-US" dirty="0" err="1">
                <a:latin typeface="Comfortaa" panose="020B0604020202020204" charset="0"/>
              </a:rPr>
              <a:t>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worden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aangepast</a:t>
            </a:r>
            <a:r>
              <a:rPr lang="en-US" dirty="0">
                <a:latin typeface="Comfortaa" panose="020B0604020202020204" charset="0"/>
              </a:rPr>
              <a:t> door public </a:t>
            </a:r>
            <a:r>
              <a:rPr lang="en-US" dirty="0" err="1">
                <a:latin typeface="Comfortaa" panose="020B0604020202020204" charset="0"/>
              </a:rPr>
              <a:t>en</a:t>
            </a:r>
            <a:r>
              <a:rPr lang="en-US" dirty="0">
                <a:latin typeface="Comfortaa" panose="020B0604020202020204" charset="0"/>
              </a:rPr>
              <a:t> private </a:t>
            </a:r>
            <a:r>
              <a:rPr lang="en-US" dirty="0" err="1">
                <a:latin typeface="Comfortaa" panose="020B0604020202020204" charset="0"/>
              </a:rPr>
              <a:t>gedrag</a:t>
            </a:r>
            <a:r>
              <a:rPr lang="en-US" dirty="0">
                <a:latin typeface="Comfortaa" panose="020B0604020202020204" charset="0"/>
              </a:rPr>
              <a:t> van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object.</a:t>
            </a:r>
            <a:endParaRPr lang="en-NL" dirty="0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460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B0604020202020204" charset="0"/>
              </a:rPr>
              <a:t>Access modifiers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Public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Private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-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Protected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9F7AFD8-03E2-40AA-A538-B4262C46F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6286"/>
            <a:ext cx="9144000" cy="1870927"/>
          </a:xfrm>
          <a:prstGeom prst="rect">
            <a:avLst/>
          </a:prstGeom>
        </p:spPr>
      </p:pic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98CC2092-7B00-4685-9E60-08D495E4CDC5}"/>
              </a:ext>
            </a:extLst>
          </p:cNvPr>
          <p:cNvCxnSpPr/>
          <p:nvPr/>
        </p:nvCxnSpPr>
        <p:spPr>
          <a:xfrm flipH="1">
            <a:off x="2880360" y="1120140"/>
            <a:ext cx="883920" cy="80772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91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B0604020202020204" charset="0"/>
              </a:rPr>
              <a:t>Access modifiers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Public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Private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-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Protected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BD3A244-C98B-486A-BF77-91464649B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823"/>
            <a:ext cx="9144000" cy="1885854"/>
          </a:xfrm>
          <a:prstGeom prst="rect">
            <a:avLst/>
          </a:prstGeom>
        </p:spPr>
      </p:pic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98CC2092-7B00-4685-9E60-08D495E4CDC5}"/>
              </a:ext>
            </a:extLst>
          </p:cNvPr>
          <p:cNvCxnSpPr>
            <a:cxnSpLocks/>
          </p:cNvCxnSpPr>
          <p:nvPr/>
        </p:nvCxnSpPr>
        <p:spPr>
          <a:xfrm>
            <a:off x="3512820" y="1394460"/>
            <a:ext cx="0" cy="86106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07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B0604020202020204" charset="0"/>
              </a:rPr>
              <a:t>Access modifiers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Public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Private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-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Protected</a:t>
            </a:r>
            <a:endParaRPr lang="en-NL" dirty="0">
              <a:solidFill>
                <a:schemeClr val="bg1"/>
              </a:solidFill>
              <a:latin typeface="Comfortaa" panose="020B0604020202020204" charset="0"/>
            </a:endParaRP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5166BE70-62C7-4F1A-B8ED-75F8C8989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latin typeface="Comfortaa" panose="020B0604020202020204" charset="0"/>
              </a:rPr>
              <a:t>Protected access – De class </a:t>
            </a:r>
            <a:r>
              <a:rPr lang="en-US" dirty="0" err="1">
                <a:latin typeface="Comfortaa" panose="020B0604020202020204" charset="0"/>
              </a:rPr>
              <a:t>en</a:t>
            </a:r>
            <a:r>
              <a:rPr lang="en-US" dirty="0">
                <a:latin typeface="Comfortaa" panose="020B0604020202020204" charset="0"/>
              </a:rPr>
              <a:t> de classes die van </a:t>
            </a:r>
            <a:r>
              <a:rPr lang="en-US" dirty="0" err="1">
                <a:latin typeface="Comfortaa" panose="020B0604020202020204" charset="0"/>
              </a:rPr>
              <a:t>deze</a:t>
            </a:r>
            <a:r>
              <a:rPr lang="en-US" dirty="0">
                <a:latin typeface="Comfortaa" panose="020B0604020202020204" charset="0"/>
              </a:rPr>
              <a:t> class erven </a:t>
            </a:r>
            <a:r>
              <a:rPr lang="en-US" dirty="0" err="1">
                <a:latin typeface="Comfortaa" panose="020B0604020202020204" charset="0"/>
              </a:rPr>
              <a:t>hebben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toegang</a:t>
            </a:r>
            <a:r>
              <a:rPr lang="en-US" dirty="0">
                <a:latin typeface="Comfortaa" panose="020B0604020202020204" charset="0"/>
              </a:rPr>
              <a:t> tot </a:t>
            </a:r>
            <a:r>
              <a:rPr lang="en-US" dirty="0" err="1">
                <a:latin typeface="Comfortaa" panose="020B0604020202020204" charset="0"/>
              </a:rPr>
              <a:t>dit</a:t>
            </a:r>
            <a:r>
              <a:rPr lang="en-US" dirty="0">
                <a:latin typeface="Comfortaa" panose="020B0604020202020204" charset="0"/>
              </a:rPr>
              <a:t> element.</a:t>
            </a:r>
          </a:p>
        </p:txBody>
      </p:sp>
    </p:spTree>
    <p:extLst>
      <p:ext uri="{BB962C8B-B14F-4D97-AF65-F5344CB8AC3E}">
        <p14:creationId xmlns:p14="http://schemas.microsoft.com/office/powerpoint/2010/main" val="932471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B0604020202020204" charset="0"/>
              </a:rPr>
              <a:t>Access modifiers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Public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Private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-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Protected</a:t>
            </a:r>
            <a:endParaRPr lang="en-NL" dirty="0">
              <a:solidFill>
                <a:schemeClr val="bg1"/>
              </a:solidFill>
              <a:latin typeface="Comfortaa" panose="020B0604020202020204" charset="0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64736C4-FA55-43EC-BECB-E9F612D716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443"/>
          <a:stretch/>
        </p:blipFill>
        <p:spPr>
          <a:xfrm>
            <a:off x="120225" y="1294622"/>
            <a:ext cx="3931596" cy="127712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288359E0-1EB7-467C-8A94-29E046E8C4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47"/>
          <a:stretch/>
        </p:blipFill>
        <p:spPr>
          <a:xfrm>
            <a:off x="4831079" y="1422411"/>
            <a:ext cx="4103061" cy="2384528"/>
          </a:xfrm>
          <a:prstGeom prst="rect">
            <a:avLst/>
          </a:prstGeom>
        </p:spPr>
      </p:pic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49226307-96C3-4976-92F2-691937CB3132}"/>
              </a:ext>
            </a:extLst>
          </p:cNvPr>
          <p:cNvCxnSpPr>
            <a:cxnSpLocks/>
          </p:cNvCxnSpPr>
          <p:nvPr/>
        </p:nvCxnSpPr>
        <p:spPr>
          <a:xfrm flipH="1" flipV="1">
            <a:off x="1897956" y="2428155"/>
            <a:ext cx="4068504" cy="4826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FDB97F83-0EDC-4013-BF91-479089BEBCE2}"/>
              </a:ext>
            </a:extLst>
          </p:cNvPr>
          <p:cNvCxnSpPr>
            <a:cxnSpLocks/>
          </p:cNvCxnSpPr>
          <p:nvPr/>
        </p:nvCxnSpPr>
        <p:spPr>
          <a:xfrm flipH="1" flipV="1">
            <a:off x="2320578" y="2351314"/>
            <a:ext cx="3623022" cy="7728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050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B0604020202020204" charset="0"/>
              </a:rPr>
              <a:t>Access modifiers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Public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Private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-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Protected</a:t>
            </a:r>
            <a:endParaRPr lang="en-NL" dirty="0">
              <a:solidFill>
                <a:schemeClr val="bg1"/>
              </a:solidFill>
              <a:latin typeface="Comfortaa" panose="020B0604020202020204" charset="0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66DC9660-9397-4612-90B4-88DDC000C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369" y="797901"/>
            <a:ext cx="3467725" cy="354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00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>
              <a:latin typeface="Comfortaa" panose="020B0604020202020204" charset="0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517499B-09A8-46ED-8390-CF3B31797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114300" indent="0" algn="ctr">
              <a:buNone/>
            </a:pPr>
            <a:r>
              <a:rPr lang="en-US" sz="4000" dirty="0">
                <a:latin typeface="Comfortaa" panose="020B0604020202020204" charset="0"/>
              </a:rPr>
              <a:t>Interfaces &amp; abstracts</a:t>
            </a:r>
            <a:endParaRPr lang="en-NL" sz="4000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NL" dirty="0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720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B0604020202020204" charset="0"/>
              </a:rPr>
              <a:t>Interfaces &amp; abstracts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Interfaces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-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Abstracts</a:t>
            </a:r>
            <a:endParaRPr lang="en-NL" dirty="0">
              <a:solidFill>
                <a:schemeClr val="bg1"/>
              </a:solidFill>
              <a:latin typeface="Comfortaa" panose="020B0604020202020204" charset="0"/>
            </a:endParaRP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5166BE70-62C7-4F1A-B8ED-75F8C8989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interface is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afspraak</a:t>
            </a:r>
            <a:r>
              <a:rPr lang="en-US" dirty="0">
                <a:latin typeface="Comfortaa" panose="020B0604020202020204" charset="0"/>
              </a:rPr>
              <a:t> over </a:t>
            </a:r>
            <a:r>
              <a:rPr lang="en-US" dirty="0" err="1">
                <a:latin typeface="Comfortaa" panose="020B0604020202020204" charset="0"/>
              </a:rPr>
              <a:t>publiek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gedrag</a:t>
            </a:r>
            <a:r>
              <a:rPr lang="en-US" dirty="0">
                <a:latin typeface="Comfortaa" panose="020B0604020202020204" charset="0"/>
              </a:rPr>
              <a:t> van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class.</a:t>
            </a:r>
            <a:br>
              <a:rPr lang="en-US" dirty="0">
                <a:latin typeface="Comfortaa" panose="020B0604020202020204" charset="0"/>
              </a:rPr>
            </a:br>
            <a:endParaRPr lang="en-US" dirty="0">
              <a:latin typeface="Comfortaa" panose="020B0604020202020204" charset="0"/>
            </a:endParaRPr>
          </a:p>
          <a:p>
            <a:pPr marL="114300" indent="0">
              <a:buNone/>
            </a:pPr>
            <a:r>
              <a:rPr lang="en-US" dirty="0">
                <a:latin typeface="Comfortaa" panose="020B0604020202020204" charset="0"/>
              </a:rPr>
              <a:t>In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interface </a:t>
            </a:r>
            <a:r>
              <a:rPr lang="en-US" dirty="0" err="1">
                <a:latin typeface="Comfortaa" panose="020B0604020202020204" charset="0"/>
              </a:rPr>
              <a:t>definieren</a:t>
            </a:r>
            <a:r>
              <a:rPr lang="en-US" dirty="0">
                <a:latin typeface="Comfortaa" panose="020B0604020202020204" charset="0"/>
              </a:rPr>
              <a:t> we </a:t>
            </a:r>
            <a:r>
              <a:rPr lang="en-US" dirty="0" err="1">
                <a:latin typeface="Comfortaa" panose="020B0604020202020204" charset="0"/>
              </a:rPr>
              <a:t>publiek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gerdrag</a:t>
            </a:r>
            <a:r>
              <a:rPr lang="en-US" dirty="0">
                <a:latin typeface="Comfortaa" panose="020B0604020202020204" charset="0"/>
              </a:rPr>
              <a:t>, we make </a:t>
            </a:r>
            <a:r>
              <a:rPr lang="en-US" dirty="0" err="1">
                <a:latin typeface="Comfortaa" panose="020B0604020202020204" charset="0"/>
              </a:rPr>
              <a:t>hier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niet</a:t>
            </a:r>
            <a:r>
              <a:rPr lang="en-US" dirty="0">
                <a:latin typeface="Comfortaa" panose="020B0604020202020204" charset="0"/>
              </a:rPr>
              <a:t> de </a:t>
            </a:r>
            <a:r>
              <a:rPr lang="en-US" dirty="0" err="1">
                <a:latin typeface="Comfortaa" panose="020B0604020202020204" charset="0"/>
              </a:rPr>
              <a:t>implementatie</a:t>
            </a:r>
            <a:r>
              <a:rPr lang="en-US" dirty="0">
                <a:latin typeface="Comfortaa" panose="020B0604020202020204" charset="0"/>
              </a:rPr>
              <a:t>.</a:t>
            </a: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  <a:p>
            <a:pPr marL="114300" indent="0">
              <a:buNone/>
            </a:pPr>
            <a:r>
              <a:rPr lang="en-US" dirty="0" err="1">
                <a:latin typeface="Comfortaa" panose="020B0604020202020204" charset="0"/>
              </a:rPr>
              <a:t>Wanneer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class </a:t>
            </a:r>
            <a:r>
              <a:rPr lang="en-US" dirty="0" err="1">
                <a:latin typeface="Comfortaa" panose="020B0604020202020204" charset="0"/>
              </a:rPr>
              <a:t>erft</a:t>
            </a:r>
            <a:r>
              <a:rPr lang="en-US" dirty="0">
                <a:latin typeface="Comfortaa" panose="020B0604020202020204" charset="0"/>
              </a:rPr>
              <a:t> van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interface </a:t>
            </a:r>
            <a:r>
              <a:rPr lang="en-US" dirty="0" err="1">
                <a:latin typeface="Comfortaa" panose="020B0604020202020204" charset="0"/>
              </a:rPr>
              <a:t>moet</a:t>
            </a:r>
            <a:r>
              <a:rPr lang="en-US" dirty="0">
                <a:latin typeface="Comfortaa" panose="020B0604020202020204" charset="0"/>
              </a:rPr>
              <a:t> de </a:t>
            </a:r>
            <a:r>
              <a:rPr lang="en-US" dirty="0" err="1">
                <a:latin typeface="Comfortaa" panose="020B0604020202020204" charset="0"/>
              </a:rPr>
              <a:t>ervende</a:t>
            </a:r>
            <a:r>
              <a:rPr lang="en-US" dirty="0">
                <a:latin typeface="Comfortaa" panose="020B0604020202020204" charset="0"/>
              </a:rPr>
              <a:t> class </a:t>
            </a:r>
            <a:r>
              <a:rPr lang="en-US" dirty="0" err="1">
                <a:latin typeface="Comfortaa" panose="020B0604020202020204" charset="0"/>
              </a:rPr>
              <a:t>minimaal</a:t>
            </a:r>
            <a:r>
              <a:rPr lang="en-US" dirty="0">
                <a:latin typeface="Comfortaa" panose="020B0604020202020204" charset="0"/>
              </a:rPr>
              <a:t> het </a:t>
            </a:r>
            <a:r>
              <a:rPr lang="en-US" dirty="0" err="1">
                <a:latin typeface="Comfortaa" panose="020B0604020202020204" charset="0"/>
              </a:rPr>
              <a:t>gerdrag</a:t>
            </a:r>
            <a:r>
              <a:rPr lang="en-US" dirty="0">
                <a:latin typeface="Comfortaa" panose="020B0604020202020204" charset="0"/>
              </a:rPr>
              <a:t> van de interface(s) </a:t>
            </a:r>
            <a:r>
              <a:rPr lang="en-US" dirty="0" err="1">
                <a:latin typeface="Comfortaa" panose="020B0604020202020204" charset="0"/>
              </a:rPr>
              <a:t>implementeren</a:t>
            </a:r>
            <a:r>
              <a:rPr lang="en-US" dirty="0">
                <a:latin typeface="Comfortaa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395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B0604020202020204" charset="0"/>
              </a:rPr>
              <a:t>Interfaces &amp; abstracts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Interfaces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-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Abstracts</a:t>
            </a:r>
            <a:endParaRPr lang="en-NL" dirty="0">
              <a:solidFill>
                <a:schemeClr val="bg1"/>
              </a:solidFill>
              <a:latin typeface="Comfortaa" panose="020B0604020202020204" charset="0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4C177F8-67EA-4C43-A973-3BC4C1709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948" y="781667"/>
            <a:ext cx="3040012" cy="3587416"/>
          </a:xfrm>
          <a:prstGeom prst="rect">
            <a:avLst/>
          </a:prstGeom>
        </p:spPr>
      </p:pic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5166BE70-62C7-4F1A-B8ED-75F8C8989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</p:spPr>
        <p:txBody>
          <a:bodyPr/>
          <a:lstStyle/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923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330125" y="194125"/>
            <a:ext cx="727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mfortaa" panose="020B0604020202020204" charset="0"/>
                <a:sym typeface="Roboto Mono"/>
              </a:rPr>
              <a:t>Het plan</a:t>
            </a:r>
            <a:endParaRPr dirty="0">
              <a:latin typeface="Comfortaa" panose="020B0604020202020204" charset="0"/>
              <a:sym typeface="Roboto Mono"/>
            </a:endParaRPr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mfortaa" panose="020B0604020202020204" charset="0"/>
                <a:sym typeface="Roboto Mono"/>
              </a:rPr>
              <a:t>Wat </a:t>
            </a:r>
            <a:r>
              <a:rPr lang="en-US" sz="2400" b="1" dirty="0" err="1">
                <a:latin typeface="Comfortaa" panose="020B0604020202020204" charset="0"/>
                <a:sym typeface="Roboto Mono"/>
              </a:rPr>
              <a:t>gaan</a:t>
            </a:r>
            <a:r>
              <a:rPr lang="en-US" sz="2400" b="1" dirty="0">
                <a:latin typeface="Comfortaa" panose="020B0604020202020204" charset="0"/>
                <a:sym typeface="Roboto Mono"/>
              </a:rPr>
              <a:t> we </a:t>
            </a:r>
            <a:r>
              <a:rPr lang="en-US" sz="2400" b="1" dirty="0" err="1">
                <a:latin typeface="Comfortaa" panose="020B0604020202020204" charset="0"/>
                <a:sym typeface="Roboto Mono"/>
              </a:rPr>
              <a:t>doen</a:t>
            </a:r>
            <a:r>
              <a:rPr lang="en-US" sz="2400" b="1" dirty="0">
                <a:latin typeface="Comfortaa" panose="020B0604020202020204" charset="0"/>
                <a:sym typeface="Roboto Mono"/>
              </a:rPr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Comfortaa" panose="020B0604020202020204" charset="0"/>
              </a:rPr>
              <a:t>Theorie</a:t>
            </a:r>
            <a:endParaRPr lang="en-US" sz="1600" b="1" dirty="0">
              <a:latin typeface="Comfortaa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mfortaa" panose="020B0604020202020204" charset="0"/>
              </a:rPr>
              <a:t>#1 – </a:t>
            </a:r>
            <a:r>
              <a:rPr lang="en-US" sz="1600" dirty="0" err="1">
                <a:latin typeface="Comfortaa" panose="020B0604020202020204" charset="0"/>
              </a:rPr>
              <a:t>Datastructuren</a:t>
            </a:r>
            <a:r>
              <a:rPr lang="en-US" sz="1600" dirty="0">
                <a:latin typeface="Comfortaa" panose="020B0604020202020204" charset="0"/>
              </a:rPr>
              <a:t>; </a:t>
            </a:r>
            <a:r>
              <a:rPr lang="en-US" sz="1600" dirty="0" err="1">
                <a:latin typeface="Comfortaa" panose="020B0604020202020204" charset="0"/>
              </a:rPr>
              <a:t>Lijsten</a:t>
            </a:r>
            <a:r>
              <a:rPr lang="en-US" sz="1600" dirty="0">
                <a:latin typeface="Comfortaa" panose="020B0604020202020204" charset="0"/>
              </a:rPr>
              <a:t>, </a:t>
            </a:r>
            <a:r>
              <a:rPr lang="en-US" sz="1600" dirty="0" err="1">
                <a:latin typeface="Comfortaa" panose="020B0604020202020204" charset="0"/>
              </a:rPr>
              <a:t>stapels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en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wachtrijen</a:t>
            </a:r>
            <a:r>
              <a:rPr lang="en-US" sz="1600" dirty="0">
                <a:latin typeface="Comfortaa" panose="020B0604020202020204" charset="0"/>
              </a:rPr>
              <a:t> (Single Linked List, stack </a:t>
            </a:r>
            <a:r>
              <a:rPr lang="en-US" sz="1600" dirty="0" err="1">
                <a:latin typeface="Comfortaa" panose="020B0604020202020204" charset="0"/>
              </a:rPr>
              <a:t>en</a:t>
            </a:r>
            <a:r>
              <a:rPr lang="en-US" sz="1600" dirty="0">
                <a:latin typeface="Comfortaa" panose="020B0604020202020204" charset="0"/>
              </a:rPr>
              <a:t> 					            queues)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mfortaa" panose="020B0604020202020204" charset="0"/>
              </a:rPr>
              <a:t>#2 – </a:t>
            </a:r>
            <a:r>
              <a:rPr lang="en-US" sz="1600" dirty="0" err="1">
                <a:latin typeface="Comfortaa" panose="020B0604020202020204" charset="0"/>
              </a:rPr>
              <a:t>Datastructuren</a:t>
            </a:r>
            <a:r>
              <a:rPr lang="en-US" sz="1600" dirty="0">
                <a:latin typeface="Comfortaa" panose="020B0604020202020204" charset="0"/>
              </a:rPr>
              <a:t>; </a:t>
            </a:r>
            <a:r>
              <a:rPr lang="en-US" sz="1600" dirty="0" err="1">
                <a:latin typeface="Comfortaa" panose="020B0604020202020204" charset="0"/>
              </a:rPr>
              <a:t>Bomen</a:t>
            </a:r>
            <a:r>
              <a:rPr lang="en-US" sz="1600" dirty="0">
                <a:latin typeface="Comfortaa" panose="020B0604020202020204" charset="0"/>
              </a:rPr>
              <a:t> (Trees)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mfortaa" panose="020B0604020202020204" charset="0"/>
              </a:rPr>
              <a:t>#3 – </a:t>
            </a:r>
            <a:r>
              <a:rPr lang="en-US" sz="1600" dirty="0" err="1">
                <a:latin typeface="Comfortaa" panose="020B0604020202020204" charset="0"/>
              </a:rPr>
              <a:t>Algorithmes</a:t>
            </a:r>
            <a:r>
              <a:rPr lang="en-US" sz="1600" dirty="0">
                <a:latin typeface="Comfortaa" panose="020B0604020202020204" charset="0"/>
              </a:rPr>
              <a:t>; </a:t>
            </a:r>
            <a:r>
              <a:rPr lang="en-US" sz="1600" dirty="0" err="1">
                <a:latin typeface="Comfortaa" panose="020B0604020202020204" charset="0"/>
              </a:rPr>
              <a:t>Sorteren</a:t>
            </a:r>
            <a:r>
              <a:rPr lang="en-US" sz="1600" dirty="0">
                <a:latin typeface="Comfortaa" panose="020B0604020202020204" charset="0"/>
              </a:rPr>
              <a:t> (Sorters)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Comfortaa" panose="020B0604020202020204" charset="0"/>
              </a:rPr>
              <a:t>Praktijk</a:t>
            </a:r>
            <a:endParaRPr lang="en-US" sz="1600" b="1" dirty="0">
              <a:latin typeface="Comfortaa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mfortaa" panose="020B0604020202020204" charset="0"/>
              </a:rPr>
              <a:t>Een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kaart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applicatie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maken</a:t>
            </a:r>
            <a:r>
              <a:rPr lang="en-US" sz="1600" dirty="0">
                <a:latin typeface="Comfortaa" panose="020B060402020202020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19714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B0604020202020204" charset="0"/>
              </a:rPr>
              <a:t>Interfaces &amp; abstracts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Interfaces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-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Abstracts</a:t>
            </a:r>
            <a:endParaRPr lang="en-NL" dirty="0">
              <a:solidFill>
                <a:schemeClr val="bg1"/>
              </a:solidFill>
              <a:latin typeface="Comfortaa" panose="020B0604020202020204" charset="0"/>
            </a:endParaRP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5166BE70-62C7-4F1A-B8ED-75F8C8989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abstracte</a:t>
            </a:r>
            <a:r>
              <a:rPr lang="en-US" dirty="0">
                <a:latin typeface="Comfortaa" panose="020B0604020202020204" charset="0"/>
              </a:rPr>
              <a:t> class is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class die </a:t>
            </a:r>
            <a:r>
              <a:rPr lang="en-US" dirty="0" err="1">
                <a:latin typeface="Comfortaa" panose="020B0604020202020204" charset="0"/>
              </a:rPr>
              <a:t>niet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af</a:t>
            </a:r>
            <a:r>
              <a:rPr lang="en-US" dirty="0">
                <a:latin typeface="Comfortaa" panose="020B0604020202020204" charset="0"/>
              </a:rPr>
              <a:t> is.</a:t>
            </a: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  <a:p>
            <a:pPr marL="114300" indent="0">
              <a:buNone/>
            </a:pP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abstracte</a:t>
            </a:r>
            <a:r>
              <a:rPr lang="en-US" dirty="0">
                <a:latin typeface="Comfortaa" panose="020B0604020202020204" charset="0"/>
              </a:rPr>
              <a:t> class </a:t>
            </a:r>
            <a:r>
              <a:rPr lang="en-US" dirty="0" err="1">
                <a:latin typeface="Comfortaa" panose="020B0604020202020204" charset="0"/>
              </a:rPr>
              <a:t>kan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gedrag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staat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aanvullen</a:t>
            </a:r>
            <a:r>
              <a:rPr lang="en-US" dirty="0">
                <a:latin typeface="Comfortaa" panose="020B0604020202020204" charset="0"/>
              </a:rPr>
              <a:t>, </a:t>
            </a:r>
            <a:r>
              <a:rPr lang="en-US" dirty="0" err="1">
                <a:latin typeface="Comfortaa" panose="020B0604020202020204" charset="0"/>
              </a:rPr>
              <a:t>methodes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kunnen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ook</a:t>
            </a:r>
            <a:r>
              <a:rPr lang="en-US" dirty="0">
                <a:latin typeface="Comfortaa" panose="020B0604020202020204" charset="0"/>
              </a:rPr>
              <a:t> abstract </a:t>
            </a:r>
            <a:r>
              <a:rPr lang="en-US" dirty="0" err="1">
                <a:latin typeface="Comfortaa" panose="020B0604020202020204" charset="0"/>
              </a:rPr>
              <a:t>blijven</a:t>
            </a:r>
            <a:r>
              <a:rPr lang="en-US" dirty="0">
                <a:latin typeface="Comfortaa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3256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B0604020202020204" charset="0"/>
              </a:rPr>
              <a:t>Interfaces &amp; abstracts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Interfaces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-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Abstracts</a:t>
            </a:r>
            <a:endParaRPr lang="en-NL" dirty="0">
              <a:solidFill>
                <a:schemeClr val="bg1"/>
              </a:solidFill>
              <a:latin typeface="Comfortaa" panose="020B060402020202020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83C1F52-0507-4B84-9CDF-CADF4DE7E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098" y="871089"/>
            <a:ext cx="3629937" cy="344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45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B0604020202020204" charset="0"/>
              </a:rPr>
              <a:t>Interfaces &amp; abstracts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Interfaces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-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Abstracts</a:t>
            </a:r>
            <a:endParaRPr lang="en-NL" dirty="0">
              <a:solidFill>
                <a:schemeClr val="bg1"/>
              </a:solidFill>
              <a:latin typeface="Comfortaa" panose="020B0604020202020204" charset="0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7C6828D-BE2F-4CEC-9917-B81D0387A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070" y="844995"/>
            <a:ext cx="2287222" cy="328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739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>
              <a:latin typeface="Comfortaa" panose="020B0604020202020204" charset="0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517499B-09A8-46ED-8390-CF3B31797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114300" indent="0" algn="ctr">
              <a:buNone/>
            </a:pPr>
            <a:r>
              <a:rPr lang="en-US" sz="4000" dirty="0" err="1">
                <a:latin typeface="Comfortaa" panose="020B0604020202020204" charset="0"/>
              </a:rPr>
              <a:t>Pauze</a:t>
            </a:r>
            <a:endParaRPr lang="en-US" sz="4000" dirty="0">
              <a:latin typeface="Comfortaa" panose="020B0604020202020204" charset="0"/>
            </a:endParaRPr>
          </a:p>
          <a:p>
            <a:pPr marL="114300" indent="0" algn="ctr">
              <a:buNone/>
            </a:pPr>
            <a:r>
              <a:rPr lang="en-US" sz="4000" dirty="0">
                <a:latin typeface="Comfortaa" panose="020B0604020202020204" charset="0"/>
              </a:rPr>
              <a:t>10 </a:t>
            </a:r>
            <a:r>
              <a:rPr lang="en-US" sz="4000" dirty="0" err="1">
                <a:latin typeface="Comfortaa" panose="020B0604020202020204" charset="0"/>
              </a:rPr>
              <a:t>minuten</a:t>
            </a:r>
            <a:endParaRPr lang="en-NL" sz="4000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NL" dirty="0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5855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>
              <a:latin typeface="Comfortaa" panose="020B0604020202020204" charset="0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517499B-09A8-46ED-8390-CF3B31797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114300" indent="0" algn="ctr">
              <a:buNone/>
            </a:pPr>
            <a:r>
              <a:rPr lang="en-US" sz="4000" dirty="0">
                <a:latin typeface="Comfortaa" panose="020B0604020202020204" charset="0"/>
              </a:rPr>
              <a:t>Wat is </a:t>
            </a:r>
            <a:r>
              <a:rPr lang="en-US" sz="4000" dirty="0" err="1">
                <a:latin typeface="Comfortaa" panose="020B0604020202020204" charset="0"/>
              </a:rPr>
              <a:t>een</a:t>
            </a:r>
            <a:r>
              <a:rPr lang="en-US" sz="4000" dirty="0">
                <a:latin typeface="Comfortaa" panose="020B0604020202020204" charset="0"/>
              </a:rPr>
              <a:t> </a:t>
            </a:r>
            <a:r>
              <a:rPr lang="en-US" sz="4000" dirty="0" err="1">
                <a:latin typeface="Comfortaa" panose="020B0604020202020204" charset="0"/>
              </a:rPr>
              <a:t>lijst</a:t>
            </a:r>
            <a:r>
              <a:rPr lang="en-US" sz="4000" dirty="0">
                <a:latin typeface="Comfortaa" panose="020B0604020202020204" charset="0"/>
              </a:rPr>
              <a:t>?</a:t>
            </a:r>
            <a:endParaRPr lang="en-NL" sz="4000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NL" dirty="0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619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>
              <a:latin typeface="Comfortaa" panose="020B0604020202020204" charset="0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517499B-09A8-46ED-8390-CF3B31797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114300" indent="0" algn="ctr">
              <a:buNone/>
            </a:pPr>
            <a:r>
              <a:rPr lang="en-US" sz="4000" dirty="0">
                <a:latin typeface="Comfortaa" panose="020B0604020202020204" charset="0"/>
              </a:rPr>
              <a:t>Array</a:t>
            </a:r>
            <a:endParaRPr lang="en-NL" sz="4000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NL" dirty="0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2603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>
                <a:latin typeface="Comfortaa" panose="020B0604020202020204" charset="0"/>
              </a:rPr>
              <a:t>Array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Opslag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in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geheugen</a:t>
            </a:r>
            <a:endParaRPr lang="en-NL" dirty="0">
              <a:solidFill>
                <a:schemeClr val="bg1"/>
              </a:solidFill>
              <a:latin typeface="Comfortaa" panose="020B0604020202020204" charset="0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C85E1C9A-4CE1-421D-A3A6-2DE2AB06A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2357437"/>
            <a:ext cx="44005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016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>
                <a:latin typeface="Comfortaa" panose="020B0604020202020204" charset="0"/>
              </a:rPr>
              <a:t>Array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Opslag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in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geheugen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–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onze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gedachten</a:t>
            </a:r>
            <a:endParaRPr lang="en-NL" dirty="0">
              <a:solidFill>
                <a:schemeClr val="bg1"/>
              </a:solidFill>
              <a:latin typeface="Comfortaa" panose="020B0604020202020204" charset="0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C85E1C9A-4CE1-421D-A3A6-2DE2AB06A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4" y="1208669"/>
            <a:ext cx="4400550" cy="42862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9EAD4BD4-ABC7-4676-9A94-117BD5A34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635" y="2263882"/>
            <a:ext cx="4236729" cy="167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542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>
                <a:latin typeface="Comfortaa" panose="020B0604020202020204" charset="0"/>
              </a:rPr>
              <a:t>Array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Opslag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in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geheugen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– Stack &amp; heap</a:t>
            </a:r>
            <a:endParaRPr lang="en-NL" dirty="0">
              <a:solidFill>
                <a:schemeClr val="bg1"/>
              </a:solidFill>
              <a:latin typeface="Comfortaa" panose="020B0604020202020204" charset="0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C85E1C9A-4CE1-421D-A3A6-2DE2AB06A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913648"/>
            <a:ext cx="4400550" cy="42862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298C7C73-8751-4DEC-9FF2-954B07D6E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00" y="1489096"/>
            <a:ext cx="7276200" cy="26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2035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>
                <a:latin typeface="Comfortaa" panose="020B0604020202020204" charset="0"/>
              </a:rPr>
              <a:t>Array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Opslag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in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geheugen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– RAM</a:t>
            </a:r>
            <a:endParaRPr lang="en-NL" dirty="0">
              <a:solidFill>
                <a:schemeClr val="bg1"/>
              </a:solidFill>
              <a:latin typeface="Comfortaa" panose="020B0604020202020204" charset="0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C85E1C9A-4CE1-421D-A3A6-2DE2AB06A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913648"/>
            <a:ext cx="4400550" cy="428625"/>
          </a:xfrm>
          <a:prstGeom prst="rect">
            <a:avLst/>
          </a:prstGeom>
        </p:spPr>
      </p:pic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35C95719-4469-4277-81A6-66A6D9A34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</p:spPr>
        <p:txBody>
          <a:bodyPr/>
          <a:lstStyle/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  <a:p>
            <a:pPr marL="114300" indent="0">
              <a:buNone/>
            </a:pPr>
            <a:r>
              <a:rPr lang="en-US" dirty="0" err="1">
                <a:latin typeface="Comfortaa" panose="020B0604020202020204" charset="0"/>
              </a:rPr>
              <a:t>Voor</a:t>
            </a:r>
            <a:r>
              <a:rPr lang="en-US" dirty="0">
                <a:latin typeface="Comfortaa" panose="020B0604020202020204" charset="0"/>
              </a:rPr>
              <a:t> nu </a:t>
            </a:r>
            <a:r>
              <a:rPr lang="en-US" dirty="0" err="1">
                <a:latin typeface="Comfortaa" panose="020B0604020202020204" charset="0"/>
              </a:rPr>
              <a:t>bestaat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int </a:t>
            </a:r>
            <a:r>
              <a:rPr lang="en-US" dirty="0" err="1">
                <a:latin typeface="Comfortaa" panose="020B0604020202020204" charset="0"/>
              </a:rPr>
              <a:t>uit</a:t>
            </a:r>
            <a:r>
              <a:rPr lang="en-US" dirty="0">
                <a:latin typeface="Comfortaa" panose="020B0604020202020204" charset="0"/>
              </a:rPr>
              <a:t> 4 bits.</a:t>
            </a: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  <a:p>
            <a:pPr marL="114300" indent="0">
              <a:buNone/>
            </a:pPr>
            <a:br>
              <a:rPr lang="en-US" dirty="0">
                <a:latin typeface="Comfortaa" panose="020B0604020202020204" charset="0"/>
              </a:rPr>
            </a:br>
            <a:br>
              <a:rPr lang="en-US" dirty="0">
                <a:latin typeface="Comfortaa" panose="020B0604020202020204" charset="0"/>
              </a:rPr>
            </a:br>
            <a:r>
              <a:rPr lang="en-US" dirty="0">
                <a:latin typeface="Comfortaa" panose="020B0604020202020204" charset="0"/>
                <a:sym typeface="Wingdings" panose="05000000000000000000" pitchFamily="2" charset="2"/>
              </a:rPr>
              <a:t>      Bits </a:t>
            </a:r>
            <a:endParaRPr lang="en-US" dirty="0">
              <a:latin typeface="Comfortaa" panose="020B0604020202020204" charset="0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DC8AEB0-4704-4C2F-8DA6-53EE1FC43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77" y="1925685"/>
            <a:ext cx="6208295" cy="230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2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mfortaa" panose="020B0604020202020204" charset="0"/>
              </a:rPr>
              <a:t>Recap</a:t>
            </a:r>
          </a:p>
          <a:p>
            <a:pPr marL="285750" indent="-285750"/>
            <a:r>
              <a:rPr lang="en-US" sz="1400" dirty="0">
                <a:latin typeface="Comfortaa" panose="020B0604020202020204" charset="0"/>
              </a:rPr>
              <a:t>Classes</a:t>
            </a:r>
          </a:p>
          <a:p>
            <a:pPr marL="285750" indent="-285750"/>
            <a:r>
              <a:rPr lang="en-US" sz="1400" dirty="0">
                <a:latin typeface="Comfortaa" panose="020B0604020202020204" charset="0"/>
              </a:rPr>
              <a:t>Interfaces</a:t>
            </a:r>
          </a:p>
          <a:p>
            <a:pPr marL="285750" indent="-285750"/>
            <a:r>
              <a:rPr lang="en-US" sz="1400" dirty="0">
                <a:latin typeface="Comfortaa" panose="020B0604020202020204" charset="0"/>
              </a:rPr>
              <a:t>Abstracts</a:t>
            </a:r>
          </a:p>
          <a:p>
            <a:pPr marL="285750" indent="-285750"/>
            <a:r>
              <a:rPr lang="en-US" sz="1400" dirty="0">
                <a:latin typeface="Comfortaa" panose="020B0604020202020204" charset="0"/>
              </a:rPr>
              <a:t>Access levels</a:t>
            </a:r>
            <a:endParaRPr lang="en-US" sz="1600" b="1" dirty="0">
              <a:latin typeface="Comfortaa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Comfortaa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Comfortaa" panose="020B0604020202020204" charset="0"/>
              </a:rPr>
              <a:t>En</a:t>
            </a:r>
            <a:r>
              <a:rPr lang="en-US" sz="1600" b="1" dirty="0">
                <a:latin typeface="Comfortaa" panose="020B0604020202020204" charset="0"/>
              </a:rPr>
              <a:t> </a:t>
            </a:r>
            <a:r>
              <a:rPr lang="en-US" sz="1600" b="1" dirty="0" err="1">
                <a:latin typeface="Comfortaa" panose="020B0604020202020204" charset="0"/>
              </a:rPr>
              <a:t>verder</a:t>
            </a:r>
            <a:r>
              <a:rPr lang="en-US" sz="1600" b="1" dirty="0">
                <a:latin typeface="Comfortaa" panose="020B0604020202020204" charset="0"/>
              </a:rPr>
              <a:t>…</a:t>
            </a:r>
          </a:p>
          <a:p>
            <a:pPr marL="285750" indent="-285750"/>
            <a:r>
              <a:rPr lang="en-US" sz="1400" dirty="0" err="1">
                <a:latin typeface="Comfortaa" panose="020B0604020202020204" charset="0"/>
              </a:rPr>
              <a:t>Een</a:t>
            </a:r>
            <a:r>
              <a:rPr lang="en-US" sz="1400" dirty="0">
                <a:latin typeface="Comfortaa" panose="020B0604020202020204" charset="0"/>
              </a:rPr>
              <a:t> (empty)node</a:t>
            </a:r>
          </a:p>
          <a:p>
            <a:pPr marL="285750" indent="-285750"/>
            <a:r>
              <a:rPr lang="en-US" sz="1400" dirty="0" err="1">
                <a:latin typeface="Comfortaa" panose="020B0604020202020204" charset="0"/>
              </a:rPr>
              <a:t>Een</a:t>
            </a:r>
            <a:r>
              <a:rPr lang="en-US" sz="1400" dirty="0">
                <a:latin typeface="Comfortaa" panose="020B0604020202020204" charset="0"/>
              </a:rPr>
              <a:t> </a:t>
            </a:r>
            <a:r>
              <a:rPr lang="en-US" sz="1400" dirty="0" err="1">
                <a:latin typeface="Comfortaa" panose="020B0604020202020204" charset="0"/>
              </a:rPr>
              <a:t>lijst</a:t>
            </a:r>
            <a:endParaRPr lang="en-US" sz="1400" dirty="0">
              <a:latin typeface="Comfortaa" panose="020B0604020202020204" charset="0"/>
            </a:endParaRPr>
          </a:p>
          <a:p>
            <a:pPr marL="285750" indent="-285750"/>
            <a:r>
              <a:rPr lang="en-US" sz="1400" dirty="0" err="1">
                <a:latin typeface="Comfortaa" panose="020B0604020202020204" charset="0"/>
              </a:rPr>
              <a:t>Een</a:t>
            </a:r>
            <a:r>
              <a:rPr lang="en-US" sz="1400" dirty="0">
                <a:latin typeface="Comfortaa" panose="020B0604020202020204" charset="0"/>
              </a:rPr>
              <a:t> staple</a:t>
            </a:r>
          </a:p>
          <a:p>
            <a:pPr marL="285750" indent="-285750"/>
            <a:r>
              <a:rPr lang="en-US" sz="1400" dirty="0" err="1">
                <a:latin typeface="Comfortaa" panose="020B0604020202020204" charset="0"/>
              </a:rPr>
              <a:t>Een</a:t>
            </a:r>
            <a:r>
              <a:rPr lang="en-US" sz="1400" dirty="0">
                <a:latin typeface="Comfortaa" panose="020B0604020202020204" charset="0"/>
              </a:rPr>
              <a:t> </a:t>
            </a:r>
            <a:r>
              <a:rPr lang="en-US" sz="1400" dirty="0" err="1">
                <a:latin typeface="Comfortaa" panose="020B0604020202020204" charset="0"/>
              </a:rPr>
              <a:t>wachtrij</a:t>
            </a:r>
            <a:endParaRPr lang="en-US" sz="1400" dirty="0">
              <a:latin typeface="Comfortaa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mfortaa" panose="020B0604020202020204" charset="0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45E64A9-EA7B-4205-B28A-29B4C53BB3F2}"/>
              </a:ext>
            </a:extLst>
          </p:cNvPr>
          <p:cNvSpPr txBox="1">
            <a:spLocks/>
          </p:cNvSpPr>
          <p:nvPr/>
        </p:nvSpPr>
        <p:spPr>
          <a:xfrm>
            <a:off x="189068" y="195221"/>
            <a:ext cx="7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 sz="28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Comfortaa" panose="020B0604020202020204" charset="0"/>
              </a:rPr>
              <a:t>Voor vandaag</a:t>
            </a:r>
            <a:endParaRPr lang="en-NL" dirty="0">
              <a:latin typeface="Comfortaa" panose="020B0604020202020204" charset="0"/>
            </a:endParaRPr>
          </a:p>
        </p:txBody>
      </p:sp>
      <p:pic>
        <p:nvPicPr>
          <p:cNvPr id="3" name="Afbeelding 2" descr="Afbeelding met laptop, binnen, persoon, computer&#10;&#10;Automatisch gegenereerde beschrijving">
            <a:extLst>
              <a:ext uri="{FF2B5EF4-FFF2-40B4-BE49-F238E27FC236}">
                <a16:creationId xmlns:a16="http://schemas.microsoft.com/office/drawing/2014/main" id="{D57B4748-DBFB-4A50-8721-0E7DAE1B1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332" y="1430351"/>
            <a:ext cx="40005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40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>
              <a:latin typeface="Comfortaa" panose="020B0604020202020204" charset="0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517499B-09A8-46ED-8390-CF3B31797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114300" indent="0" algn="ctr">
              <a:buNone/>
            </a:pPr>
            <a:r>
              <a:rPr lang="en-US" sz="4000" dirty="0" err="1">
                <a:latin typeface="Comfortaa" panose="020B0604020202020204" charset="0"/>
              </a:rPr>
              <a:t>Probleemstelling</a:t>
            </a:r>
            <a:endParaRPr lang="en-NL" sz="4000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NL" dirty="0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7647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 err="1">
                <a:latin typeface="Comfortaa" panose="020B0604020202020204" charset="0"/>
              </a:rPr>
              <a:t>Probleemstelling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Probleem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-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mfortaa" panose="020B0604020202020204" charset="0"/>
              </a:rPr>
              <a:t>Oplossing</a:t>
            </a:r>
            <a:endParaRPr lang="en-NL" dirty="0">
              <a:solidFill>
                <a:schemeClr val="tx1">
                  <a:lumMod val="50000"/>
                  <a:lumOff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67C2D69C-4B28-40B1-A729-A0DD146C3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</p:spPr>
        <p:txBody>
          <a:bodyPr/>
          <a:lstStyle/>
          <a:p>
            <a:pPr marL="114300" indent="0">
              <a:buNone/>
            </a:pPr>
            <a:r>
              <a:rPr lang="en-US" sz="2400" b="1" dirty="0">
                <a:latin typeface="Comfortaa" panose="020B0604020202020204" charset="0"/>
              </a:rPr>
              <a:t>Doel</a:t>
            </a:r>
            <a:br>
              <a:rPr lang="en-US" dirty="0">
                <a:latin typeface="Comfortaa" panose="020B0604020202020204" charset="0"/>
              </a:rPr>
            </a:br>
            <a:r>
              <a:rPr lang="en-US" dirty="0" err="1">
                <a:latin typeface="Comfortaa" panose="020B0604020202020204" charset="0"/>
              </a:rPr>
              <a:t>Wij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willen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eigen </a:t>
            </a:r>
            <a:r>
              <a:rPr lang="en-US" dirty="0" err="1">
                <a:latin typeface="Comfortaa" panose="020B0604020202020204" charset="0"/>
              </a:rPr>
              <a:t>datastructuur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maken</a:t>
            </a:r>
            <a:r>
              <a:rPr lang="en-US" dirty="0">
                <a:latin typeface="Comfortaa" panose="020B0604020202020204" charset="0"/>
              </a:rPr>
              <a:t> die </a:t>
            </a:r>
            <a:r>
              <a:rPr lang="en-US" dirty="0" err="1">
                <a:latin typeface="Comfortaa" panose="020B0604020202020204" charset="0"/>
              </a:rPr>
              <a:t>gelijkwaardig</a:t>
            </a:r>
            <a:r>
              <a:rPr lang="en-US" dirty="0">
                <a:latin typeface="Comfortaa" panose="020B0604020202020204" charset="0"/>
              </a:rPr>
              <a:t> is </a:t>
            </a:r>
            <a:r>
              <a:rPr lang="en-US" dirty="0" err="1">
                <a:latin typeface="Comfortaa" panose="020B0604020202020204" charset="0"/>
              </a:rPr>
              <a:t>aan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lijst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welke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ook</a:t>
            </a:r>
            <a:r>
              <a:rPr lang="en-US" dirty="0">
                <a:latin typeface="Comfortaa" panose="020B0604020202020204" charset="0"/>
              </a:rPr>
              <a:t> in runtime </a:t>
            </a:r>
            <a:r>
              <a:rPr lang="en-US" dirty="0" err="1">
                <a:latin typeface="Comfortaa" panose="020B0604020202020204" charset="0"/>
              </a:rPr>
              <a:t>dynamisch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kan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groeien</a:t>
            </a:r>
            <a:r>
              <a:rPr lang="en-US" dirty="0">
                <a:latin typeface="Comfortaa" panose="020B0604020202020204" charset="0"/>
              </a:rPr>
              <a:t>.</a:t>
            </a: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  <a:p>
            <a:pPr marL="114300" indent="0">
              <a:buNone/>
            </a:pPr>
            <a:r>
              <a:rPr lang="en-US" sz="2400" b="1" dirty="0">
                <a:latin typeface="Comfortaa" panose="020B0604020202020204" charset="0"/>
              </a:rPr>
              <a:t>  Wat </a:t>
            </a:r>
            <a:r>
              <a:rPr lang="en-US" sz="2400" b="1" dirty="0" err="1">
                <a:latin typeface="Comfortaa" panose="020B0604020202020204" charset="0"/>
              </a:rPr>
              <a:t>weten</a:t>
            </a:r>
            <a:r>
              <a:rPr lang="en-US" sz="2400" b="1" dirty="0">
                <a:latin typeface="Comfortaa" panose="020B0604020202020204" charset="0"/>
              </a:rPr>
              <a:t> we? </a:t>
            </a:r>
          </a:p>
          <a:p>
            <a:pPr marL="114300" indent="0">
              <a:buNone/>
            </a:pPr>
            <a:r>
              <a:rPr lang="en-US" dirty="0">
                <a:latin typeface="Comfortaa" panose="020B0604020202020204" charset="0"/>
              </a:rPr>
              <a:t>  Classes </a:t>
            </a:r>
            <a:r>
              <a:rPr lang="en-US" dirty="0" err="1">
                <a:latin typeface="Comfortaa" panose="020B0604020202020204" charset="0"/>
              </a:rPr>
              <a:t>leven</a:t>
            </a:r>
            <a:r>
              <a:rPr lang="en-US" dirty="0">
                <a:latin typeface="Comfortaa" panose="020B0604020202020204" charset="0"/>
              </a:rPr>
              <a:t> op de heap.</a:t>
            </a:r>
            <a:br>
              <a:rPr lang="en-US" dirty="0">
                <a:latin typeface="Comfortaa" panose="020B0604020202020204" charset="0"/>
              </a:rPr>
            </a:br>
            <a:endParaRPr lang="en-US" dirty="0">
              <a:latin typeface="Comfortaa" panose="020B0604020202020204" charset="0"/>
            </a:endParaRPr>
          </a:p>
          <a:p>
            <a:pPr marL="114300" indent="0">
              <a:buNone/>
            </a:pPr>
            <a:r>
              <a:rPr lang="en-US" dirty="0">
                <a:latin typeface="Comfortaa" panose="020B0604020202020204" charset="0"/>
              </a:rPr>
              <a:t>  De array is, qua </a:t>
            </a:r>
            <a:r>
              <a:rPr lang="en-US" dirty="0" err="1">
                <a:latin typeface="Comfortaa" panose="020B0604020202020204" charset="0"/>
              </a:rPr>
              <a:t>grote</a:t>
            </a:r>
            <a:r>
              <a:rPr lang="en-US" dirty="0">
                <a:latin typeface="Comfortaa" panose="020B0604020202020204" charset="0"/>
              </a:rPr>
              <a:t>,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statische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verzameling</a:t>
            </a:r>
            <a:r>
              <a:rPr lang="en-US" dirty="0">
                <a:latin typeface="Comfortaa" panose="020B0604020202020204" charset="0"/>
              </a:rPr>
              <a:t>, </a:t>
            </a:r>
            <a:r>
              <a:rPr lang="en-US" dirty="0" err="1">
                <a:latin typeface="Comfortaa" panose="020B0604020202020204" charset="0"/>
              </a:rPr>
              <a:t>dit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betekend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dat</a:t>
            </a:r>
            <a:r>
              <a:rPr lang="en-US" dirty="0">
                <a:latin typeface="Comfortaa" panose="020B0604020202020204" charset="0"/>
              </a:rPr>
              <a:t> 	</a:t>
            </a:r>
            <a:r>
              <a:rPr lang="en-US" dirty="0" err="1">
                <a:latin typeface="Comfortaa" panose="020B0604020202020204" charset="0"/>
              </a:rPr>
              <a:t>deze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niet</a:t>
            </a:r>
            <a:r>
              <a:rPr lang="en-US" dirty="0">
                <a:latin typeface="Comfortaa" panose="020B0604020202020204" charset="0"/>
              </a:rPr>
              <a:t> “</a:t>
            </a:r>
            <a:r>
              <a:rPr lang="en-US" dirty="0" err="1">
                <a:latin typeface="Comfortaa" panose="020B0604020202020204" charset="0"/>
              </a:rPr>
              <a:t>zelf</a:t>
            </a:r>
            <a:r>
              <a:rPr lang="en-US" dirty="0">
                <a:latin typeface="Comfortaa" panose="020B0604020202020204" charset="0"/>
              </a:rPr>
              <a:t>” </a:t>
            </a:r>
            <a:r>
              <a:rPr lang="en-US" dirty="0" err="1">
                <a:latin typeface="Comfortaa" panose="020B0604020202020204" charset="0"/>
              </a:rPr>
              <a:t>kan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groeien</a:t>
            </a:r>
            <a:r>
              <a:rPr lang="en-US" dirty="0">
                <a:latin typeface="Comfortaa" panose="020B060402020202020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46384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 err="1">
                <a:latin typeface="Comfortaa" panose="020B0604020202020204" charset="0"/>
              </a:rPr>
              <a:t>Probleemstelling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mfortaa" panose="020B0604020202020204" charset="0"/>
              </a:rPr>
              <a:t>Probleem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-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Oplossing</a:t>
            </a:r>
            <a:endParaRPr lang="en-NL" dirty="0">
              <a:solidFill>
                <a:schemeClr val="bg1"/>
              </a:solidFill>
              <a:latin typeface="Comfortaa" panose="020B0604020202020204" charset="0"/>
            </a:endParaRP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67C2D69C-4B28-40B1-A729-A0DD146C3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>
                <a:latin typeface="Comfortaa" panose="020B0604020202020204" charset="0"/>
              </a:rPr>
              <a:t>Het </a:t>
            </a:r>
            <a:r>
              <a:rPr lang="en-US" b="1" dirty="0" err="1">
                <a:latin typeface="Comfortaa" panose="020B0604020202020204" charset="0"/>
              </a:rPr>
              <a:t>idee</a:t>
            </a:r>
            <a:r>
              <a:rPr lang="en-US" b="1" dirty="0">
                <a:latin typeface="Comfortaa" panose="020B0604020202020204" charset="0"/>
              </a:rPr>
              <a:t>:</a:t>
            </a:r>
          </a:p>
          <a:p>
            <a:pPr marL="114300" indent="0">
              <a:buNone/>
            </a:pPr>
            <a:r>
              <a:rPr lang="en-US" dirty="0">
                <a:latin typeface="Comfortaa" panose="020B0604020202020204" charset="0"/>
              </a:rPr>
              <a:t>1. We </a:t>
            </a:r>
            <a:r>
              <a:rPr lang="en-US" dirty="0" err="1">
                <a:latin typeface="Comfortaa" panose="020B0604020202020204" charset="0"/>
              </a:rPr>
              <a:t>maken</a:t>
            </a:r>
            <a:r>
              <a:rPr lang="en-US" dirty="0">
                <a:latin typeface="Comfortaa" panose="020B0604020202020204" charset="0"/>
              </a:rPr>
              <a:t> classes (nodes) die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waarde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verwijzing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naar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andere</a:t>
            </a:r>
            <a:r>
              <a:rPr lang="en-US" dirty="0">
                <a:latin typeface="Comfortaa" panose="020B0604020202020204" charset="0"/>
              </a:rPr>
              <a:t> node </a:t>
            </a:r>
            <a:r>
              <a:rPr lang="en-US" dirty="0" err="1">
                <a:latin typeface="Comfortaa" panose="020B0604020202020204" charset="0"/>
              </a:rPr>
              <a:t>bezitten</a:t>
            </a:r>
            <a:r>
              <a:rPr lang="en-US" dirty="0">
                <a:latin typeface="Comfortaa" panose="020B0604020202020204" charset="0"/>
              </a:rPr>
              <a:t>. </a:t>
            </a: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  <a:p>
            <a:pPr marL="114300" indent="0">
              <a:buNone/>
            </a:pPr>
            <a:r>
              <a:rPr lang="en-US" dirty="0">
                <a:latin typeface="Comfortaa" panose="020B0604020202020204" charset="0"/>
              </a:rPr>
              <a:t>2. </a:t>
            </a:r>
            <a:r>
              <a:rPr lang="en-US" dirty="0" err="1">
                <a:latin typeface="Comfortaa" panose="020B0604020202020204" charset="0"/>
              </a:rPr>
              <a:t>Er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moet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mogelijkheid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zijn</a:t>
            </a:r>
            <a:r>
              <a:rPr lang="en-US" dirty="0">
                <a:latin typeface="Comfortaa" panose="020B0604020202020204" charset="0"/>
              </a:rPr>
              <a:t> om </a:t>
            </a:r>
            <a:r>
              <a:rPr lang="en-US" dirty="0" err="1">
                <a:latin typeface="Comfortaa" panose="020B0604020202020204" charset="0"/>
              </a:rPr>
              <a:t>te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checken</a:t>
            </a:r>
            <a:r>
              <a:rPr lang="en-US" dirty="0">
                <a:latin typeface="Comfortaa" panose="020B0604020202020204" charset="0"/>
              </a:rPr>
              <a:t> of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node “</a:t>
            </a:r>
            <a:r>
              <a:rPr lang="en-US" dirty="0" err="1">
                <a:latin typeface="Comfortaa" panose="020B0604020202020204" charset="0"/>
              </a:rPr>
              <a:t>leeg</a:t>
            </a:r>
            <a:r>
              <a:rPr lang="en-US" dirty="0">
                <a:latin typeface="Comfortaa" panose="020B0604020202020204" charset="0"/>
              </a:rPr>
              <a:t> is” (</a:t>
            </a:r>
            <a:r>
              <a:rPr lang="en-US" dirty="0" err="1">
                <a:latin typeface="Comfortaa" panose="020B0604020202020204" charset="0"/>
              </a:rPr>
              <a:t>geen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waarde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bevat</a:t>
            </a:r>
            <a:r>
              <a:rPr lang="en-US" dirty="0">
                <a:latin typeface="Comfortaa" panose="020B0604020202020204" charset="0"/>
              </a:rPr>
              <a:t>). </a:t>
            </a: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  <a:p>
            <a:pPr marL="114300" indent="0">
              <a:buNone/>
            </a:pPr>
            <a:r>
              <a:rPr lang="en-US" dirty="0">
                <a:latin typeface="Comfortaa" panose="020B0604020202020204" charset="0"/>
              </a:rPr>
              <a:t>3. Het </a:t>
            </a:r>
            <a:r>
              <a:rPr lang="en-US" dirty="0" err="1">
                <a:latin typeface="Comfortaa" panose="020B0604020202020204" charset="0"/>
              </a:rPr>
              <a:t>einde</a:t>
            </a:r>
            <a:r>
              <a:rPr lang="en-US" dirty="0">
                <a:latin typeface="Comfortaa" panose="020B0604020202020204" charset="0"/>
              </a:rPr>
              <a:t> van de </a:t>
            </a:r>
            <a:r>
              <a:rPr lang="en-US" dirty="0" err="1">
                <a:latin typeface="Comfortaa" panose="020B0604020202020204" charset="0"/>
              </a:rPr>
              <a:t>lijst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geven</a:t>
            </a:r>
            <a:r>
              <a:rPr lang="en-US" dirty="0">
                <a:latin typeface="Comfortaa" panose="020B0604020202020204" charset="0"/>
              </a:rPr>
              <a:t> we </a:t>
            </a:r>
            <a:r>
              <a:rPr lang="en-US" dirty="0" err="1">
                <a:latin typeface="Comfortaa" panose="020B0604020202020204" charset="0"/>
              </a:rPr>
              <a:t>aan</a:t>
            </a:r>
            <a:r>
              <a:rPr lang="en-US" dirty="0">
                <a:latin typeface="Comfortaa" panose="020B0604020202020204" charset="0"/>
              </a:rPr>
              <a:t> met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emptyNode</a:t>
            </a:r>
            <a:r>
              <a:rPr lang="en-US" dirty="0">
                <a:latin typeface="Comfortaa" panose="020B0604020202020204" charset="0"/>
              </a:rPr>
              <a:t>, </a:t>
            </a:r>
            <a:r>
              <a:rPr lang="en-US" dirty="0" err="1">
                <a:latin typeface="Comfortaa" panose="020B0604020202020204" charset="0"/>
              </a:rPr>
              <a:t>dit</a:t>
            </a:r>
            <a:r>
              <a:rPr lang="en-US" dirty="0">
                <a:latin typeface="Comfortaa" panose="020B0604020202020204" charset="0"/>
              </a:rPr>
              <a:t> is het </a:t>
            </a:r>
            <a:r>
              <a:rPr lang="en-US" b="1" u="sng" dirty="0" err="1">
                <a:latin typeface="Comfortaa" panose="020B0604020202020204" charset="0"/>
              </a:rPr>
              <a:t>enige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lege</a:t>
            </a:r>
            <a:r>
              <a:rPr lang="en-US" dirty="0">
                <a:latin typeface="Comfortaa" panose="020B0604020202020204" charset="0"/>
              </a:rPr>
              <a:t> element in </a:t>
            </a:r>
            <a:r>
              <a:rPr lang="en-US" dirty="0" err="1">
                <a:latin typeface="Comfortaa" panose="020B0604020202020204" charset="0"/>
              </a:rPr>
              <a:t>onze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lijst</a:t>
            </a:r>
            <a:r>
              <a:rPr lang="en-US" dirty="0">
                <a:latin typeface="Comfortaa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43842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 err="1">
                <a:latin typeface="Comfortaa" panose="020B0604020202020204" charset="0"/>
              </a:rPr>
              <a:t>Probleemstelling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mfortaa" panose="020B0604020202020204" charset="0"/>
              </a:rPr>
              <a:t>Probleem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-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Oplossing</a:t>
            </a:r>
            <a:endParaRPr lang="en-NL" dirty="0">
              <a:solidFill>
                <a:schemeClr val="bg1"/>
              </a:solidFill>
              <a:latin typeface="Comfortaa" panose="020B060402020202020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66C0179-21CF-434F-9818-D98F296A1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1302414"/>
            <a:ext cx="8098971" cy="253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01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>
              <a:latin typeface="Comfortaa" panose="020B0604020202020204" charset="0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517499B-09A8-46ED-8390-CF3B31797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114300" indent="0" algn="ctr">
              <a:buNone/>
            </a:pPr>
            <a:r>
              <a:rPr lang="en-US" sz="4000" dirty="0" err="1">
                <a:latin typeface="Comfortaa" panose="020B0604020202020204" charset="0"/>
              </a:rPr>
              <a:t>Een</a:t>
            </a:r>
            <a:r>
              <a:rPr lang="en-US" sz="4000" dirty="0">
                <a:latin typeface="Comfortaa" panose="020B0604020202020204" charset="0"/>
              </a:rPr>
              <a:t> (empty)node</a:t>
            </a:r>
            <a:endParaRPr lang="en-NL" sz="4000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NL" dirty="0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6244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(empty)node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Wat is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een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(empty)node?</a:t>
            </a:r>
            <a:endParaRPr lang="en-NL" dirty="0">
              <a:solidFill>
                <a:schemeClr val="bg1"/>
              </a:solidFill>
              <a:latin typeface="Comfortaa" panose="020B0604020202020204" charset="0"/>
            </a:endParaRP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67C2D69C-4B28-40B1-A729-A0DD146C3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node is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datastructuur</a:t>
            </a:r>
            <a:r>
              <a:rPr lang="en-US" dirty="0">
                <a:latin typeface="Comfortaa" panose="020B0604020202020204" charset="0"/>
              </a:rPr>
              <a:t> die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waarde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opslaat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verwijzing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heeft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naar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andere</a:t>
            </a:r>
            <a:r>
              <a:rPr lang="en-US" dirty="0">
                <a:latin typeface="Comfortaa" panose="020B0604020202020204" charset="0"/>
              </a:rPr>
              <a:t> node(s).</a:t>
            </a: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7180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(empty)node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Wat is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een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(empty)node?</a:t>
            </a:r>
            <a:endParaRPr lang="en-NL" dirty="0">
              <a:solidFill>
                <a:schemeClr val="bg1"/>
              </a:solidFill>
              <a:latin typeface="Comfortaa" panose="020B0604020202020204" charset="0"/>
            </a:endParaRP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67C2D69C-4B28-40B1-A729-A0DD146C3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</p:spPr>
        <p:txBody>
          <a:bodyPr/>
          <a:lstStyle/>
          <a:p>
            <a:pPr marL="114300" indent="0">
              <a:buNone/>
            </a:pPr>
            <a:br>
              <a:rPr lang="en-US" b="1" dirty="0">
                <a:latin typeface="Comfortaa" panose="020B0604020202020204" charset="0"/>
              </a:rPr>
            </a:br>
            <a:endParaRPr lang="en-US" b="1" dirty="0">
              <a:latin typeface="Comfortaa" panose="020B0604020202020204" charset="0"/>
            </a:endParaRP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D974F470-6D13-46C2-A103-24799341E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169" y="796161"/>
            <a:ext cx="4652711" cy="355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80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(empty)node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Wat is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een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(empty)node?</a:t>
            </a:r>
            <a:endParaRPr lang="en-NL" dirty="0">
              <a:solidFill>
                <a:schemeClr val="bg1"/>
              </a:solidFill>
              <a:latin typeface="Comfortaa" panose="020B0604020202020204" charset="0"/>
            </a:endParaRP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67C2D69C-4B28-40B1-A729-A0DD146C3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</p:spPr>
        <p:txBody>
          <a:bodyPr anchor="ctr"/>
          <a:lstStyle/>
          <a:p>
            <a:pPr marL="114300" indent="0" algn="ctr">
              <a:buNone/>
            </a:pPr>
            <a:r>
              <a:rPr lang="en-US" b="1" dirty="0" err="1">
                <a:latin typeface="Comfortaa" panose="020B0604020202020204" charset="0"/>
              </a:rPr>
              <a:t>Een</a:t>
            </a:r>
            <a:r>
              <a:rPr lang="en-US" b="1" dirty="0">
                <a:latin typeface="Comfortaa" panose="020B0604020202020204" charset="0"/>
              </a:rPr>
              <a:t> Node </a:t>
            </a:r>
            <a:r>
              <a:rPr lang="en-US" b="1" dirty="0" err="1">
                <a:latin typeface="Comfortaa" panose="020B0604020202020204" charset="0"/>
              </a:rPr>
              <a:t>en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een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EmptyNode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zijn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beide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een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iNode</a:t>
            </a:r>
            <a:r>
              <a:rPr lang="en-US" b="1" dirty="0">
                <a:latin typeface="Comfortaa" panose="020B0604020202020204" charset="0"/>
              </a:rPr>
              <a:t>!</a:t>
            </a:r>
          </a:p>
          <a:p>
            <a:pPr marL="114300" indent="0" algn="ctr">
              <a:buNone/>
            </a:pPr>
            <a:endParaRPr lang="en-US" b="1" dirty="0">
              <a:latin typeface="Comfortaa" panose="020B0604020202020204" charset="0"/>
            </a:endParaRPr>
          </a:p>
          <a:p>
            <a:pPr marL="114300" indent="0" algn="ctr">
              <a:buNone/>
            </a:pPr>
            <a:r>
              <a:rPr lang="en-US" b="1" dirty="0">
                <a:latin typeface="Comfortaa" panose="020B0604020202020204" charset="0"/>
              </a:rPr>
              <a:t>Wat </a:t>
            </a:r>
            <a:r>
              <a:rPr lang="en-US" b="1" dirty="0" err="1">
                <a:latin typeface="Comfortaa" panose="020B0604020202020204" charset="0"/>
              </a:rPr>
              <a:t>verschilt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er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bij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beide</a:t>
            </a:r>
            <a:r>
              <a:rPr lang="en-US" b="1" dirty="0">
                <a:latin typeface="Comfortaa" panose="020B060402020202020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735428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(empty)node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Wat is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een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(empty)node?</a:t>
            </a:r>
            <a:endParaRPr lang="en-NL" dirty="0">
              <a:solidFill>
                <a:schemeClr val="bg1"/>
              </a:solidFill>
              <a:latin typeface="Comfortaa" panose="020B0604020202020204" charset="0"/>
            </a:endParaRP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67C2D69C-4B28-40B1-A729-A0DD146C3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</p:spPr>
        <p:txBody>
          <a:bodyPr anchor="ctr"/>
          <a:lstStyle/>
          <a:p>
            <a:pPr marL="114300" indent="0" algn="ctr">
              <a:buNone/>
            </a:pPr>
            <a:r>
              <a:rPr lang="en-US" b="1" dirty="0" err="1">
                <a:latin typeface="Comfortaa" panose="020B0604020202020204" charset="0"/>
              </a:rPr>
              <a:t>Een</a:t>
            </a:r>
            <a:r>
              <a:rPr lang="en-US" b="1" dirty="0">
                <a:latin typeface="Comfortaa" panose="020B0604020202020204" charset="0"/>
              </a:rPr>
              <a:t> Node </a:t>
            </a:r>
            <a:r>
              <a:rPr lang="en-US" b="1" dirty="0" err="1">
                <a:latin typeface="Comfortaa" panose="020B0604020202020204" charset="0"/>
              </a:rPr>
              <a:t>en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een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EmptyNode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zijn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beide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een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iNode</a:t>
            </a:r>
            <a:r>
              <a:rPr lang="en-US" b="1" dirty="0">
                <a:latin typeface="Comfortaa" panose="020B0604020202020204" charset="0"/>
              </a:rPr>
              <a:t>!</a:t>
            </a:r>
          </a:p>
          <a:p>
            <a:pPr marL="114300" indent="0" algn="ctr">
              <a:buNone/>
            </a:pPr>
            <a:endParaRPr lang="en-US" b="1" dirty="0">
              <a:latin typeface="Comfortaa" panose="020B0604020202020204" charset="0"/>
            </a:endParaRPr>
          </a:p>
          <a:p>
            <a:pPr marL="114300" indent="0" algn="ctr">
              <a:buNone/>
            </a:pPr>
            <a:r>
              <a:rPr lang="en-US" b="1" dirty="0">
                <a:latin typeface="Comfortaa" panose="020B0604020202020204" charset="0"/>
              </a:rPr>
              <a:t>Wat </a:t>
            </a:r>
            <a:r>
              <a:rPr lang="en-US" b="1" dirty="0" err="1">
                <a:latin typeface="Comfortaa" panose="020B0604020202020204" charset="0"/>
              </a:rPr>
              <a:t>verschilt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er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bij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beide</a:t>
            </a:r>
            <a:r>
              <a:rPr lang="en-US" b="1" dirty="0">
                <a:latin typeface="Comfortaa" panose="020B0604020202020204" charset="0"/>
              </a:rPr>
              <a:t>? </a:t>
            </a:r>
            <a:r>
              <a:rPr lang="en-US" b="1" dirty="0">
                <a:latin typeface="Comfortaa" panose="020B0604020202020204" charset="0"/>
                <a:sym typeface="Wingdings" panose="05000000000000000000" pitchFamily="2" charset="2"/>
              </a:rPr>
              <a:t> De constructor (</a:t>
            </a:r>
            <a:r>
              <a:rPr lang="en-US" b="1" dirty="0" err="1">
                <a:latin typeface="Comfortaa" panose="020B0604020202020204" charset="0"/>
                <a:sym typeface="Wingdings" panose="05000000000000000000" pitchFamily="2" charset="2"/>
              </a:rPr>
              <a:t>ctor</a:t>
            </a:r>
            <a:r>
              <a:rPr lang="en-US" b="1" dirty="0">
                <a:latin typeface="Comfortaa" panose="020B0604020202020204" charset="0"/>
                <a:sym typeface="Wingdings" panose="05000000000000000000" pitchFamily="2" charset="2"/>
              </a:rPr>
              <a:t>)!</a:t>
            </a:r>
            <a:endParaRPr lang="en-US" b="1" dirty="0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2551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(empty)node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Wat is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een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(empty)node?</a:t>
            </a:r>
            <a:endParaRPr lang="en-NL" dirty="0">
              <a:solidFill>
                <a:schemeClr val="bg1"/>
              </a:solidFill>
              <a:latin typeface="Comfortaa" panose="020B0604020202020204" charset="0"/>
            </a:endParaRP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67C2D69C-4B28-40B1-A729-A0DD146C3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 err="1">
                <a:latin typeface="Comfortaa" panose="020B0604020202020204" charset="0"/>
              </a:rPr>
              <a:t>Staat</a:t>
            </a:r>
            <a:r>
              <a:rPr lang="en-US" b="1" dirty="0">
                <a:latin typeface="Comfortaa" panose="020B0604020202020204" charset="0"/>
              </a:rPr>
              <a:t> van </a:t>
            </a:r>
            <a:r>
              <a:rPr lang="en-US" b="1" dirty="0" err="1">
                <a:latin typeface="Comfortaa" panose="020B0604020202020204" charset="0"/>
              </a:rPr>
              <a:t>een</a:t>
            </a:r>
            <a:r>
              <a:rPr lang="en-US" b="1" dirty="0">
                <a:latin typeface="Comfortaa" panose="020B0604020202020204" charset="0"/>
              </a:rPr>
              <a:t> (empty) node</a:t>
            </a:r>
            <a:br>
              <a:rPr lang="en-US" b="1" dirty="0">
                <a:latin typeface="Comfortaa" panose="020B0604020202020204" charset="0"/>
              </a:rPr>
            </a:br>
            <a:endParaRPr lang="en-US" dirty="0">
              <a:latin typeface="Comfortaa" panose="020B060402020202020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6AC1FC5-1ADC-4FA3-9AF0-A8551CF39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288" y="1950306"/>
            <a:ext cx="6088474" cy="124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6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>
              <a:latin typeface="Comfortaa" panose="020B0604020202020204" charset="0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517499B-09A8-46ED-8390-CF3B31797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114300" indent="0" algn="ctr">
              <a:buNone/>
            </a:pPr>
            <a:r>
              <a:rPr lang="en-US" sz="4000" dirty="0">
                <a:latin typeface="Comfortaa" panose="020B0604020202020204" charset="0"/>
              </a:rPr>
              <a:t>Pak pen </a:t>
            </a:r>
            <a:r>
              <a:rPr lang="en-US" sz="4000" dirty="0" err="1">
                <a:latin typeface="Comfortaa" panose="020B0604020202020204" charset="0"/>
              </a:rPr>
              <a:t>en</a:t>
            </a:r>
            <a:r>
              <a:rPr lang="en-US" sz="4000" dirty="0">
                <a:latin typeface="Comfortaa" panose="020B0604020202020204" charset="0"/>
              </a:rPr>
              <a:t> papier.</a:t>
            </a:r>
          </a:p>
          <a:p>
            <a:pPr marL="114300" indent="0" algn="ctr">
              <a:buNone/>
            </a:pPr>
            <a:r>
              <a:rPr lang="en-US" sz="4000" dirty="0">
                <a:latin typeface="Comfortaa" panose="020B0604020202020204" charset="0"/>
              </a:rPr>
              <a:t>(@front)</a:t>
            </a:r>
          </a:p>
          <a:p>
            <a:pPr marL="114300" indent="0" algn="ctr">
              <a:buNone/>
            </a:pPr>
            <a:endParaRPr lang="en-US" sz="4000" dirty="0">
              <a:latin typeface="Comfortaa" panose="020B0604020202020204" charset="0"/>
            </a:endParaRPr>
          </a:p>
          <a:p>
            <a:pPr marL="114300" indent="0" algn="ctr">
              <a:buNone/>
            </a:pPr>
            <a:r>
              <a:rPr lang="en-US" sz="4000" dirty="0" err="1">
                <a:solidFill>
                  <a:srgbClr val="595959"/>
                </a:solidFill>
                <a:latin typeface="Comfortaa" panose="020B0604020202020204" charset="0"/>
              </a:rPr>
              <a:t>Voor</a:t>
            </a:r>
            <a:r>
              <a:rPr lang="en-US" sz="4000" dirty="0">
                <a:latin typeface="Comfortaa" panose="020B0604020202020204" charset="0"/>
              </a:rPr>
              <a:t> nu </a:t>
            </a:r>
            <a:r>
              <a:rPr lang="en-US" sz="4000" b="1" i="1" u="sng" dirty="0" err="1">
                <a:latin typeface="Comfortaa" panose="020B0604020202020204" charset="0"/>
              </a:rPr>
              <a:t>geen</a:t>
            </a:r>
            <a:r>
              <a:rPr lang="en-US" sz="4000" b="1" i="1" u="sng" dirty="0">
                <a:latin typeface="Comfortaa" panose="020B0604020202020204" charset="0"/>
              </a:rPr>
              <a:t> laptops</a:t>
            </a:r>
            <a:r>
              <a:rPr lang="en-US" sz="4000" dirty="0">
                <a:latin typeface="Comfortaa" panose="020B0604020202020204" charset="0"/>
              </a:rPr>
              <a:t>.</a:t>
            </a:r>
            <a:endParaRPr lang="en-NL" sz="4000" dirty="0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6249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(empty)node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Wat is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een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(empty)node?</a:t>
            </a:r>
            <a:endParaRPr lang="en-NL" dirty="0">
              <a:solidFill>
                <a:schemeClr val="bg1"/>
              </a:solidFill>
              <a:latin typeface="Comfortaa" panose="020B0604020202020204" charset="0"/>
            </a:endParaRP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67C2D69C-4B28-40B1-A729-A0DD146C3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 err="1">
                <a:latin typeface="Comfortaa" panose="020B0604020202020204" charset="0"/>
              </a:rPr>
              <a:t>Gedrag</a:t>
            </a:r>
            <a:r>
              <a:rPr lang="en-US" b="1" dirty="0">
                <a:latin typeface="Comfortaa" panose="020B0604020202020204" charset="0"/>
              </a:rPr>
              <a:t> van </a:t>
            </a:r>
            <a:r>
              <a:rPr lang="en-US" b="1" dirty="0" err="1">
                <a:latin typeface="Comfortaa" panose="020B0604020202020204" charset="0"/>
              </a:rPr>
              <a:t>een</a:t>
            </a:r>
            <a:r>
              <a:rPr lang="en-US" b="1" dirty="0">
                <a:latin typeface="Comfortaa" panose="020B0604020202020204" charset="0"/>
              </a:rPr>
              <a:t> (empty)node</a:t>
            </a:r>
            <a:br>
              <a:rPr lang="en-US" b="1" dirty="0">
                <a:latin typeface="Comfortaa" panose="020B0604020202020204" charset="0"/>
              </a:rPr>
            </a:br>
            <a:endParaRPr lang="en-US" b="1" dirty="0">
              <a:latin typeface="Comfortaa" panose="020B0604020202020204" charset="0"/>
            </a:endParaRP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DA0A204-9CE5-4C68-A02E-0AF7240183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681" b="8034"/>
          <a:stretch/>
        </p:blipFill>
        <p:spPr>
          <a:xfrm>
            <a:off x="2138574" y="1680402"/>
            <a:ext cx="4866851" cy="178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196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>
              <a:latin typeface="Comfortaa" panose="020B0604020202020204" charset="0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517499B-09A8-46ED-8390-CF3B31797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114300" indent="0" algn="ctr">
              <a:buNone/>
            </a:pPr>
            <a:r>
              <a:rPr lang="en-US" sz="4000" dirty="0" err="1">
                <a:latin typeface="Comfortaa" panose="020B0604020202020204" charset="0"/>
              </a:rPr>
              <a:t>Een</a:t>
            </a:r>
            <a:r>
              <a:rPr lang="en-US" sz="4000" dirty="0">
                <a:latin typeface="Comfortaa" panose="020B0604020202020204" charset="0"/>
              </a:rPr>
              <a:t> </a:t>
            </a:r>
            <a:r>
              <a:rPr lang="en-US" sz="4000" dirty="0" err="1">
                <a:latin typeface="Comfortaa" panose="020B0604020202020204" charset="0"/>
              </a:rPr>
              <a:t>SingleLinkedList</a:t>
            </a:r>
            <a:r>
              <a:rPr lang="en-US" sz="4000" dirty="0">
                <a:latin typeface="Comfortaa" panose="020B0604020202020204" charset="0"/>
              </a:rPr>
              <a:t> </a:t>
            </a:r>
          </a:p>
          <a:p>
            <a:pPr marL="114300" indent="0" algn="ctr">
              <a:buNone/>
            </a:pPr>
            <a:r>
              <a:rPr lang="en-US" sz="4000" dirty="0">
                <a:latin typeface="Comfortaa" panose="020B0604020202020204" charset="0"/>
              </a:rPr>
              <a:t>(SLL)</a:t>
            </a:r>
            <a:endParaRPr lang="en-NL" sz="4000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NL" dirty="0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528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SLL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" y="4314125"/>
            <a:ext cx="9095138" cy="5727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Het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idee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Aanmaken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Toevoegen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Verwijderen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67C2D69C-4B28-40B1-A729-A0DD146C3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</p:spPr>
        <p:txBody>
          <a:bodyPr anchor="ctr"/>
          <a:lstStyle/>
          <a:p>
            <a:pPr marL="114300" indent="0" algn="ctr">
              <a:buNone/>
            </a:pPr>
            <a:endParaRPr lang="en-US" b="1" dirty="0">
              <a:latin typeface="Comfortaa" panose="020B0604020202020204" charset="0"/>
            </a:endParaRPr>
          </a:p>
          <a:p>
            <a:pPr marL="114300" indent="0" algn="ctr">
              <a:buNone/>
            </a:pPr>
            <a:endParaRPr lang="en-US" b="1" dirty="0">
              <a:latin typeface="Comfortaa" panose="020B0604020202020204" charset="0"/>
            </a:endParaRPr>
          </a:p>
          <a:p>
            <a:pPr marL="114300" indent="0" algn="ctr">
              <a:buNone/>
            </a:pPr>
            <a:r>
              <a:rPr lang="en-US" b="1" dirty="0">
                <a:latin typeface="Comfortaa" panose="020B0604020202020204" charset="0"/>
              </a:rPr>
              <a:t>Hoe </a:t>
            </a:r>
            <a:r>
              <a:rPr lang="en-US" b="1" dirty="0" err="1">
                <a:latin typeface="Comfortaa" panose="020B0604020202020204" charset="0"/>
              </a:rPr>
              <a:t>kijken</a:t>
            </a:r>
            <a:r>
              <a:rPr lang="en-US" b="1" dirty="0">
                <a:latin typeface="Comfortaa" panose="020B0604020202020204" charset="0"/>
              </a:rPr>
              <a:t> we </a:t>
            </a:r>
            <a:r>
              <a:rPr lang="en-US" b="1" dirty="0" err="1">
                <a:latin typeface="Comfortaa" panose="020B0604020202020204" charset="0"/>
              </a:rPr>
              <a:t>tegen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een</a:t>
            </a:r>
            <a:r>
              <a:rPr lang="en-US" b="1" dirty="0">
                <a:latin typeface="Comfortaa" panose="020B0604020202020204" charset="0"/>
              </a:rPr>
              <a:t> SLL </a:t>
            </a:r>
            <a:r>
              <a:rPr lang="en-US" b="1" dirty="0" err="1">
                <a:latin typeface="Comfortaa" panose="020B0604020202020204" charset="0"/>
              </a:rPr>
              <a:t>aan</a:t>
            </a:r>
            <a:r>
              <a:rPr lang="en-US" b="1" dirty="0">
                <a:latin typeface="Comfortaa" panose="020B0604020202020204" charset="0"/>
              </a:rPr>
              <a:t>?</a:t>
            </a:r>
          </a:p>
          <a:p>
            <a:pPr marL="114300" indent="0">
              <a:buNone/>
            </a:pPr>
            <a:endParaRPr lang="en-US" b="1" dirty="0">
              <a:latin typeface="Comfortaa" panose="020B0604020202020204" charset="0"/>
            </a:endParaRPr>
          </a:p>
          <a:p>
            <a:pPr marL="114300" indent="0" algn="ctr">
              <a:buNone/>
            </a:pPr>
            <a:r>
              <a:rPr lang="en-US" b="1" dirty="0" err="1">
                <a:latin typeface="Comfortaa" panose="020B0604020202020204" charset="0"/>
              </a:rPr>
              <a:t>Een</a:t>
            </a:r>
            <a:r>
              <a:rPr lang="en-US" b="1" dirty="0">
                <a:latin typeface="Comfortaa" panose="020B0604020202020204" charset="0"/>
              </a:rPr>
              <a:t> SLL is </a:t>
            </a:r>
            <a:r>
              <a:rPr lang="en-US" b="1" dirty="0" err="1">
                <a:latin typeface="Comfortaa" panose="020B0604020202020204" charset="0"/>
              </a:rPr>
              <a:t>een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datastructuur</a:t>
            </a:r>
            <a:r>
              <a:rPr lang="en-US" b="1" dirty="0">
                <a:latin typeface="Comfortaa" panose="020B0604020202020204" charset="0"/>
              </a:rPr>
              <a:t> die de (empty)nodes </a:t>
            </a:r>
            <a:r>
              <a:rPr lang="en-US" b="1" dirty="0" err="1">
                <a:latin typeface="Comfortaa" panose="020B0604020202020204" charset="0"/>
              </a:rPr>
              <a:t>beheert</a:t>
            </a:r>
            <a:endParaRPr lang="en-US" b="1" dirty="0">
              <a:latin typeface="Comfortaa" panose="020B0604020202020204" charset="0"/>
            </a:endParaRPr>
          </a:p>
          <a:p>
            <a:pPr marL="114300" indent="0" algn="ctr">
              <a:buNone/>
            </a:pPr>
            <a:r>
              <a:rPr lang="en-US" b="1" dirty="0">
                <a:latin typeface="Comfortaa" panose="020B0604020202020204" charset="0"/>
              </a:rPr>
              <a:t>(</a:t>
            </a:r>
            <a:r>
              <a:rPr lang="en-US" b="1" dirty="0" err="1">
                <a:latin typeface="Comfortaa" panose="020B0604020202020204" charset="0"/>
              </a:rPr>
              <a:t>Abstractie</a:t>
            </a:r>
            <a:r>
              <a:rPr lang="en-US" b="1" dirty="0">
                <a:latin typeface="Comfortaa" panose="020B0604020202020204" charset="0"/>
              </a:rPr>
              <a:t>!)</a:t>
            </a:r>
            <a:br>
              <a:rPr lang="en-US" b="1" dirty="0">
                <a:latin typeface="Comfortaa" panose="020B0604020202020204" charset="0"/>
              </a:rPr>
            </a:br>
            <a:endParaRPr lang="en-US" b="1" dirty="0">
              <a:latin typeface="Comfortaa" panose="020B0604020202020204" charset="0"/>
            </a:endParaRP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934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SLL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" y="4314125"/>
            <a:ext cx="9095138" cy="5727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Het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idee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Aanmaken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Toevoegen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Verwijderen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67C2D69C-4B28-40B1-A729-A0DD146C3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</p:spPr>
        <p:txBody>
          <a:bodyPr anchor="t"/>
          <a:lstStyle/>
          <a:p>
            <a:pPr marL="114300" indent="0">
              <a:buNone/>
            </a:pPr>
            <a:r>
              <a:rPr lang="en-US" b="1" dirty="0" err="1">
                <a:latin typeface="Comfortaa" panose="020B0604020202020204" charset="0"/>
              </a:rPr>
              <a:t>Afspraken</a:t>
            </a:r>
            <a:r>
              <a:rPr lang="en-US" b="1" dirty="0">
                <a:latin typeface="Comfortaa" panose="020B0604020202020204" charset="0"/>
              </a:rPr>
              <a:t> over </a:t>
            </a:r>
            <a:r>
              <a:rPr lang="en-US" b="1" dirty="0" err="1">
                <a:latin typeface="Comfortaa" panose="020B0604020202020204" charset="0"/>
              </a:rPr>
              <a:t>onze</a:t>
            </a:r>
            <a:r>
              <a:rPr lang="en-US" b="1" dirty="0">
                <a:latin typeface="Comfortaa" panose="020B0604020202020204" charset="0"/>
              </a:rPr>
              <a:t> SLL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Comfortaa" panose="020B0604020202020204" charset="0"/>
              </a:rPr>
              <a:t>De </a:t>
            </a:r>
            <a:r>
              <a:rPr lang="en-US" dirty="0" err="1">
                <a:latin typeface="Comfortaa" panose="020B0604020202020204" charset="0"/>
              </a:rPr>
              <a:t>waarde</a:t>
            </a:r>
            <a:r>
              <a:rPr lang="en-US" dirty="0">
                <a:latin typeface="Comfortaa" panose="020B0604020202020204" charset="0"/>
              </a:rPr>
              <a:t> die </a:t>
            </a:r>
            <a:r>
              <a:rPr lang="en-US" dirty="0" err="1">
                <a:latin typeface="Comfortaa" panose="020B0604020202020204" charset="0"/>
              </a:rPr>
              <a:t>vooraan</a:t>
            </a:r>
            <a:r>
              <a:rPr lang="en-US" dirty="0">
                <a:latin typeface="Comfortaa" panose="020B0604020202020204" charset="0"/>
              </a:rPr>
              <a:t> de </a:t>
            </a:r>
            <a:r>
              <a:rPr lang="en-US" dirty="0" err="1">
                <a:latin typeface="Comfortaa" panose="020B0604020202020204" charset="0"/>
              </a:rPr>
              <a:t>lijst</a:t>
            </a:r>
            <a:r>
              <a:rPr lang="en-US" dirty="0">
                <a:latin typeface="Comfortaa" panose="020B0604020202020204" charset="0"/>
              </a:rPr>
              <a:t> zit </a:t>
            </a:r>
            <a:r>
              <a:rPr lang="en-US" dirty="0" err="1">
                <a:latin typeface="Comfortaa" panose="020B0604020202020204" charset="0"/>
              </a:rPr>
              <a:t>heet</a:t>
            </a:r>
            <a:r>
              <a:rPr lang="en-US" dirty="0">
                <a:latin typeface="Comfortaa" panose="020B0604020202020204" charset="0"/>
              </a:rPr>
              <a:t> de “head”.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latin typeface="Comfortaa" panose="020B0604020202020204" charset="0"/>
              </a:rPr>
              <a:t>Binnen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gedrag</a:t>
            </a:r>
            <a:r>
              <a:rPr lang="en-US" dirty="0">
                <a:latin typeface="Comfortaa" panose="020B0604020202020204" charset="0"/>
              </a:rPr>
              <a:t> van de SLL </a:t>
            </a:r>
            <a:r>
              <a:rPr lang="en-US" dirty="0" err="1">
                <a:latin typeface="Comfortaa" panose="020B0604020202020204" charset="0"/>
              </a:rPr>
              <a:t>maken</a:t>
            </a:r>
            <a:r>
              <a:rPr lang="en-US" dirty="0">
                <a:latin typeface="Comfortaa" panose="020B0604020202020204" charset="0"/>
              </a:rPr>
              <a:t> we </a:t>
            </a:r>
            <a:r>
              <a:rPr lang="en-US" dirty="0" err="1">
                <a:latin typeface="Comfortaa" panose="020B0604020202020204" charset="0"/>
              </a:rPr>
              <a:t>gebruik</a:t>
            </a:r>
            <a:r>
              <a:rPr lang="en-US" dirty="0">
                <a:latin typeface="Comfortaa" panose="020B0604020202020204" charset="0"/>
              </a:rPr>
              <a:t> van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temp </a:t>
            </a:r>
            <a:r>
              <a:rPr lang="en-US" dirty="0" err="1">
                <a:latin typeface="Comfortaa" panose="020B0604020202020204" charset="0"/>
              </a:rPr>
              <a:t>waarde</a:t>
            </a:r>
            <a:r>
              <a:rPr lang="en-US" dirty="0">
                <a:latin typeface="Comfortaa" panose="020B0604020202020204" charset="0"/>
              </a:rPr>
              <a:t> om met nodes </a:t>
            </a:r>
            <a:r>
              <a:rPr lang="en-US" dirty="0" err="1">
                <a:latin typeface="Comfortaa" panose="020B0604020202020204" charset="0"/>
              </a:rPr>
              <a:t>te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werken</a:t>
            </a:r>
            <a:r>
              <a:rPr lang="en-US" dirty="0">
                <a:latin typeface="Comfortaa" panose="020B0604020202020204" charset="0"/>
              </a:rPr>
              <a:t>. (</a:t>
            </a:r>
            <a:r>
              <a:rPr lang="en-US" dirty="0" err="1">
                <a:latin typeface="Comfortaa" panose="020B0604020202020204" charset="0"/>
              </a:rPr>
              <a:t>Waarom</a:t>
            </a:r>
            <a:r>
              <a:rPr lang="en-US" dirty="0">
                <a:latin typeface="Comfortaa" panose="020B0604020202020204" charset="0"/>
              </a:rPr>
              <a:t>?)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Comfortaa" panose="020B0604020202020204" charset="0"/>
              </a:rPr>
              <a:t>De </a:t>
            </a:r>
            <a:r>
              <a:rPr lang="en-US" dirty="0" err="1">
                <a:latin typeface="Comfortaa" panose="020B0604020202020204" charset="0"/>
              </a:rPr>
              <a:t>laatste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waarde</a:t>
            </a:r>
            <a:r>
              <a:rPr lang="en-US" dirty="0">
                <a:latin typeface="Comfortaa" panose="020B0604020202020204" charset="0"/>
              </a:rPr>
              <a:t> in de SLL is </a:t>
            </a:r>
            <a:r>
              <a:rPr lang="en-US" dirty="0" err="1">
                <a:latin typeface="Comfortaa" panose="020B0604020202020204" charset="0"/>
              </a:rPr>
              <a:t>altijd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EmptyNode</a:t>
            </a:r>
            <a:r>
              <a:rPr lang="en-US" dirty="0">
                <a:latin typeface="Comfortaa" panose="020B0604020202020204" charset="0"/>
              </a:rPr>
              <a:t>.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73F29EE-37A7-409F-8CA4-224CC2025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39" y="2819350"/>
            <a:ext cx="5057722" cy="14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9266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SLL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" y="4314125"/>
            <a:ext cx="9095138" cy="5727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Het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idee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Aanmaken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Toevoegen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Verwijderen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67C2D69C-4B28-40B1-A729-A0DD146C3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</p:spPr>
        <p:txBody>
          <a:bodyPr anchor="t"/>
          <a:lstStyle/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CC92019-9B99-44E9-9298-7AD5F291A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2219325"/>
            <a:ext cx="52006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40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SLL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" y="4314125"/>
            <a:ext cx="9095138" cy="5727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Het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idee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Aanmaken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Toevoegen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Verwijderen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67C2D69C-4B28-40B1-A729-A0DD146C3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</p:spPr>
        <p:txBody>
          <a:bodyPr anchor="t"/>
          <a:lstStyle/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1A73DCAC-E4EB-4BB4-99DD-388E279B8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691" y="914775"/>
            <a:ext cx="4713666" cy="1842397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D594956C-1499-42C9-9B3C-142BFD0F2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078" y="2939454"/>
            <a:ext cx="962893" cy="144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06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SLL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" y="4314125"/>
            <a:ext cx="9095138" cy="5727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Het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idee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Aanmaken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–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Toevoegen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Verwijderen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67C2D69C-4B28-40B1-A729-A0DD146C3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</p:spPr>
        <p:txBody>
          <a:bodyPr anchor="t"/>
          <a:lstStyle/>
          <a:p>
            <a:pPr marL="114300" indent="0">
              <a:buNone/>
            </a:pPr>
            <a:r>
              <a:rPr lang="en-US" dirty="0">
                <a:latin typeface="Comfortaa" panose="020B0604020202020204" charset="0"/>
              </a:rPr>
              <a:t>Op </a:t>
            </a:r>
            <a:r>
              <a:rPr lang="en-US" dirty="0" err="1">
                <a:latin typeface="Comfortaa" panose="020B0604020202020204" charset="0"/>
              </a:rPr>
              <a:t>welke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manieren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kunnen</a:t>
            </a:r>
            <a:r>
              <a:rPr lang="en-US" dirty="0">
                <a:latin typeface="Comfortaa" panose="020B0604020202020204" charset="0"/>
              </a:rPr>
              <a:t> we </a:t>
            </a:r>
            <a:r>
              <a:rPr lang="en-US" dirty="0" err="1">
                <a:latin typeface="Comfortaa" panose="020B0604020202020204" charset="0"/>
              </a:rPr>
              <a:t>waardes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toevoegen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aan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lijst</a:t>
            </a:r>
            <a:r>
              <a:rPr lang="en-US" dirty="0">
                <a:latin typeface="Comfortaa" panose="020B0604020202020204" charset="0"/>
              </a:rPr>
              <a:t>?</a:t>
            </a: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C127428-EA25-477A-B31F-F822A282F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078" y="1819926"/>
            <a:ext cx="962893" cy="144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626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SLL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" y="4314125"/>
            <a:ext cx="9095138" cy="5727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Het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idee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Aanmaken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–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Toevoegen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Verwijderen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67C2D69C-4B28-40B1-A729-A0DD146C3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</p:spPr>
        <p:txBody>
          <a:bodyPr anchor="t"/>
          <a:lstStyle/>
          <a:p>
            <a:pPr marL="114300" indent="0">
              <a:buNone/>
            </a:pPr>
            <a:r>
              <a:rPr lang="en-US" dirty="0">
                <a:latin typeface="Comfortaa" panose="020B0604020202020204" charset="0"/>
              </a:rPr>
              <a:t>Op </a:t>
            </a:r>
            <a:r>
              <a:rPr lang="en-US" dirty="0" err="1">
                <a:latin typeface="Comfortaa" panose="020B0604020202020204" charset="0"/>
              </a:rPr>
              <a:t>welke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manieren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kunnen</a:t>
            </a:r>
            <a:r>
              <a:rPr lang="en-US" dirty="0">
                <a:latin typeface="Comfortaa" panose="020B0604020202020204" charset="0"/>
              </a:rPr>
              <a:t> we </a:t>
            </a:r>
            <a:r>
              <a:rPr lang="en-US" dirty="0" err="1">
                <a:latin typeface="Comfortaa" panose="020B0604020202020204" charset="0"/>
              </a:rPr>
              <a:t>waardes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toevoegen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aan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lijst</a:t>
            </a:r>
            <a:r>
              <a:rPr lang="en-US" dirty="0">
                <a:latin typeface="Comfortaa" panose="020B0604020202020204" charset="0"/>
              </a:rPr>
              <a:t>?</a:t>
            </a: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  <a:p>
            <a:pPr>
              <a:buFont typeface="+mj-lt"/>
              <a:buAutoNum type="arabicPeriod"/>
            </a:pPr>
            <a:r>
              <a:rPr lang="en-US" b="1" dirty="0" err="1">
                <a:latin typeface="Comfortaa" panose="020B0604020202020204" charset="0"/>
              </a:rPr>
              <a:t>Aan</a:t>
            </a:r>
            <a:r>
              <a:rPr lang="en-US" b="1" dirty="0">
                <a:latin typeface="Comfortaa" panose="020B0604020202020204" charset="0"/>
              </a:rPr>
              <a:t> het begin</a:t>
            </a:r>
          </a:p>
          <a:p>
            <a:pPr>
              <a:buFont typeface="+mj-lt"/>
              <a:buAutoNum type="arabicPeriod"/>
            </a:pPr>
            <a:r>
              <a:rPr lang="en-US" b="1" dirty="0" err="1">
                <a:latin typeface="Comfortaa" panose="020B0604020202020204" charset="0"/>
              </a:rPr>
              <a:t>Aan</a:t>
            </a:r>
            <a:r>
              <a:rPr lang="en-US" b="1" dirty="0">
                <a:latin typeface="Comfortaa" panose="020B0604020202020204" charset="0"/>
              </a:rPr>
              <a:t> het </a:t>
            </a:r>
            <a:r>
              <a:rPr lang="en-US" b="1" dirty="0" err="1">
                <a:latin typeface="Comfortaa" panose="020B0604020202020204" charset="0"/>
              </a:rPr>
              <a:t>einde</a:t>
            </a:r>
            <a:endParaRPr lang="en-US" b="1" dirty="0">
              <a:latin typeface="Comfortaa" panose="020B060402020202020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Comfortaa" panose="020B0604020202020204" charset="0"/>
              </a:rPr>
              <a:t>Na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bepaalde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waarde</a:t>
            </a:r>
            <a:endParaRPr lang="en-US" dirty="0">
              <a:latin typeface="Comfortaa" panose="020B0604020202020204" charset="0"/>
            </a:endParaRPr>
          </a:p>
          <a:p>
            <a:pPr>
              <a:buFont typeface="+mj-lt"/>
              <a:buAutoNum type="arabicPeriod"/>
            </a:pPr>
            <a:r>
              <a:rPr lang="en-US" dirty="0" err="1">
                <a:latin typeface="Comfortaa" panose="020B0604020202020204" charset="0"/>
              </a:rPr>
              <a:t>Voor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bepaalde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waarde</a:t>
            </a:r>
            <a:endParaRPr lang="en-US" dirty="0">
              <a:latin typeface="Comfortaa" panose="020B0604020202020204" charset="0"/>
            </a:endParaRP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0786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SLL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" y="4314125"/>
            <a:ext cx="9095138" cy="5727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Het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idee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Aanmaken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–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Toevoegen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Verwijderen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67C2D69C-4B28-40B1-A729-A0DD146C3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</p:spPr>
        <p:txBody>
          <a:bodyPr anchor="t"/>
          <a:lstStyle/>
          <a:p>
            <a:pPr marL="114300" indent="0">
              <a:buNone/>
            </a:pPr>
            <a:r>
              <a:rPr lang="en-US" b="1" dirty="0" err="1">
                <a:latin typeface="Comfortaa" panose="020B0604020202020204" charset="0"/>
              </a:rPr>
              <a:t>Een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waarde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aan</a:t>
            </a:r>
            <a:r>
              <a:rPr lang="en-US" b="1" dirty="0">
                <a:latin typeface="Comfortaa" panose="020B0604020202020204" charset="0"/>
              </a:rPr>
              <a:t> het begin van </a:t>
            </a:r>
            <a:r>
              <a:rPr lang="en-US" b="1" dirty="0" err="1">
                <a:latin typeface="Comfortaa" panose="020B0604020202020204" charset="0"/>
              </a:rPr>
              <a:t>een</a:t>
            </a:r>
            <a:r>
              <a:rPr lang="en-US" b="1" dirty="0">
                <a:latin typeface="Comfortaa" panose="020B0604020202020204" charset="0"/>
              </a:rPr>
              <a:t> SLL </a:t>
            </a:r>
            <a:r>
              <a:rPr lang="en-US" b="1" dirty="0" err="1">
                <a:latin typeface="Comfortaa" panose="020B0604020202020204" charset="0"/>
              </a:rPr>
              <a:t>toevoegen</a:t>
            </a:r>
            <a:endParaRPr lang="en-US" b="1" dirty="0">
              <a:latin typeface="Comfortaa" panose="020B0604020202020204" charset="0"/>
            </a:endParaRPr>
          </a:p>
          <a:p>
            <a:pPr marL="114300" indent="0">
              <a:buNone/>
            </a:pPr>
            <a:endParaRPr lang="en-US" b="1" dirty="0">
              <a:latin typeface="Comfortaa" panose="020B0604020202020204" charset="0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C88E666-074F-473F-BBAD-481672FB8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618" y="2927328"/>
            <a:ext cx="2331214" cy="1441097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8A2DC9C9-D917-497C-8C06-A6FFCD0C5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356" y="1289050"/>
            <a:ext cx="4478338" cy="169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906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SLL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" y="4314125"/>
            <a:ext cx="9095138" cy="5727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Het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idee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Aanmaken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–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Toevoegen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Verwijderen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67C2D69C-4B28-40B1-A729-A0DD146C3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</p:spPr>
        <p:txBody>
          <a:bodyPr anchor="t"/>
          <a:lstStyle/>
          <a:p>
            <a:pPr marL="114300" indent="0">
              <a:buNone/>
            </a:pPr>
            <a:r>
              <a:rPr lang="en-US" b="1" dirty="0" err="1">
                <a:latin typeface="Comfortaa" panose="020B0604020202020204" charset="0"/>
              </a:rPr>
              <a:t>Een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waarde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aan</a:t>
            </a:r>
            <a:r>
              <a:rPr lang="en-US" b="1" dirty="0">
                <a:latin typeface="Comfortaa" panose="020B0604020202020204" charset="0"/>
              </a:rPr>
              <a:t> het begin van </a:t>
            </a:r>
            <a:r>
              <a:rPr lang="en-US" b="1" dirty="0" err="1">
                <a:latin typeface="Comfortaa" panose="020B0604020202020204" charset="0"/>
              </a:rPr>
              <a:t>een</a:t>
            </a:r>
            <a:r>
              <a:rPr lang="en-US" b="1" dirty="0">
                <a:latin typeface="Comfortaa" panose="020B0604020202020204" charset="0"/>
              </a:rPr>
              <a:t> SLL </a:t>
            </a:r>
            <a:r>
              <a:rPr lang="en-US" b="1" dirty="0" err="1">
                <a:latin typeface="Comfortaa" panose="020B0604020202020204" charset="0"/>
              </a:rPr>
              <a:t>toevoegen</a:t>
            </a:r>
            <a:endParaRPr lang="en-US" b="1" dirty="0">
              <a:latin typeface="Comfortaa" panose="020B0604020202020204" charset="0"/>
            </a:endParaRPr>
          </a:p>
          <a:p>
            <a:pPr marL="114300" indent="0">
              <a:buNone/>
            </a:pPr>
            <a:endParaRPr lang="en-US" b="1" dirty="0">
              <a:latin typeface="Comfortaa" panose="020B0604020202020204" charset="0"/>
            </a:endParaRPr>
          </a:p>
          <a:p>
            <a:pPr marL="114300" indent="0">
              <a:buNone/>
            </a:pPr>
            <a:r>
              <a:rPr lang="en-US" b="1" dirty="0" err="1">
                <a:latin typeface="Comfortaa" panose="020B0604020202020204" charset="0"/>
              </a:rPr>
              <a:t>Welke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stappen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zijn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hiervoor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nodig</a:t>
            </a:r>
            <a:r>
              <a:rPr lang="en-US" b="1" dirty="0">
                <a:latin typeface="Comfortaa" panose="020B0604020202020204" charset="0"/>
              </a:rPr>
              <a:t>?</a:t>
            </a:r>
          </a:p>
          <a:p>
            <a:pPr>
              <a:buFont typeface="+mj-lt"/>
              <a:buAutoNum type="arabicPeriod"/>
            </a:pPr>
            <a:r>
              <a:rPr lang="en-US" b="1" dirty="0" err="1">
                <a:latin typeface="Comfortaa" panose="020B0604020202020204" charset="0"/>
              </a:rPr>
              <a:t>Creeër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een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nieuwe</a:t>
            </a:r>
            <a:r>
              <a:rPr lang="en-US" b="1" dirty="0">
                <a:latin typeface="Comfortaa" panose="020B0604020202020204" charset="0"/>
              </a:rPr>
              <a:t> Node (X) met </a:t>
            </a:r>
            <a:r>
              <a:rPr lang="en-US" b="1" dirty="0" err="1">
                <a:latin typeface="Comfortaa" panose="020B0604020202020204" charset="0"/>
              </a:rPr>
              <a:t>als</a:t>
            </a:r>
            <a:r>
              <a:rPr lang="en-US" b="1" dirty="0">
                <a:latin typeface="Comfortaa" panose="020B0604020202020204" charset="0"/>
              </a:rPr>
              <a:t> tail de head van de SLL.</a:t>
            </a:r>
          </a:p>
          <a:p>
            <a:pPr>
              <a:buFont typeface="+mj-lt"/>
              <a:buAutoNum type="arabicPeriod"/>
            </a:pPr>
            <a:r>
              <a:rPr lang="en-US" b="1" dirty="0" err="1">
                <a:latin typeface="Comfortaa" panose="020B0604020202020204" charset="0"/>
              </a:rPr>
              <a:t>Maak</a:t>
            </a:r>
            <a:r>
              <a:rPr lang="en-US" b="1" dirty="0">
                <a:latin typeface="Comfortaa" panose="020B0604020202020204" charset="0"/>
              </a:rPr>
              <a:t> X de head van de SLL.</a:t>
            </a:r>
          </a:p>
          <a:p>
            <a:pPr>
              <a:buFont typeface="+mj-lt"/>
              <a:buAutoNum type="arabicPeriod"/>
            </a:pPr>
            <a:endParaRPr lang="en-US" b="1" dirty="0">
              <a:latin typeface="Comfortaa" panose="020B0604020202020204" charset="0"/>
            </a:endParaRPr>
          </a:p>
          <a:p>
            <a:pPr>
              <a:buFont typeface="+mj-lt"/>
              <a:buAutoNum type="arabicPeriod"/>
            </a:pPr>
            <a:endParaRPr lang="en-US" b="1" dirty="0">
              <a:latin typeface="Comfortaa" panose="020B0604020202020204" charset="0"/>
            </a:endParaRPr>
          </a:p>
          <a:p>
            <a:pPr marL="114300" indent="0">
              <a:buNone/>
            </a:pPr>
            <a:endParaRPr lang="en-US" b="1" dirty="0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33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>
              <a:latin typeface="Comfortaa" panose="020B0604020202020204" charset="0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517499B-09A8-46ED-8390-CF3B31797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114300" indent="0" algn="ctr">
              <a:buNone/>
            </a:pPr>
            <a:r>
              <a:rPr lang="en-US" sz="4000" dirty="0">
                <a:latin typeface="Comfortaa" panose="020B0604020202020204" charset="0"/>
              </a:rPr>
              <a:t>Classes</a:t>
            </a:r>
            <a:endParaRPr lang="en-NL" sz="4000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NL" dirty="0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2047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SLL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" y="4314125"/>
            <a:ext cx="9095138" cy="5727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Het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idee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Aanmaken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–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Toevoegen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Verwijderen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67C2D69C-4B28-40B1-A729-A0DD146C3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</p:spPr>
        <p:txBody>
          <a:bodyPr anchor="t"/>
          <a:lstStyle/>
          <a:p>
            <a:pPr marL="114300" indent="0">
              <a:buNone/>
            </a:pPr>
            <a:r>
              <a:rPr lang="en-US" b="1" dirty="0" err="1">
                <a:latin typeface="Comfortaa" panose="020B0604020202020204" charset="0"/>
              </a:rPr>
              <a:t>Een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waarde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aan</a:t>
            </a:r>
            <a:r>
              <a:rPr lang="en-US" b="1" dirty="0">
                <a:latin typeface="Comfortaa" panose="020B0604020202020204" charset="0"/>
              </a:rPr>
              <a:t> het begin van </a:t>
            </a:r>
            <a:r>
              <a:rPr lang="en-US" b="1" dirty="0" err="1">
                <a:latin typeface="Comfortaa" panose="020B0604020202020204" charset="0"/>
              </a:rPr>
              <a:t>een</a:t>
            </a:r>
            <a:r>
              <a:rPr lang="en-US" b="1" dirty="0">
                <a:latin typeface="Comfortaa" panose="020B0604020202020204" charset="0"/>
              </a:rPr>
              <a:t> SLL </a:t>
            </a:r>
            <a:r>
              <a:rPr lang="en-US" b="1" dirty="0" err="1">
                <a:latin typeface="Comfortaa" panose="020B0604020202020204" charset="0"/>
              </a:rPr>
              <a:t>toevoegen</a:t>
            </a:r>
            <a:endParaRPr lang="en-US" b="1" dirty="0">
              <a:latin typeface="Comfortaa" panose="020B0604020202020204" charset="0"/>
            </a:endParaRPr>
          </a:p>
          <a:p>
            <a:pPr>
              <a:buFont typeface="+mj-lt"/>
              <a:buAutoNum type="arabicPeriod"/>
            </a:pPr>
            <a:r>
              <a:rPr lang="en-US" b="1" dirty="0" err="1">
                <a:latin typeface="Comfortaa" panose="020B0604020202020204" charset="0"/>
              </a:rPr>
              <a:t>Creeër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een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nieuwe</a:t>
            </a:r>
            <a:r>
              <a:rPr lang="en-US" b="1" dirty="0">
                <a:latin typeface="Comfortaa" panose="020B0604020202020204" charset="0"/>
              </a:rPr>
              <a:t> Node (X) met </a:t>
            </a:r>
            <a:r>
              <a:rPr lang="en-US" b="1" dirty="0" err="1">
                <a:latin typeface="Comfortaa" panose="020B0604020202020204" charset="0"/>
              </a:rPr>
              <a:t>als</a:t>
            </a:r>
            <a:r>
              <a:rPr lang="en-US" b="1" dirty="0">
                <a:latin typeface="Comfortaa" panose="020B0604020202020204" charset="0"/>
              </a:rPr>
              <a:t> tail de head van de SLL.</a:t>
            </a:r>
          </a:p>
          <a:p>
            <a:pPr>
              <a:buFont typeface="+mj-lt"/>
              <a:buAutoNum type="arabicPeriod"/>
            </a:pPr>
            <a:r>
              <a:rPr lang="en-US" b="1" dirty="0" err="1">
                <a:latin typeface="Comfortaa" panose="020B0604020202020204" charset="0"/>
              </a:rPr>
              <a:t>Maak</a:t>
            </a:r>
            <a:r>
              <a:rPr lang="en-US" b="1" dirty="0">
                <a:latin typeface="Comfortaa" panose="020B0604020202020204" charset="0"/>
              </a:rPr>
              <a:t> X de head van de SLL.</a:t>
            </a:r>
          </a:p>
          <a:p>
            <a:pPr marL="114300" indent="0">
              <a:buNone/>
            </a:pPr>
            <a:endParaRPr lang="en-US" b="1" dirty="0">
              <a:latin typeface="Comfortaa" panose="020B0604020202020204" charset="0"/>
            </a:endParaRPr>
          </a:p>
          <a:p>
            <a:pPr marL="114300" indent="0">
              <a:buNone/>
            </a:pPr>
            <a:r>
              <a:rPr lang="en-US" b="1" dirty="0">
                <a:latin typeface="Comfortaa" panose="020B0604020202020204" charset="0"/>
              </a:rPr>
              <a:t>	</a:t>
            </a:r>
            <a:r>
              <a:rPr lang="en-US" b="1" dirty="0" err="1">
                <a:latin typeface="Comfortaa" panose="020B0604020202020204" charset="0"/>
              </a:rPr>
              <a:t>Stap</a:t>
            </a:r>
            <a:r>
              <a:rPr lang="en-US" b="1" dirty="0">
                <a:latin typeface="Comfortaa" panose="020B0604020202020204" charset="0"/>
              </a:rPr>
              <a:t> 1:					</a:t>
            </a:r>
            <a:r>
              <a:rPr lang="en-US" b="1" dirty="0" err="1">
                <a:latin typeface="Comfortaa" panose="020B0604020202020204" charset="0"/>
              </a:rPr>
              <a:t>Stap</a:t>
            </a:r>
            <a:r>
              <a:rPr lang="en-US" b="1" dirty="0">
                <a:latin typeface="Comfortaa" panose="020B0604020202020204" charset="0"/>
              </a:rPr>
              <a:t> 2:</a:t>
            </a:r>
          </a:p>
          <a:p>
            <a:pPr marL="596900" lvl="1" indent="0">
              <a:buNone/>
            </a:pPr>
            <a:endParaRPr lang="en-US" b="1" dirty="0">
              <a:latin typeface="Comfortaa" panose="020B0604020202020204" charset="0"/>
            </a:endParaRPr>
          </a:p>
          <a:p>
            <a:pPr>
              <a:buFont typeface="+mj-lt"/>
              <a:buAutoNum type="arabicPeriod"/>
            </a:pPr>
            <a:endParaRPr lang="en-US" b="1" dirty="0">
              <a:latin typeface="Comfortaa" panose="020B0604020202020204" charset="0"/>
            </a:endParaRPr>
          </a:p>
          <a:p>
            <a:pPr marL="114300" indent="0">
              <a:buNone/>
            </a:pPr>
            <a:endParaRPr lang="en-US" b="1" dirty="0">
              <a:latin typeface="Comfortaa" panose="020B0604020202020204" charset="0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825B538-E1D1-41A1-B787-3BEBEAFEC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75" y="2571750"/>
            <a:ext cx="2331214" cy="1441097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69DA7E1D-4055-459F-BCE7-786D73E69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147" y="2602195"/>
            <a:ext cx="2331214" cy="141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500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SLL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" y="4314125"/>
            <a:ext cx="9095138" cy="5727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Het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idee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Aanmaken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–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Toevoegen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Verwijderen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67C2D69C-4B28-40B1-A729-A0DD146C3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</p:spPr>
        <p:txBody>
          <a:bodyPr anchor="t"/>
          <a:lstStyle/>
          <a:p>
            <a:pPr marL="114300" indent="0">
              <a:buNone/>
            </a:pPr>
            <a:r>
              <a:rPr lang="en-US" b="1" dirty="0" err="1">
                <a:latin typeface="Comfortaa" panose="020B0604020202020204" charset="0"/>
              </a:rPr>
              <a:t>Een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waarde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aan</a:t>
            </a:r>
            <a:r>
              <a:rPr lang="en-US" b="1" dirty="0">
                <a:latin typeface="Comfortaa" panose="020B0604020202020204" charset="0"/>
              </a:rPr>
              <a:t> het begin van </a:t>
            </a:r>
            <a:r>
              <a:rPr lang="en-US" b="1" dirty="0" err="1">
                <a:latin typeface="Comfortaa" panose="020B0604020202020204" charset="0"/>
              </a:rPr>
              <a:t>een</a:t>
            </a:r>
            <a:r>
              <a:rPr lang="en-US" b="1" dirty="0">
                <a:latin typeface="Comfortaa" panose="020B0604020202020204" charset="0"/>
              </a:rPr>
              <a:t> SLL </a:t>
            </a:r>
            <a:r>
              <a:rPr lang="en-US" b="1" dirty="0" err="1">
                <a:latin typeface="Comfortaa" panose="020B0604020202020204" charset="0"/>
              </a:rPr>
              <a:t>toevoegen</a:t>
            </a:r>
            <a:endParaRPr lang="en-US" b="1" dirty="0">
              <a:latin typeface="Comfortaa" panose="020B0604020202020204" charset="0"/>
            </a:endParaRPr>
          </a:p>
          <a:p>
            <a:pPr marL="114300" indent="0">
              <a:buNone/>
            </a:pPr>
            <a:endParaRPr lang="en-US" b="1" dirty="0">
              <a:latin typeface="Comfortaa" panose="020B0604020202020204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80A98CC-9AF1-4390-BE48-D236A4FF1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375" y="3028950"/>
            <a:ext cx="4686300" cy="1316461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B2A6CBE3-EA8E-42F1-86E3-93D54D147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906" y="1295296"/>
            <a:ext cx="3923238" cy="173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501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SLL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" y="4314125"/>
            <a:ext cx="9095138" cy="5727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Het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idee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Aanmaken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–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Toevoegen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Verwijderen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67C2D69C-4B28-40B1-A729-A0DD146C3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</p:spPr>
        <p:txBody>
          <a:bodyPr anchor="t"/>
          <a:lstStyle/>
          <a:p>
            <a:pPr marL="114300" indent="0">
              <a:buNone/>
            </a:pPr>
            <a:r>
              <a:rPr lang="en-US" b="1" dirty="0" err="1">
                <a:latin typeface="Comfortaa" panose="020B0604020202020204" charset="0"/>
              </a:rPr>
              <a:t>Een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waarde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aan</a:t>
            </a:r>
            <a:r>
              <a:rPr lang="en-US" b="1" dirty="0">
                <a:latin typeface="Comfortaa" panose="020B0604020202020204" charset="0"/>
              </a:rPr>
              <a:t> het </a:t>
            </a:r>
            <a:r>
              <a:rPr lang="en-US" b="1" dirty="0" err="1">
                <a:latin typeface="Comfortaa" panose="020B0604020202020204" charset="0"/>
              </a:rPr>
              <a:t>eind</a:t>
            </a:r>
            <a:r>
              <a:rPr lang="en-US" b="1" dirty="0">
                <a:latin typeface="Comfortaa" panose="020B0604020202020204" charset="0"/>
              </a:rPr>
              <a:t> van </a:t>
            </a:r>
            <a:r>
              <a:rPr lang="en-US" b="1" dirty="0" err="1">
                <a:latin typeface="Comfortaa" panose="020B0604020202020204" charset="0"/>
              </a:rPr>
              <a:t>een</a:t>
            </a:r>
            <a:r>
              <a:rPr lang="en-US" b="1" dirty="0">
                <a:latin typeface="Comfortaa" panose="020B0604020202020204" charset="0"/>
              </a:rPr>
              <a:t> SLL </a:t>
            </a:r>
            <a:r>
              <a:rPr lang="en-US" b="1" dirty="0" err="1">
                <a:latin typeface="Comfortaa" panose="020B0604020202020204" charset="0"/>
              </a:rPr>
              <a:t>toevoegen</a:t>
            </a:r>
            <a:endParaRPr lang="en-US" b="1" dirty="0">
              <a:latin typeface="Comfortaa" panose="020B0604020202020204" charset="0"/>
            </a:endParaRPr>
          </a:p>
          <a:p>
            <a:pPr marL="114300" indent="0">
              <a:buNone/>
            </a:pPr>
            <a:endParaRPr lang="en-US" b="1" dirty="0">
              <a:latin typeface="Comfortaa" panose="020B060402020202020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94D8A22-30CF-4F83-A3C9-53BE992F8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1354138"/>
            <a:ext cx="4208209" cy="191667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491FD640-FA9E-4D46-8C69-FA86C225F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086" y="2949438"/>
            <a:ext cx="6466586" cy="144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459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SLL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" y="4314125"/>
            <a:ext cx="9095138" cy="5727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Het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idee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Aanmaken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–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Toevoegen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Verwijderen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67C2D69C-4B28-40B1-A729-A0DD146C3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</p:spPr>
        <p:txBody>
          <a:bodyPr anchor="t"/>
          <a:lstStyle/>
          <a:p>
            <a:pPr marL="114300" indent="0">
              <a:buNone/>
            </a:pPr>
            <a:r>
              <a:rPr lang="en-US" b="1" dirty="0" err="1">
                <a:latin typeface="Comfortaa" panose="020B0604020202020204" charset="0"/>
              </a:rPr>
              <a:t>Een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waarde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aan</a:t>
            </a:r>
            <a:r>
              <a:rPr lang="en-US" b="1" dirty="0">
                <a:latin typeface="Comfortaa" panose="020B0604020202020204" charset="0"/>
              </a:rPr>
              <a:t> het </a:t>
            </a:r>
            <a:r>
              <a:rPr lang="en-US" b="1" dirty="0" err="1">
                <a:latin typeface="Comfortaa" panose="020B0604020202020204" charset="0"/>
              </a:rPr>
              <a:t>eind</a:t>
            </a:r>
            <a:r>
              <a:rPr lang="en-US" b="1" dirty="0">
                <a:latin typeface="Comfortaa" panose="020B0604020202020204" charset="0"/>
              </a:rPr>
              <a:t> van </a:t>
            </a:r>
            <a:r>
              <a:rPr lang="en-US" b="1" dirty="0" err="1">
                <a:latin typeface="Comfortaa" panose="020B0604020202020204" charset="0"/>
              </a:rPr>
              <a:t>een</a:t>
            </a:r>
            <a:r>
              <a:rPr lang="en-US" b="1" dirty="0">
                <a:latin typeface="Comfortaa" panose="020B0604020202020204" charset="0"/>
              </a:rPr>
              <a:t> SLL </a:t>
            </a:r>
            <a:r>
              <a:rPr lang="en-US" b="1" dirty="0" err="1">
                <a:latin typeface="Comfortaa" panose="020B0604020202020204" charset="0"/>
              </a:rPr>
              <a:t>toevoegen</a:t>
            </a:r>
            <a:br>
              <a:rPr lang="en-US" b="1" dirty="0">
                <a:latin typeface="Comfortaa" panose="020B0604020202020204" charset="0"/>
              </a:rPr>
            </a:br>
            <a:endParaRPr lang="en-US" b="1" dirty="0">
              <a:latin typeface="Comfortaa" panose="020B0604020202020204" charset="0"/>
            </a:endParaRPr>
          </a:p>
          <a:p>
            <a:pPr marL="114300" indent="0">
              <a:buNone/>
            </a:pPr>
            <a:r>
              <a:rPr lang="en-US" b="1" dirty="0" err="1">
                <a:latin typeface="Comfortaa" panose="020B0604020202020204" charset="0"/>
              </a:rPr>
              <a:t>Welke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stappen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zijn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hiervoor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nodig</a:t>
            </a:r>
            <a:r>
              <a:rPr lang="en-US" b="1" dirty="0">
                <a:latin typeface="Comfortaa" panose="020B0604020202020204" charset="0"/>
              </a:rPr>
              <a:t>?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6484C9C-51E0-497C-BF45-6C5C10D41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420" y="1913519"/>
            <a:ext cx="4686300" cy="1316461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142B3A3B-EE15-491E-ABAD-AC61B07F7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277" y="2961892"/>
            <a:ext cx="6466586" cy="144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623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SLL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" y="4314125"/>
            <a:ext cx="9095138" cy="5727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Het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idee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Aanmaken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–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Toevoegen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Verwijderen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67C2D69C-4B28-40B1-A729-A0DD146C3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</p:spPr>
        <p:txBody>
          <a:bodyPr anchor="t"/>
          <a:lstStyle/>
          <a:p>
            <a:pPr marL="114300" indent="0">
              <a:buNone/>
            </a:pPr>
            <a:r>
              <a:rPr lang="en-US" b="1" dirty="0" err="1">
                <a:latin typeface="Comfortaa" panose="020B0604020202020204" charset="0"/>
              </a:rPr>
              <a:t>Een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waarde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aan</a:t>
            </a:r>
            <a:r>
              <a:rPr lang="en-US" b="1" dirty="0">
                <a:latin typeface="Comfortaa" panose="020B0604020202020204" charset="0"/>
              </a:rPr>
              <a:t> het </a:t>
            </a:r>
            <a:r>
              <a:rPr lang="en-US" b="1" dirty="0" err="1">
                <a:latin typeface="Comfortaa" panose="020B0604020202020204" charset="0"/>
              </a:rPr>
              <a:t>eind</a:t>
            </a:r>
            <a:r>
              <a:rPr lang="en-US" b="1" dirty="0">
                <a:latin typeface="Comfortaa" panose="020B0604020202020204" charset="0"/>
              </a:rPr>
              <a:t> van </a:t>
            </a:r>
            <a:r>
              <a:rPr lang="en-US" b="1" dirty="0" err="1">
                <a:latin typeface="Comfortaa" panose="020B0604020202020204" charset="0"/>
              </a:rPr>
              <a:t>een</a:t>
            </a:r>
            <a:r>
              <a:rPr lang="en-US" b="1" dirty="0">
                <a:latin typeface="Comfortaa" panose="020B0604020202020204" charset="0"/>
              </a:rPr>
              <a:t> SLL </a:t>
            </a:r>
            <a:r>
              <a:rPr lang="en-US" b="1" dirty="0" err="1">
                <a:latin typeface="Comfortaa" panose="020B0604020202020204" charset="0"/>
              </a:rPr>
              <a:t>toevoegen</a:t>
            </a:r>
            <a:endParaRPr lang="en-US" b="1" dirty="0">
              <a:latin typeface="Comfortaa" panose="020B0604020202020204" charset="0"/>
            </a:endParaRPr>
          </a:p>
          <a:p>
            <a:pPr marL="114300" indent="0">
              <a:buNone/>
            </a:pPr>
            <a:endParaRPr lang="en-US" b="1" dirty="0">
              <a:latin typeface="Comfortaa" panose="020B0604020202020204" charset="0"/>
            </a:endParaRPr>
          </a:p>
          <a:p>
            <a:pPr marL="114300" indent="0">
              <a:buNone/>
            </a:pPr>
            <a:r>
              <a:rPr lang="en-US" b="1" dirty="0" err="1">
                <a:latin typeface="Comfortaa" panose="020B0604020202020204" charset="0"/>
              </a:rPr>
              <a:t>Welke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stappen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zijn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hiervoor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nodig</a:t>
            </a:r>
            <a:r>
              <a:rPr lang="en-US" b="1" dirty="0">
                <a:latin typeface="Comfortaa" panose="020B0604020202020204" charset="0"/>
              </a:rPr>
              <a:t>?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Comfortaa" panose="020B0604020202020204" charset="0"/>
              </a:rPr>
              <a:t>Ga </a:t>
            </a:r>
            <a:r>
              <a:rPr lang="en-US" dirty="0" err="1">
                <a:latin typeface="Comfortaa" panose="020B0604020202020204" charset="0"/>
              </a:rPr>
              <a:t>naar</a:t>
            </a:r>
            <a:r>
              <a:rPr lang="en-US" dirty="0">
                <a:latin typeface="Comfortaa" panose="020B0604020202020204" charset="0"/>
              </a:rPr>
              <a:t> de </a:t>
            </a:r>
            <a:r>
              <a:rPr lang="en-US" dirty="0" err="1">
                <a:latin typeface="Comfortaa" panose="020B0604020202020204" charset="0"/>
              </a:rPr>
              <a:t>laatste</a:t>
            </a:r>
            <a:r>
              <a:rPr lang="en-US" dirty="0">
                <a:latin typeface="Comfortaa" panose="020B0604020202020204" charset="0"/>
              </a:rPr>
              <a:t> Node (X) met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waarde</a:t>
            </a:r>
            <a:r>
              <a:rPr lang="en-US" dirty="0">
                <a:latin typeface="Comfortaa" panose="020B0604020202020204" charset="0"/>
              </a:rPr>
              <a:t> in de </a:t>
            </a:r>
            <a:r>
              <a:rPr lang="en-US" dirty="0" err="1">
                <a:latin typeface="Comfortaa" panose="020B0604020202020204" charset="0"/>
              </a:rPr>
              <a:t>lijst</a:t>
            </a:r>
            <a:r>
              <a:rPr lang="en-US" dirty="0">
                <a:latin typeface="Comfortaa" panose="020B0604020202020204" charset="0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latin typeface="Comfortaa" panose="020B0604020202020204" charset="0"/>
              </a:rPr>
              <a:t>Creeër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nieuwe</a:t>
            </a:r>
            <a:r>
              <a:rPr lang="en-US" dirty="0">
                <a:latin typeface="Comfortaa" panose="020B0604020202020204" charset="0"/>
              </a:rPr>
              <a:t> Node (Y) met </a:t>
            </a:r>
            <a:r>
              <a:rPr lang="en-US" dirty="0" err="1">
                <a:latin typeface="Comfortaa" panose="020B0604020202020204" charset="0"/>
              </a:rPr>
              <a:t>als</a:t>
            </a:r>
            <a:r>
              <a:rPr lang="en-US" dirty="0">
                <a:latin typeface="Comfortaa" panose="020B0604020202020204" charset="0"/>
              </a:rPr>
              <a:t> tail, de tail van X.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latin typeface="Comfortaa" panose="020B0604020202020204" charset="0"/>
              </a:rPr>
              <a:t>Zet</a:t>
            </a:r>
            <a:r>
              <a:rPr lang="en-US" dirty="0">
                <a:latin typeface="Comfortaa" panose="020B0604020202020204" charset="0"/>
              </a:rPr>
              <a:t> de tail van de X </a:t>
            </a:r>
            <a:r>
              <a:rPr lang="en-US" dirty="0" err="1">
                <a:latin typeface="Comfortaa" panose="020B0604020202020204" charset="0"/>
              </a:rPr>
              <a:t>gelijk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aan</a:t>
            </a:r>
            <a:r>
              <a:rPr lang="en-US" dirty="0">
                <a:latin typeface="Comfortaa" panose="020B0604020202020204" charset="0"/>
              </a:rPr>
              <a:t> Y.</a:t>
            </a:r>
          </a:p>
        </p:txBody>
      </p:sp>
    </p:spTree>
    <p:extLst>
      <p:ext uri="{BB962C8B-B14F-4D97-AF65-F5344CB8AC3E}">
        <p14:creationId xmlns:p14="http://schemas.microsoft.com/office/powerpoint/2010/main" val="3015793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SLL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" y="4314125"/>
            <a:ext cx="9095138" cy="5727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Het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idee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Aanmaken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–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Toevoegen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Verwijderen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67C2D69C-4B28-40B1-A729-A0DD146C3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</p:spPr>
        <p:txBody>
          <a:bodyPr anchor="t"/>
          <a:lstStyle/>
          <a:p>
            <a:pPr marL="114300" indent="0">
              <a:buNone/>
            </a:pPr>
            <a:r>
              <a:rPr lang="en-US" b="1" dirty="0" err="1">
                <a:latin typeface="Comfortaa" panose="020B0604020202020204" charset="0"/>
              </a:rPr>
              <a:t>Een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waarde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aan</a:t>
            </a:r>
            <a:r>
              <a:rPr lang="en-US" b="1" dirty="0">
                <a:latin typeface="Comfortaa" panose="020B0604020202020204" charset="0"/>
              </a:rPr>
              <a:t> het </a:t>
            </a:r>
            <a:r>
              <a:rPr lang="en-US" b="1" dirty="0" err="1">
                <a:latin typeface="Comfortaa" panose="020B0604020202020204" charset="0"/>
              </a:rPr>
              <a:t>eind</a:t>
            </a:r>
            <a:r>
              <a:rPr lang="en-US" b="1" dirty="0">
                <a:latin typeface="Comfortaa" panose="020B0604020202020204" charset="0"/>
              </a:rPr>
              <a:t> van </a:t>
            </a:r>
            <a:r>
              <a:rPr lang="en-US" b="1" dirty="0" err="1">
                <a:latin typeface="Comfortaa" panose="020B0604020202020204" charset="0"/>
              </a:rPr>
              <a:t>een</a:t>
            </a:r>
            <a:r>
              <a:rPr lang="en-US" b="1" dirty="0">
                <a:latin typeface="Comfortaa" panose="020B0604020202020204" charset="0"/>
              </a:rPr>
              <a:t> SLL </a:t>
            </a:r>
            <a:r>
              <a:rPr lang="en-US" b="1" dirty="0" err="1">
                <a:latin typeface="Comfortaa" panose="020B0604020202020204" charset="0"/>
              </a:rPr>
              <a:t>toevoegen</a:t>
            </a:r>
            <a:endParaRPr lang="en-US" b="1" dirty="0">
              <a:latin typeface="Comfortaa" panose="020B060402020202020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Comfortaa" panose="020B0604020202020204" charset="0"/>
              </a:rPr>
              <a:t>Ga </a:t>
            </a:r>
            <a:r>
              <a:rPr lang="en-US" dirty="0" err="1">
                <a:latin typeface="Comfortaa" panose="020B0604020202020204" charset="0"/>
              </a:rPr>
              <a:t>naar</a:t>
            </a:r>
            <a:r>
              <a:rPr lang="en-US" dirty="0">
                <a:latin typeface="Comfortaa" panose="020B0604020202020204" charset="0"/>
              </a:rPr>
              <a:t> de </a:t>
            </a:r>
            <a:r>
              <a:rPr lang="en-US" dirty="0" err="1">
                <a:latin typeface="Comfortaa" panose="020B0604020202020204" charset="0"/>
              </a:rPr>
              <a:t>laatste</a:t>
            </a:r>
            <a:r>
              <a:rPr lang="en-US" dirty="0">
                <a:latin typeface="Comfortaa" panose="020B0604020202020204" charset="0"/>
              </a:rPr>
              <a:t> Node (X) met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waarde</a:t>
            </a:r>
            <a:r>
              <a:rPr lang="en-US" dirty="0">
                <a:latin typeface="Comfortaa" panose="020B0604020202020204" charset="0"/>
              </a:rPr>
              <a:t> in de </a:t>
            </a:r>
            <a:r>
              <a:rPr lang="en-US" dirty="0" err="1">
                <a:latin typeface="Comfortaa" panose="020B0604020202020204" charset="0"/>
              </a:rPr>
              <a:t>lijst</a:t>
            </a:r>
            <a:r>
              <a:rPr lang="en-US" dirty="0">
                <a:latin typeface="Comfortaa" panose="020B0604020202020204" charset="0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latin typeface="Comfortaa" panose="020B0604020202020204" charset="0"/>
              </a:rPr>
              <a:t>Creeër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nieuwe</a:t>
            </a:r>
            <a:r>
              <a:rPr lang="en-US" dirty="0">
                <a:latin typeface="Comfortaa" panose="020B0604020202020204" charset="0"/>
              </a:rPr>
              <a:t> Node (Y) met </a:t>
            </a:r>
            <a:r>
              <a:rPr lang="en-US" dirty="0" err="1">
                <a:latin typeface="Comfortaa" panose="020B0604020202020204" charset="0"/>
              </a:rPr>
              <a:t>als</a:t>
            </a:r>
            <a:r>
              <a:rPr lang="en-US" dirty="0">
                <a:latin typeface="Comfortaa" panose="020B0604020202020204" charset="0"/>
              </a:rPr>
              <a:t> tail, de tail van X.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latin typeface="Comfortaa" panose="020B0604020202020204" charset="0"/>
              </a:rPr>
              <a:t>Zet</a:t>
            </a:r>
            <a:r>
              <a:rPr lang="en-US" dirty="0">
                <a:latin typeface="Comfortaa" panose="020B0604020202020204" charset="0"/>
              </a:rPr>
              <a:t> de tail van de X </a:t>
            </a:r>
            <a:r>
              <a:rPr lang="en-US" dirty="0" err="1">
                <a:latin typeface="Comfortaa" panose="020B0604020202020204" charset="0"/>
              </a:rPr>
              <a:t>gelijk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aan</a:t>
            </a:r>
            <a:r>
              <a:rPr lang="en-US" dirty="0">
                <a:latin typeface="Comfortaa" panose="020B0604020202020204" charset="0"/>
              </a:rPr>
              <a:t> Y.</a:t>
            </a:r>
          </a:p>
          <a:p>
            <a:pPr marL="114300" indent="0">
              <a:buNone/>
            </a:pPr>
            <a:r>
              <a:rPr lang="en-US" dirty="0">
                <a:latin typeface="Comfortaa" panose="020B0604020202020204" charset="0"/>
              </a:rPr>
              <a:t>					</a:t>
            </a:r>
          </a:p>
          <a:p>
            <a:pPr marL="114300" indent="0">
              <a:buNone/>
            </a:pPr>
            <a:r>
              <a:rPr lang="en-US" dirty="0">
                <a:latin typeface="Comfortaa" panose="020B0604020202020204" charset="0"/>
              </a:rPr>
              <a:t>				</a:t>
            </a:r>
            <a:r>
              <a:rPr lang="en-US" dirty="0" err="1">
                <a:latin typeface="Comfortaa" panose="020B0604020202020204" charset="0"/>
              </a:rPr>
              <a:t>Stap</a:t>
            </a:r>
            <a:r>
              <a:rPr lang="en-US" dirty="0">
                <a:latin typeface="Comfortaa" panose="020B0604020202020204" charset="0"/>
              </a:rPr>
              <a:t> 1: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C0A4A8CA-BCAF-404E-8884-D7E70D607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09" y="2893325"/>
            <a:ext cx="5057722" cy="14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566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SLL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" y="4314125"/>
            <a:ext cx="9095138" cy="5727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Het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idee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Aanmaken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–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Toevoegen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Verwijderen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67C2D69C-4B28-40B1-A729-A0DD146C3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</p:spPr>
        <p:txBody>
          <a:bodyPr anchor="t"/>
          <a:lstStyle/>
          <a:p>
            <a:pPr marL="114300" indent="0">
              <a:buNone/>
            </a:pPr>
            <a:r>
              <a:rPr lang="en-US" b="1" dirty="0" err="1">
                <a:latin typeface="Comfortaa" panose="020B0604020202020204" charset="0"/>
              </a:rPr>
              <a:t>Een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waarde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aan</a:t>
            </a:r>
            <a:r>
              <a:rPr lang="en-US" b="1" dirty="0">
                <a:latin typeface="Comfortaa" panose="020B0604020202020204" charset="0"/>
              </a:rPr>
              <a:t> het </a:t>
            </a:r>
            <a:r>
              <a:rPr lang="en-US" b="1" dirty="0" err="1">
                <a:latin typeface="Comfortaa" panose="020B0604020202020204" charset="0"/>
              </a:rPr>
              <a:t>eind</a:t>
            </a:r>
            <a:r>
              <a:rPr lang="en-US" b="1" dirty="0">
                <a:latin typeface="Comfortaa" panose="020B0604020202020204" charset="0"/>
              </a:rPr>
              <a:t> van </a:t>
            </a:r>
            <a:r>
              <a:rPr lang="en-US" b="1" dirty="0" err="1">
                <a:latin typeface="Comfortaa" panose="020B0604020202020204" charset="0"/>
              </a:rPr>
              <a:t>een</a:t>
            </a:r>
            <a:r>
              <a:rPr lang="en-US" b="1" dirty="0">
                <a:latin typeface="Comfortaa" panose="020B0604020202020204" charset="0"/>
              </a:rPr>
              <a:t> SLL </a:t>
            </a:r>
            <a:r>
              <a:rPr lang="en-US" b="1" dirty="0" err="1">
                <a:latin typeface="Comfortaa" panose="020B0604020202020204" charset="0"/>
              </a:rPr>
              <a:t>toevoegen</a:t>
            </a:r>
            <a:endParaRPr lang="en-US" b="1" dirty="0">
              <a:latin typeface="Comfortaa" panose="020B060402020202020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Comfortaa" panose="020B0604020202020204" charset="0"/>
              </a:rPr>
              <a:t>Ga </a:t>
            </a:r>
            <a:r>
              <a:rPr lang="en-US" dirty="0" err="1">
                <a:latin typeface="Comfortaa" panose="020B0604020202020204" charset="0"/>
              </a:rPr>
              <a:t>naar</a:t>
            </a:r>
            <a:r>
              <a:rPr lang="en-US" dirty="0">
                <a:latin typeface="Comfortaa" panose="020B0604020202020204" charset="0"/>
              </a:rPr>
              <a:t> de </a:t>
            </a:r>
            <a:r>
              <a:rPr lang="en-US" dirty="0" err="1">
                <a:latin typeface="Comfortaa" panose="020B0604020202020204" charset="0"/>
              </a:rPr>
              <a:t>laatste</a:t>
            </a:r>
            <a:r>
              <a:rPr lang="en-US" dirty="0">
                <a:latin typeface="Comfortaa" panose="020B0604020202020204" charset="0"/>
              </a:rPr>
              <a:t> Node (X) met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waarde</a:t>
            </a:r>
            <a:r>
              <a:rPr lang="en-US" dirty="0">
                <a:latin typeface="Comfortaa" panose="020B0604020202020204" charset="0"/>
              </a:rPr>
              <a:t> in de </a:t>
            </a:r>
            <a:r>
              <a:rPr lang="en-US" dirty="0" err="1">
                <a:latin typeface="Comfortaa" panose="020B0604020202020204" charset="0"/>
              </a:rPr>
              <a:t>lijst</a:t>
            </a:r>
            <a:r>
              <a:rPr lang="en-US" dirty="0">
                <a:latin typeface="Comfortaa" panose="020B0604020202020204" charset="0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latin typeface="Comfortaa" panose="020B0604020202020204" charset="0"/>
              </a:rPr>
              <a:t>Creeër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nieuwe</a:t>
            </a:r>
            <a:r>
              <a:rPr lang="en-US" dirty="0">
                <a:latin typeface="Comfortaa" panose="020B0604020202020204" charset="0"/>
              </a:rPr>
              <a:t> Node (Y) met </a:t>
            </a:r>
            <a:r>
              <a:rPr lang="en-US" dirty="0" err="1">
                <a:latin typeface="Comfortaa" panose="020B0604020202020204" charset="0"/>
              </a:rPr>
              <a:t>als</a:t>
            </a:r>
            <a:r>
              <a:rPr lang="en-US" dirty="0">
                <a:latin typeface="Comfortaa" panose="020B0604020202020204" charset="0"/>
              </a:rPr>
              <a:t> tail, de tail van X.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latin typeface="Comfortaa" panose="020B0604020202020204" charset="0"/>
              </a:rPr>
              <a:t>Zet</a:t>
            </a:r>
            <a:r>
              <a:rPr lang="en-US" dirty="0">
                <a:latin typeface="Comfortaa" panose="020B0604020202020204" charset="0"/>
              </a:rPr>
              <a:t> de tail van de X </a:t>
            </a:r>
            <a:r>
              <a:rPr lang="en-US" dirty="0" err="1">
                <a:latin typeface="Comfortaa" panose="020B0604020202020204" charset="0"/>
              </a:rPr>
              <a:t>gelijk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aan</a:t>
            </a:r>
            <a:r>
              <a:rPr lang="en-US" dirty="0">
                <a:latin typeface="Comfortaa" panose="020B0604020202020204" charset="0"/>
              </a:rPr>
              <a:t> Y.</a:t>
            </a:r>
            <a:br>
              <a:rPr lang="en-US" dirty="0">
                <a:latin typeface="Comfortaa" panose="020B0604020202020204" charset="0"/>
              </a:rPr>
            </a:br>
            <a:r>
              <a:rPr lang="en-US" dirty="0">
                <a:latin typeface="Comfortaa" panose="020B0604020202020204" charset="0"/>
              </a:rPr>
              <a:t>					</a:t>
            </a:r>
          </a:p>
          <a:p>
            <a:pPr marL="114300" indent="0">
              <a:buNone/>
            </a:pPr>
            <a:r>
              <a:rPr lang="en-US" dirty="0">
                <a:latin typeface="Comfortaa" panose="020B0604020202020204" charset="0"/>
              </a:rPr>
              <a:t>				</a:t>
            </a:r>
            <a:r>
              <a:rPr lang="en-US" dirty="0" err="1">
                <a:latin typeface="Comfortaa" panose="020B0604020202020204" charset="0"/>
              </a:rPr>
              <a:t>Stap</a:t>
            </a:r>
            <a:r>
              <a:rPr lang="en-US" dirty="0">
                <a:latin typeface="Comfortaa" panose="020B0604020202020204" charset="0"/>
              </a:rPr>
              <a:t> 2: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69EFC8E2-E18A-4215-9121-C3342A518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09" y="2428680"/>
            <a:ext cx="5057722" cy="217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416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SLL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" y="4314125"/>
            <a:ext cx="9095138" cy="5727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Het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idee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Aanmaken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–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Toevoegen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Verwijderen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67C2D69C-4B28-40B1-A729-A0DD146C3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</p:spPr>
        <p:txBody>
          <a:bodyPr anchor="t"/>
          <a:lstStyle/>
          <a:p>
            <a:pPr marL="114300" indent="0">
              <a:buNone/>
            </a:pPr>
            <a:r>
              <a:rPr lang="en-US" b="1" dirty="0" err="1">
                <a:latin typeface="Comfortaa" panose="020B0604020202020204" charset="0"/>
              </a:rPr>
              <a:t>Een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waarde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aan</a:t>
            </a:r>
            <a:r>
              <a:rPr lang="en-US" b="1" dirty="0">
                <a:latin typeface="Comfortaa" panose="020B0604020202020204" charset="0"/>
              </a:rPr>
              <a:t> het </a:t>
            </a:r>
            <a:r>
              <a:rPr lang="en-US" b="1" dirty="0" err="1">
                <a:latin typeface="Comfortaa" panose="020B0604020202020204" charset="0"/>
              </a:rPr>
              <a:t>eind</a:t>
            </a:r>
            <a:r>
              <a:rPr lang="en-US" b="1" dirty="0">
                <a:latin typeface="Comfortaa" panose="020B0604020202020204" charset="0"/>
              </a:rPr>
              <a:t> van </a:t>
            </a:r>
            <a:r>
              <a:rPr lang="en-US" b="1" dirty="0" err="1">
                <a:latin typeface="Comfortaa" panose="020B0604020202020204" charset="0"/>
              </a:rPr>
              <a:t>een</a:t>
            </a:r>
            <a:r>
              <a:rPr lang="en-US" b="1" dirty="0">
                <a:latin typeface="Comfortaa" panose="020B0604020202020204" charset="0"/>
              </a:rPr>
              <a:t> SLL </a:t>
            </a:r>
            <a:r>
              <a:rPr lang="en-US" b="1" dirty="0" err="1">
                <a:latin typeface="Comfortaa" panose="020B0604020202020204" charset="0"/>
              </a:rPr>
              <a:t>toevoegen</a:t>
            </a:r>
            <a:endParaRPr lang="en-US" b="1" dirty="0">
              <a:latin typeface="Comfortaa" panose="020B060402020202020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Comfortaa" panose="020B0604020202020204" charset="0"/>
              </a:rPr>
              <a:t>Ga </a:t>
            </a:r>
            <a:r>
              <a:rPr lang="en-US" dirty="0" err="1">
                <a:latin typeface="Comfortaa" panose="020B0604020202020204" charset="0"/>
              </a:rPr>
              <a:t>naar</a:t>
            </a:r>
            <a:r>
              <a:rPr lang="en-US" dirty="0">
                <a:latin typeface="Comfortaa" panose="020B0604020202020204" charset="0"/>
              </a:rPr>
              <a:t> de </a:t>
            </a:r>
            <a:r>
              <a:rPr lang="en-US" dirty="0" err="1">
                <a:latin typeface="Comfortaa" panose="020B0604020202020204" charset="0"/>
              </a:rPr>
              <a:t>laatste</a:t>
            </a:r>
            <a:r>
              <a:rPr lang="en-US" dirty="0">
                <a:latin typeface="Comfortaa" panose="020B0604020202020204" charset="0"/>
              </a:rPr>
              <a:t> Node (X) met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waarde</a:t>
            </a:r>
            <a:r>
              <a:rPr lang="en-US" dirty="0">
                <a:latin typeface="Comfortaa" panose="020B0604020202020204" charset="0"/>
              </a:rPr>
              <a:t> in de </a:t>
            </a:r>
            <a:r>
              <a:rPr lang="en-US" dirty="0" err="1">
                <a:latin typeface="Comfortaa" panose="020B0604020202020204" charset="0"/>
              </a:rPr>
              <a:t>lijst</a:t>
            </a:r>
            <a:r>
              <a:rPr lang="en-US" dirty="0">
                <a:latin typeface="Comfortaa" panose="020B0604020202020204" charset="0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latin typeface="Comfortaa" panose="020B0604020202020204" charset="0"/>
              </a:rPr>
              <a:t>Creeër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nieuwe</a:t>
            </a:r>
            <a:r>
              <a:rPr lang="en-US" dirty="0">
                <a:latin typeface="Comfortaa" panose="020B0604020202020204" charset="0"/>
              </a:rPr>
              <a:t> Node (Y) met </a:t>
            </a:r>
            <a:r>
              <a:rPr lang="en-US" dirty="0" err="1">
                <a:latin typeface="Comfortaa" panose="020B0604020202020204" charset="0"/>
              </a:rPr>
              <a:t>als</a:t>
            </a:r>
            <a:r>
              <a:rPr lang="en-US" dirty="0">
                <a:latin typeface="Comfortaa" panose="020B0604020202020204" charset="0"/>
              </a:rPr>
              <a:t> tail, de tail van X.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latin typeface="Comfortaa" panose="020B0604020202020204" charset="0"/>
              </a:rPr>
              <a:t>Zet</a:t>
            </a:r>
            <a:r>
              <a:rPr lang="en-US" dirty="0">
                <a:latin typeface="Comfortaa" panose="020B0604020202020204" charset="0"/>
              </a:rPr>
              <a:t> de tail van de X </a:t>
            </a:r>
            <a:r>
              <a:rPr lang="en-US" dirty="0" err="1">
                <a:latin typeface="Comfortaa" panose="020B0604020202020204" charset="0"/>
              </a:rPr>
              <a:t>gelijk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aan</a:t>
            </a:r>
            <a:r>
              <a:rPr lang="en-US" dirty="0">
                <a:latin typeface="Comfortaa" panose="020B0604020202020204" charset="0"/>
              </a:rPr>
              <a:t> Y.</a:t>
            </a:r>
            <a:br>
              <a:rPr lang="en-US" dirty="0">
                <a:latin typeface="Comfortaa" panose="020B0604020202020204" charset="0"/>
              </a:rPr>
            </a:br>
            <a:r>
              <a:rPr lang="en-US" dirty="0">
                <a:latin typeface="Comfortaa" panose="020B0604020202020204" charset="0"/>
              </a:rPr>
              <a:t>					</a:t>
            </a:r>
          </a:p>
          <a:p>
            <a:pPr marL="114300" indent="0">
              <a:buNone/>
            </a:pPr>
            <a:r>
              <a:rPr lang="en-US" dirty="0">
                <a:latin typeface="Comfortaa" panose="020B0604020202020204" charset="0"/>
              </a:rPr>
              <a:t>				</a:t>
            </a:r>
            <a:r>
              <a:rPr lang="en-US" dirty="0" err="1">
                <a:latin typeface="Comfortaa" panose="020B0604020202020204" charset="0"/>
              </a:rPr>
              <a:t>Stap</a:t>
            </a:r>
            <a:r>
              <a:rPr lang="en-US" dirty="0">
                <a:latin typeface="Comfortaa" panose="020B0604020202020204" charset="0"/>
              </a:rPr>
              <a:t> 3: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418E50BE-205B-4BCD-B913-3A36C1896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09" y="2428680"/>
            <a:ext cx="5057722" cy="217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998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SLL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" y="4314125"/>
            <a:ext cx="9095138" cy="5727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Het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idee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Aanmaken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Toevoegen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-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Verwijderen</a:t>
            </a:r>
            <a:endParaRPr lang="en-NL" dirty="0">
              <a:solidFill>
                <a:schemeClr val="bg1"/>
              </a:solidFill>
              <a:latin typeface="Comfortaa" panose="020B0604020202020204" charset="0"/>
            </a:endParaRP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67C2D69C-4B28-40B1-A729-A0DD146C3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</p:spPr>
        <p:txBody>
          <a:bodyPr anchor="t"/>
          <a:lstStyle/>
          <a:p>
            <a:pPr marL="114300" indent="0">
              <a:buNone/>
            </a:pPr>
            <a:r>
              <a:rPr lang="en-US" dirty="0">
                <a:latin typeface="Comfortaa" panose="020B0604020202020204" charset="0"/>
              </a:rPr>
              <a:t>Op </a:t>
            </a:r>
            <a:r>
              <a:rPr lang="en-US" dirty="0" err="1">
                <a:latin typeface="Comfortaa" panose="020B0604020202020204" charset="0"/>
              </a:rPr>
              <a:t>welke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manieren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kunnen</a:t>
            </a:r>
            <a:r>
              <a:rPr lang="en-US" dirty="0">
                <a:latin typeface="Comfortaa" panose="020B0604020202020204" charset="0"/>
              </a:rPr>
              <a:t> we </a:t>
            </a:r>
            <a:r>
              <a:rPr lang="en-US" dirty="0" err="1">
                <a:latin typeface="Comfortaa" panose="020B0604020202020204" charset="0"/>
              </a:rPr>
              <a:t>waardes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verwijderen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uit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lijst</a:t>
            </a:r>
            <a:r>
              <a:rPr lang="en-US" dirty="0">
                <a:latin typeface="Comfortaa" panose="020B060402020202020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932807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SLL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" y="4314125"/>
            <a:ext cx="9095138" cy="5727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Het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idee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Aanmaken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Toevoegen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-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Verwijderen</a:t>
            </a:r>
            <a:endParaRPr lang="en-NL" dirty="0">
              <a:solidFill>
                <a:schemeClr val="bg1"/>
              </a:solidFill>
              <a:latin typeface="Comfortaa" panose="020B0604020202020204" charset="0"/>
            </a:endParaRP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67C2D69C-4B28-40B1-A729-A0DD146C3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</p:spPr>
        <p:txBody>
          <a:bodyPr anchor="t"/>
          <a:lstStyle/>
          <a:p>
            <a:pPr marL="114300" indent="0">
              <a:buNone/>
            </a:pPr>
            <a:r>
              <a:rPr lang="en-US" dirty="0">
                <a:latin typeface="Comfortaa" panose="020B0604020202020204" charset="0"/>
              </a:rPr>
              <a:t>Op </a:t>
            </a:r>
            <a:r>
              <a:rPr lang="en-US" dirty="0" err="1">
                <a:latin typeface="Comfortaa" panose="020B0604020202020204" charset="0"/>
              </a:rPr>
              <a:t>welke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manieren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kunnen</a:t>
            </a:r>
            <a:r>
              <a:rPr lang="en-US" dirty="0">
                <a:latin typeface="Comfortaa" panose="020B0604020202020204" charset="0"/>
              </a:rPr>
              <a:t> we </a:t>
            </a:r>
            <a:r>
              <a:rPr lang="en-US" dirty="0" err="1">
                <a:latin typeface="Comfortaa" panose="020B0604020202020204" charset="0"/>
              </a:rPr>
              <a:t>waardes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verwijderen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uit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lijst</a:t>
            </a:r>
            <a:r>
              <a:rPr lang="en-US" dirty="0">
                <a:latin typeface="Comfortaa" panose="020B0604020202020204" charset="0"/>
              </a:rPr>
              <a:t>?</a:t>
            </a: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Comfortaa" panose="020B0604020202020204" charset="0"/>
              </a:rPr>
              <a:t>De begin </a:t>
            </a:r>
            <a:r>
              <a:rPr lang="en-US" dirty="0" err="1">
                <a:latin typeface="Comfortaa" panose="020B0604020202020204" charset="0"/>
              </a:rPr>
              <a:t>waarde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verwijderen</a:t>
            </a:r>
            <a:endParaRPr lang="en-US" dirty="0">
              <a:latin typeface="Comfortaa" panose="020B0604020202020204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Comfortaa" panose="020B0604020202020204" charset="0"/>
              </a:rPr>
              <a:t>De </a:t>
            </a:r>
            <a:r>
              <a:rPr lang="en-US" b="1" dirty="0" err="1">
                <a:latin typeface="Comfortaa" panose="020B0604020202020204" charset="0"/>
              </a:rPr>
              <a:t>eind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waarde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verwijderen</a:t>
            </a:r>
            <a:endParaRPr lang="en-US" b="1" dirty="0">
              <a:latin typeface="Comfortaa" panose="020B0604020202020204" charset="0"/>
            </a:endParaRPr>
          </a:p>
          <a:p>
            <a:pPr>
              <a:buFont typeface="+mj-lt"/>
              <a:buAutoNum type="arabicPeriod"/>
            </a:pP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specifieke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waarde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verwijderen</a:t>
            </a:r>
            <a:endParaRPr lang="en-US" dirty="0">
              <a:latin typeface="Comfortaa" panose="020B0604020202020204" charset="0"/>
            </a:endParaRP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33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B0604020202020204" charset="0"/>
              </a:rPr>
              <a:t>Classes</a:t>
            </a:r>
            <a:endParaRPr lang="en-NL" dirty="0">
              <a:latin typeface="Comfortaa" panose="020B060402020202020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9418A5C-7B56-4E17-873C-5280172EF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233" y="772107"/>
            <a:ext cx="6243471" cy="3599286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>
                <a:latin typeface="Comfortaa" panose="020B0604020202020204" charset="0"/>
              </a:rPr>
              <a:t>Wat was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class 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Staat</a:t>
            </a:r>
            <a:r>
              <a:rPr lang="en-US" dirty="0">
                <a:latin typeface="Comfortaa" panose="020B0604020202020204" charset="0"/>
              </a:rPr>
              <a:t> 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Gedrag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6793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SLL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" y="4314125"/>
            <a:ext cx="9095138" cy="5727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Het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idee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Aanmaken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Toevoegen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-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Verwijderen</a:t>
            </a:r>
            <a:endParaRPr lang="en-NL" dirty="0">
              <a:solidFill>
                <a:schemeClr val="bg1"/>
              </a:solidFill>
              <a:latin typeface="Comfortaa" panose="020B0604020202020204" charset="0"/>
            </a:endParaRP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67C2D69C-4B28-40B1-A729-A0DD146C3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</p:spPr>
        <p:txBody>
          <a:bodyPr anchor="t"/>
          <a:lstStyle/>
          <a:p>
            <a:pPr marL="114300" indent="0">
              <a:buNone/>
            </a:pPr>
            <a:r>
              <a:rPr lang="en-US" b="1" dirty="0">
                <a:latin typeface="Comfortaa" panose="020B0604020202020204" charset="0"/>
              </a:rPr>
              <a:t>De </a:t>
            </a:r>
            <a:r>
              <a:rPr lang="en-US" b="1" dirty="0" err="1">
                <a:latin typeface="Comfortaa" panose="020B0604020202020204" charset="0"/>
              </a:rPr>
              <a:t>eind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waarde</a:t>
            </a:r>
            <a:r>
              <a:rPr lang="en-US" b="1" dirty="0">
                <a:latin typeface="Comfortaa" panose="020B0604020202020204" charset="0"/>
              </a:rPr>
              <a:t> van </a:t>
            </a:r>
            <a:r>
              <a:rPr lang="en-US" b="1" dirty="0" err="1">
                <a:latin typeface="Comfortaa" panose="020B0604020202020204" charset="0"/>
              </a:rPr>
              <a:t>een</a:t>
            </a:r>
            <a:r>
              <a:rPr lang="en-US" b="1" dirty="0">
                <a:latin typeface="Comfortaa" panose="020B0604020202020204" charset="0"/>
              </a:rPr>
              <a:t> SLL </a:t>
            </a:r>
            <a:r>
              <a:rPr lang="en-US" b="1" dirty="0" err="1">
                <a:latin typeface="Comfortaa" panose="020B0604020202020204" charset="0"/>
              </a:rPr>
              <a:t>verwijderen</a:t>
            </a:r>
            <a:endParaRPr lang="en-US" b="1" dirty="0">
              <a:latin typeface="Comfortaa" panose="020B0604020202020204" charset="0"/>
            </a:endParaRPr>
          </a:p>
          <a:p>
            <a:pPr marL="114300" indent="0">
              <a:buNone/>
            </a:pPr>
            <a:endParaRPr lang="en-US" b="1" dirty="0">
              <a:latin typeface="Comfortaa" panose="020B0604020202020204" charset="0"/>
            </a:endParaRP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  <a:p>
            <a:pPr marL="114300" indent="0">
              <a:buNone/>
            </a:pPr>
            <a:endParaRPr lang="en-US" b="1" dirty="0">
              <a:latin typeface="Comfortaa" panose="020B0604020202020204" charset="0"/>
            </a:endParaRP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701D4E59-585F-468C-B019-5A2DBBF90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974" y="1322392"/>
            <a:ext cx="3794052" cy="1855965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39779E7E-7E89-4293-9379-887644A62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664" y="2961866"/>
            <a:ext cx="5057722" cy="14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6309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SLL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" y="4314125"/>
            <a:ext cx="9095138" cy="5727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Het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idee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Aanmaken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Toevoegen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-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Verwijderen</a:t>
            </a:r>
            <a:endParaRPr lang="en-NL" dirty="0">
              <a:solidFill>
                <a:schemeClr val="bg1"/>
              </a:solidFill>
              <a:latin typeface="Comfortaa" panose="020B0604020202020204" charset="0"/>
            </a:endParaRP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67C2D69C-4B28-40B1-A729-A0DD146C3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</p:spPr>
        <p:txBody>
          <a:bodyPr anchor="t"/>
          <a:lstStyle/>
          <a:p>
            <a:pPr marL="114300" indent="0">
              <a:buNone/>
            </a:pPr>
            <a:r>
              <a:rPr lang="en-US" b="1" dirty="0">
                <a:latin typeface="Comfortaa" panose="020B0604020202020204" charset="0"/>
              </a:rPr>
              <a:t>De </a:t>
            </a:r>
            <a:r>
              <a:rPr lang="en-US" b="1" dirty="0" err="1">
                <a:latin typeface="Comfortaa" panose="020B0604020202020204" charset="0"/>
              </a:rPr>
              <a:t>eind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waarde</a:t>
            </a:r>
            <a:r>
              <a:rPr lang="en-US" b="1" dirty="0">
                <a:latin typeface="Comfortaa" panose="020B0604020202020204" charset="0"/>
              </a:rPr>
              <a:t> van </a:t>
            </a:r>
            <a:r>
              <a:rPr lang="en-US" b="1" dirty="0" err="1">
                <a:latin typeface="Comfortaa" panose="020B0604020202020204" charset="0"/>
              </a:rPr>
              <a:t>een</a:t>
            </a:r>
            <a:r>
              <a:rPr lang="en-US" b="1" dirty="0">
                <a:latin typeface="Comfortaa" panose="020B0604020202020204" charset="0"/>
              </a:rPr>
              <a:t> SLL </a:t>
            </a:r>
            <a:r>
              <a:rPr lang="en-US" b="1" dirty="0" err="1">
                <a:latin typeface="Comfortaa" panose="020B0604020202020204" charset="0"/>
              </a:rPr>
              <a:t>verwijderen</a:t>
            </a:r>
            <a:endParaRPr lang="en-US" b="1" dirty="0">
              <a:latin typeface="Comfortaa" panose="020B0604020202020204" charset="0"/>
            </a:endParaRPr>
          </a:p>
          <a:p>
            <a:pPr marL="114300" indent="0">
              <a:buNone/>
            </a:pPr>
            <a:endParaRPr lang="en-US" b="1" dirty="0">
              <a:latin typeface="Comfortaa" panose="020B0604020202020204" charset="0"/>
            </a:endParaRPr>
          </a:p>
          <a:p>
            <a:pPr marL="114300" indent="0">
              <a:buNone/>
            </a:pPr>
            <a:r>
              <a:rPr lang="en-US" b="1" dirty="0" err="1">
                <a:latin typeface="Comfortaa" panose="020B0604020202020204" charset="0"/>
              </a:rPr>
              <a:t>Welke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stappen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zijn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hiervoor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nodig</a:t>
            </a:r>
            <a:r>
              <a:rPr lang="en-US" b="1" dirty="0">
                <a:latin typeface="Comfortaa" panose="020B0604020202020204" charset="0"/>
              </a:rPr>
              <a:t>?</a:t>
            </a: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  <a:p>
            <a:pPr marL="114300" indent="0">
              <a:buNone/>
            </a:pPr>
            <a:endParaRPr lang="en-US" b="1" dirty="0">
              <a:latin typeface="Comfortaa" panose="020B0604020202020204" charset="0"/>
            </a:endParaRP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6430F69-876E-4E3A-BE9A-F67FA32D8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272" y="1854477"/>
            <a:ext cx="6156505" cy="1371995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30EFA5E2-62B3-4FD0-9624-2600B0464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663" y="3113847"/>
            <a:ext cx="5057722" cy="14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145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SLL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" y="4314125"/>
            <a:ext cx="9095138" cy="5727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Het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idee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Aanmaken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Toevoegen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-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Verwijderen</a:t>
            </a:r>
            <a:endParaRPr lang="en-NL" dirty="0">
              <a:solidFill>
                <a:schemeClr val="bg1"/>
              </a:solidFill>
              <a:latin typeface="Comfortaa" panose="020B0604020202020204" charset="0"/>
            </a:endParaRP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67C2D69C-4B28-40B1-A729-A0DD146C3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</p:spPr>
        <p:txBody>
          <a:bodyPr anchor="t"/>
          <a:lstStyle/>
          <a:p>
            <a:pPr marL="114300" indent="0">
              <a:buNone/>
            </a:pPr>
            <a:r>
              <a:rPr lang="en-US" b="1" dirty="0">
                <a:latin typeface="Comfortaa" panose="020B0604020202020204" charset="0"/>
              </a:rPr>
              <a:t>De </a:t>
            </a:r>
            <a:r>
              <a:rPr lang="en-US" b="1" dirty="0" err="1">
                <a:latin typeface="Comfortaa" panose="020B0604020202020204" charset="0"/>
              </a:rPr>
              <a:t>eind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waarde</a:t>
            </a:r>
            <a:r>
              <a:rPr lang="en-US" b="1" dirty="0">
                <a:latin typeface="Comfortaa" panose="020B0604020202020204" charset="0"/>
              </a:rPr>
              <a:t> van </a:t>
            </a:r>
            <a:r>
              <a:rPr lang="en-US" b="1" dirty="0" err="1">
                <a:latin typeface="Comfortaa" panose="020B0604020202020204" charset="0"/>
              </a:rPr>
              <a:t>een</a:t>
            </a:r>
            <a:r>
              <a:rPr lang="en-US" b="1" dirty="0">
                <a:latin typeface="Comfortaa" panose="020B0604020202020204" charset="0"/>
              </a:rPr>
              <a:t> SLL </a:t>
            </a:r>
            <a:r>
              <a:rPr lang="en-US" b="1" dirty="0" err="1">
                <a:latin typeface="Comfortaa" panose="020B0604020202020204" charset="0"/>
              </a:rPr>
              <a:t>verwijderen</a:t>
            </a:r>
            <a:endParaRPr lang="en-US" b="1" dirty="0">
              <a:latin typeface="Comfortaa" panose="020B0604020202020204" charset="0"/>
            </a:endParaRPr>
          </a:p>
          <a:p>
            <a:pPr marL="114300" indent="0">
              <a:buNone/>
            </a:pPr>
            <a:endParaRPr lang="en-US" b="1" dirty="0">
              <a:latin typeface="Comfortaa" panose="020B0604020202020204" charset="0"/>
            </a:endParaRPr>
          </a:p>
          <a:p>
            <a:pPr marL="114300" indent="0">
              <a:buNone/>
            </a:pPr>
            <a:r>
              <a:rPr lang="en-US" b="1" dirty="0" err="1">
                <a:latin typeface="Comfortaa" panose="020B0604020202020204" charset="0"/>
              </a:rPr>
              <a:t>Welke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stappen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zijn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hiervoor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nodig</a:t>
            </a:r>
            <a:r>
              <a:rPr lang="en-US" b="1" dirty="0">
                <a:latin typeface="Comfortaa" panose="020B0604020202020204" charset="0"/>
              </a:rPr>
              <a:t>?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Comfortaa" panose="020B0604020202020204" charset="0"/>
              </a:rPr>
              <a:t>Ga </a:t>
            </a:r>
            <a:r>
              <a:rPr lang="en-US" dirty="0" err="1">
                <a:latin typeface="Comfortaa" panose="020B0604020202020204" charset="0"/>
              </a:rPr>
              <a:t>naar</a:t>
            </a:r>
            <a:r>
              <a:rPr lang="en-US" dirty="0">
                <a:latin typeface="Comfortaa" panose="020B0604020202020204" charset="0"/>
              </a:rPr>
              <a:t> de </a:t>
            </a:r>
            <a:r>
              <a:rPr lang="en-US" dirty="0" err="1">
                <a:latin typeface="Comfortaa" panose="020B0604020202020204" charset="0"/>
              </a:rPr>
              <a:t>laatste</a:t>
            </a:r>
            <a:r>
              <a:rPr lang="en-US" dirty="0">
                <a:latin typeface="Comfortaa" panose="020B0604020202020204" charset="0"/>
              </a:rPr>
              <a:t> Node (X) met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waarde</a:t>
            </a:r>
            <a:r>
              <a:rPr lang="en-US" dirty="0">
                <a:latin typeface="Comfortaa" panose="020B0604020202020204" charset="0"/>
              </a:rPr>
              <a:t> in de </a:t>
            </a:r>
            <a:r>
              <a:rPr lang="en-US" dirty="0" err="1">
                <a:latin typeface="Comfortaa" panose="020B0604020202020204" charset="0"/>
              </a:rPr>
              <a:t>lijst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onthoud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ook</a:t>
            </a:r>
            <a:r>
              <a:rPr lang="en-US" dirty="0">
                <a:latin typeface="Comfortaa" panose="020B0604020202020204" charset="0"/>
              </a:rPr>
              <a:t> de Node (Y) die </a:t>
            </a:r>
            <a:r>
              <a:rPr lang="en-US" dirty="0" err="1">
                <a:latin typeface="Comfortaa" panose="020B0604020202020204" charset="0"/>
              </a:rPr>
              <a:t>hiervoor</a:t>
            </a:r>
            <a:r>
              <a:rPr lang="en-US" dirty="0">
                <a:latin typeface="Comfortaa" panose="020B0604020202020204" charset="0"/>
              </a:rPr>
              <a:t> zit.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latin typeface="Comfortaa" panose="020B0604020202020204" charset="0"/>
              </a:rPr>
              <a:t>Zet</a:t>
            </a:r>
            <a:r>
              <a:rPr lang="en-US" dirty="0">
                <a:latin typeface="Comfortaa" panose="020B0604020202020204" charset="0"/>
              </a:rPr>
              <a:t> de tail van Y </a:t>
            </a:r>
            <a:r>
              <a:rPr lang="en-US" dirty="0" err="1">
                <a:latin typeface="Comfortaa" panose="020B0604020202020204" charset="0"/>
              </a:rPr>
              <a:t>gelijk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aan</a:t>
            </a:r>
            <a:r>
              <a:rPr lang="en-US" dirty="0">
                <a:latin typeface="Comfortaa" panose="020B0604020202020204" charset="0"/>
              </a:rPr>
              <a:t> de tail van X.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Comfortaa" panose="020B0604020202020204" charset="0"/>
              </a:rPr>
              <a:t>Disconnect X</a:t>
            </a: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  <a:p>
            <a:pPr marL="114300" indent="0">
              <a:buNone/>
            </a:pPr>
            <a:endParaRPr lang="en-US" b="1" dirty="0">
              <a:latin typeface="Comfortaa" panose="020B0604020202020204" charset="0"/>
            </a:endParaRP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7448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SLL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" y="4314125"/>
            <a:ext cx="9095138" cy="5727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Het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idee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Aanmaken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Toevoegen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-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Verwijderen</a:t>
            </a:r>
            <a:endParaRPr lang="en-NL" dirty="0">
              <a:solidFill>
                <a:schemeClr val="bg1"/>
              </a:solidFill>
              <a:latin typeface="Comfortaa" panose="020B0604020202020204" charset="0"/>
            </a:endParaRP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67C2D69C-4B28-40B1-A729-A0DD146C3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</p:spPr>
        <p:txBody>
          <a:bodyPr anchor="t"/>
          <a:lstStyle/>
          <a:p>
            <a:pPr marL="114300" indent="0">
              <a:buNone/>
            </a:pPr>
            <a:r>
              <a:rPr lang="en-US" b="1" dirty="0">
                <a:latin typeface="Comfortaa" panose="020B0604020202020204" charset="0"/>
              </a:rPr>
              <a:t>De </a:t>
            </a:r>
            <a:r>
              <a:rPr lang="en-US" b="1" dirty="0" err="1">
                <a:latin typeface="Comfortaa" panose="020B0604020202020204" charset="0"/>
              </a:rPr>
              <a:t>eind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waarde</a:t>
            </a:r>
            <a:r>
              <a:rPr lang="en-US" b="1" dirty="0">
                <a:latin typeface="Comfortaa" panose="020B0604020202020204" charset="0"/>
              </a:rPr>
              <a:t> van </a:t>
            </a:r>
            <a:r>
              <a:rPr lang="en-US" b="1" dirty="0" err="1">
                <a:latin typeface="Comfortaa" panose="020B0604020202020204" charset="0"/>
              </a:rPr>
              <a:t>een</a:t>
            </a:r>
            <a:r>
              <a:rPr lang="en-US" b="1" dirty="0">
                <a:latin typeface="Comfortaa" panose="020B0604020202020204" charset="0"/>
              </a:rPr>
              <a:t> SLL </a:t>
            </a:r>
            <a:r>
              <a:rPr lang="en-US" b="1" dirty="0" err="1">
                <a:latin typeface="Comfortaa" panose="020B0604020202020204" charset="0"/>
              </a:rPr>
              <a:t>verwijderen</a:t>
            </a:r>
            <a:endParaRPr lang="en-US" b="1" dirty="0">
              <a:latin typeface="Comfortaa" panose="020B060402020202020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Comfortaa" panose="020B0604020202020204" charset="0"/>
              </a:rPr>
              <a:t>Ga </a:t>
            </a:r>
            <a:r>
              <a:rPr lang="en-US" dirty="0" err="1">
                <a:latin typeface="Comfortaa" panose="020B0604020202020204" charset="0"/>
              </a:rPr>
              <a:t>naar</a:t>
            </a:r>
            <a:r>
              <a:rPr lang="en-US" dirty="0">
                <a:latin typeface="Comfortaa" panose="020B0604020202020204" charset="0"/>
              </a:rPr>
              <a:t> de </a:t>
            </a:r>
            <a:r>
              <a:rPr lang="en-US" dirty="0" err="1">
                <a:latin typeface="Comfortaa" panose="020B0604020202020204" charset="0"/>
              </a:rPr>
              <a:t>laatste</a:t>
            </a:r>
            <a:r>
              <a:rPr lang="en-US" dirty="0">
                <a:latin typeface="Comfortaa" panose="020B0604020202020204" charset="0"/>
              </a:rPr>
              <a:t> Node (X) met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waarde</a:t>
            </a:r>
            <a:r>
              <a:rPr lang="en-US" dirty="0">
                <a:latin typeface="Comfortaa" panose="020B0604020202020204" charset="0"/>
              </a:rPr>
              <a:t> in de </a:t>
            </a:r>
            <a:r>
              <a:rPr lang="en-US" dirty="0" err="1">
                <a:latin typeface="Comfortaa" panose="020B0604020202020204" charset="0"/>
              </a:rPr>
              <a:t>lijst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onthoud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ook</a:t>
            </a:r>
            <a:r>
              <a:rPr lang="en-US" dirty="0">
                <a:latin typeface="Comfortaa" panose="020B0604020202020204" charset="0"/>
              </a:rPr>
              <a:t> de Node (Y) die </a:t>
            </a:r>
            <a:r>
              <a:rPr lang="en-US" dirty="0" err="1">
                <a:latin typeface="Comfortaa" panose="020B0604020202020204" charset="0"/>
              </a:rPr>
              <a:t>hiervoor</a:t>
            </a:r>
            <a:r>
              <a:rPr lang="en-US" dirty="0">
                <a:latin typeface="Comfortaa" panose="020B0604020202020204" charset="0"/>
              </a:rPr>
              <a:t> zit.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latin typeface="Comfortaa" panose="020B0604020202020204" charset="0"/>
              </a:rPr>
              <a:t>Zet</a:t>
            </a:r>
            <a:r>
              <a:rPr lang="en-US" dirty="0">
                <a:latin typeface="Comfortaa" panose="020B0604020202020204" charset="0"/>
              </a:rPr>
              <a:t> de tail van Y </a:t>
            </a:r>
            <a:r>
              <a:rPr lang="en-US" dirty="0" err="1">
                <a:latin typeface="Comfortaa" panose="020B0604020202020204" charset="0"/>
              </a:rPr>
              <a:t>gelijk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aan</a:t>
            </a:r>
            <a:r>
              <a:rPr lang="en-US" dirty="0">
                <a:latin typeface="Comfortaa" panose="020B0604020202020204" charset="0"/>
              </a:rPr>
              <a:t> de tail van X.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Comfortaa" panose="020B0604020202020204" charset="0"/>
              </a:rPr>
              <a:t>Disconnect X</a:t>
            </a:r>
          </a:p>
          <a:p>
            <a:pPr marL="114300" indent="0">
              <a:buNone/>
            </a:pPr>
            <a:r>
              <a:rPr lang="en-US" dirty="0">
                <a:latin typeface="Comfortaa" panose="020B0604020202020204" charset="0"/>
              </a:rPr>
              <a:t>				</a:t>
            </a:r>
            <a:r>
              <a:rPr lang="en-US" dirty="0" err="1">
                <a:latin typeface="Comfortaa" panose="020B0604020202020204" charset="0"/>
              </a:rPr>
              <a:t>Stap</a:t>
            </a:r>
            <a:r>
              <a:rPr lang="en-US" dirty="0">
                <a:latin typeface="Comfortaa" panose="020B0604020202020204" charset="0"/>
              </a:rPr>
              <a:t> 1:</a:t>
            </a: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  <a:p>
            <a:pPr marL="114300" indent="0">
              <a:buNone/>
            </a:pPr>
            <a:endParaRPr lang="en-US" b="1" dirty="0">
              <a:latin typeface="Comfortaa" panose="020B0604020202020204" charset="0"/>
            </a:endParaRP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005A7F9-1F1D-4C61-A31D-673330F8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77" y="2927256"/>
            <a:ext cx="6466586" cy="150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414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SLL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" y="4314125"/>
            <a:ext cx="9095138" cy="5727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Het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idee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Aanmaken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Toevoegen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-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Verwijderen</a:t>
            </a:r>
            <a:endParaRPr lang="en-NL" dirty="0">
              <a:solidFill>
                <a:schemeClr val="bg1"/>
              </a:solidFill>
              <a:latin typeface="Comfortaa" panose="020B0604020202020204" charset="0"/>
            </a:endParaRP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67C2D69C-4B28-40B1-A729-A0DD146C3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</p:spPr>
        <p:txBody>
          <a:bodyPr anchor="t"/>
          <a:lstStyle/>
          <a:p>
            <a:pPr marL="114300" indent="0">
              <a:buNone/>
            </a:pPr>
            <a:r>
              <a:rPr lang="en-US" b="1" dirty="0">
                <a:latin typeface="Comfortaa" panose="020B0604020202020204" charset="0"/>
              </a:rPr>
              <a:t>De </a:t>
            </a:r>
            <a:r>
              <a:rPr lang="en-US" b="1" dirty="0" err="1">
                <a:latin typeface="Comfortaa" panose="020B0604020202020204" charset="0"/>
              </a:rPr>
              <a:t>eind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waarde</a:t>
            </a:r>
            <a:r>
              <a:rPr lang="en-US" b="1" dirty="0">
                <a:latin typeface="Comfortaa" panose="020B0604020202020204" charset="0"/>
              </a:rPr>
              <a:t> van </a:t>
            </a:r>
            <a:r>
              <a:rPr lang="en-US" b="1" dirty="0" err="1">
                <a:latin typeface="Comfortaa" panose="020B0604020202020204" charset="0"/>
              </a:rPr>
              <a:t>een</a:t>
            </a:r>
            <a:r>
              <a:rPr lang="en-US" b="1" dirty="0">
                <a:latin typeface="Comfortaa" panose="020B0604020202020204" charset="0"/>
              </a:rPr>
              <a:t> SLL </a:t>
            </a:r>
            <a:r>
              <a:rPr lang="en-US" b="1" dirty="0" err="1">
                <a:latin typeface="Comfortaa" panose="020B0604020202020204" charset="0"/>
              </a:rPr>
              <a:t>verwijderen</a:t>
            </a:r>
            <a:endParaRPr lang="en-US" b="1" dirty="0">
              <a:latin typeface="Comfortaa" panose="020B060402020202020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Comfortaa" panose="020B0604020202020204" charset="0"/>
              </a:rPr>
              <a:t>Ga </a:t>
            </a:r>
            <a:r>
              <a:rPr lang="en-US" dirty="0" err="1">
                <a:latin typeface="Comfortaa" panose="020B0604020202020204" charset="0"/>
              </a:rPr>
              <a:t>naar</a:t>
            </a:r>
            <a:r>
              <a:rPr lang="en-US" dirty="0">
                <a:latin typeface="Comfortaa" panose="020B0604020202020204" charset="0"/>
              </a:rPr>
              <a:t> de </a:t>
            </a:r>
            <a:r>
              <a:rPr lang="en-US" dirty="0" err="1">
                <a:latin typeface="Comfortaa" panose="020B0604020202020204" charset="0"/>
              </a:rPr>
              <a:t>laatste</a:t>
            </a:r>
            <a:r>
              <a:rPr lang="en-US" dirty="0">
                <a:latin typeface="Comfortaa" panose="020B0604020202020204" charset="0"/>
              </a:rPr>
              <a:t> Node (X) met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waarde</a:t>
            </a:r>
            <a:r>
              <a:rPr lang="en-US" dirty="0">
                <a:latin typeface="Comfortaa" panose="020B0604020202020204" charset="0"/>
              </a:rPr>
              <a:t> in de </a:t>
            </a:r>
            <a:r>
              <a:rPr lang="en-US" dirty="0" err="1">
                <a:latin typeface="Comfortaa" panose="020B0604020202020204" charset="0"/>
              </a:rPr>
              <a:t>lijst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onthoud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ook</a:t>
            </a:r>
            <a:r>
              <a:rPr lang="en-US" dirty="0">
                <a:latin typeface="Comfortaa" panose="020B0604020202020204" charset="0"/>
              </a:rPr>
              <a:t> de Node (Y) die </a:t>
            </a:r>
            <a:r>
              <a:rPr lang="en-US" dirty="0" err="1">
                <a:latin typeface="Comfortaa" panose="020B0604020202020204" charset="0"/>
              </a:rPr>
              <a:t>hiervoor</a:t>
            </a:r>
            <a:r>
              <a:rPr lang="en-US" dirty="0">
                <a:latin typeface="Comfortaa" panose="020B0604020202020204" charset="0"/>
              </a:rPr>
              <a:t> zit.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latin typeface="Comfortaa" panose="020B0604020202020204" charset="0"/>
              </a:rPr>
              <a:t>Zet</a:t>
            </a:r>
            <a:r>
              <a:rPr lang="en-US" dirty="0">
                <a:latin typeface="Comfortaa" panose="020B0604020202020204" charset="0"/>
              </a:rPr>
              <a:t> de tail van Y </a:t>
            </a:r>
            <a:r>
              <a:rPr lang="en-US" dirty="0" err="1">
                <a:latin typeface="Comfortaa" panose="020B0604020202020204" charset="0"/>
              </a:rPr>
              <a:t>gelijk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aan</a:t>
            </a:r>
            <a:r>
              <a:rPr lang="en-US" dirty="0">
                <a:latin typeface="Comfortaa" panose="020B0604020202020204" charset="0"/>
              </a:rPr>
              <a:t> de tail van X.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Comfortaa" panose="020B0604020202020204" charset="0"/>
              </a:rPr>
              <a:t>Disconnect X</a:t>
            </a:r>
          </a:p>
          <a:p>
            <a:pPr marL="114300" indent="0">
              <a:buNone/>
            </a:pPr>
            <a:r>
              <a:rPr lang="en-US" dirty="0">
                <a:latin typeface="Comfortaa" panose="020B0604020202020204" charset="0"/>
              </a:rPr>
              <a:t>				</a:t>
            </a:r>
            <a:r>
              <a:rPr lang="en-US" dirty="0" err="1">
                <a:latin typeface="Comfortaa" panose="020B0604020202020204" charset="0"/>
              </a:rPr>
              <a:t>Stap</a:t>
            </a:r>
            <a:r>
              <a:rPr lang="en-US" dirty="0">
                <a:latin typeface="Comfortaa" panose="020B0604020202020204" charset="0"/>
              </a:rPr>
              <a:t> 2:</a:t>
            </a: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  <a:p>
            <a:pPr marL="114300" indent="0">
              <a:buNone/>
            </a:pPr>
            <a:endParaRPr lang="en-US" b="1" dirty="0">
              <a:latin typeface="Comfortaa" panose="020B0604020202020204" charset="0"/>
            </a:endParaRP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0C46235-32F5-4832-AC78-A06506B71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707" y="2916957"/>
            <a:ext cx="6466586" cy="148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365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SLL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" y="4314125"/>
            <a:ext cx="9095138" cy="5727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Het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idee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Aanmaken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Toevoegen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-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Verwijderen</a:t>
            </a:r>
            <a:endParaRPr lang="en-NL" dirty="0">
              <a:solidFill>
                <a:schemeClr val="bg1"/>
              </a:solidFill>
              <a:latin typeface="Comfortaa" panose="020B0604020202020204" charset="0"/>
            </a:endParaRP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67C2D69C-4B28-40B1-A729-A0DD146C3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</p:spPr>
        <p:txBody>
          <a:bodyPr anchor="t"/>
          <a:lstStyle/>
          <a:p>
            <a:pPr marL="114300" indent="0">
              <a:buNone/>
            </a:pPr>
            <a:r>
              <a:rPr lang="en-US" b="1" dirty="0">
                <a:latin typeface="Comfortaa" panose="020B0604020202020204" charset="0"/>
              </a:rPr>
              <a:t>De </a:t>
            </a:r>
            <a:r>
              <a:rPr lang="en-US" b="1" dirty="0" err="1">
                <a:latin typeface="Comfortaa" panose="020B0604020202020204" charset="0"/>
              </a:rPr>
              <a:t>eind</a:t>
            </a:r>
            <a:r>
              <a:rPr lang="en-US" b="1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waarde</a:t>
            </a:r>
            <a:r>
              <a:rPr lang="en-US" b="1" dirty="0">
                <a:latin typeface="Comfortaa" panose="020B0604020202020204" charset="0"/>
              </a:rPr>
              <a:t> van </a:t>
            </a:r>
            <a:r>
              <a:rPr lang="en-US" b="1" dirty="0" err="1">
                <a:latin typeface="Comfortaa" panose="020B0604020202020204" charset="0"/>
              </a:rPr>
              <a:t>een</a:t>
            </a:r>
            <a:r>
              <a:rPr lang="en-US" b="1" dirty="0">
                <a:latin typeface="Comfortaa" panose="020B0604020202020204" charset="0"/>
              </a:rPr>
              <a:t> SLL </a:t>
            </a:r>
            <a:r>
              <a:rPr lang="en-US" b="1" dirty="0" err="1">
                <a:latin typeface="Comfortaa" panose="020B0604020202020204" charset="0"/>
              </a:rPr>
              <a:t>verwijderen</a:t>
            </a:r>
            <a:endParaRPr lang="en-US" b="1" dirty="0">
              <a:latin typeface="Comfortaa" panose="020B060402020202020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Comfortaa" panose="020B0604020202020204" charset="0"/>
              </a:rPr>
              <a:t>Ga </a:t>
            </a:r>
            <a:r>
              <a:rPr lang="en-US" dirty="0" err="1">
                <a:latin typeface="Comfortaa" panose="020B0604020202020204" charset="0"/>
              </a:rPr>
              <a:t>naar</a:t>
            </a:r>
            <a:r>
              <a:rPr lang="en-US" dirty="0">
                <a:latin typeface="Comfortaa" panose="020B0604020202020204" charset="0"/>
              </a:rPr>
              <a:t> de </a:t>
            </a:r>
            <a:r>
              <a:rPr lang="en-US" dirty="0" err="1">
                <a:latin typeface="Comfortaa" panose="020B0604020202020204" charset="0"/>
              </a:rPr>
              <a:t>laatste</a:t>
            </a:r>
            <a:r>
              <a:rPr lang="en-US" dirty="0">
                <a:latin typeface="Comfortaa" panose="020B0604020202020204" charset="0"/>
              </a:rPr>
              <a:t> Node (X) met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waarde</a:t>
            </a:r>
            <a:r>
              <a:rPr lang="en-US" dirty="0">
                <a:latin typeface="Comfortaa" panose="020B0604020202020204" charset="0"/>
              </a:rPr>
              <a:t> in de </a:t>
            </a:r>
            <a:r>
              <a:rPr lang="en-US" dirty="0" err="1">
                <a:latin typeface="Comfortaa" panose="020B0604020202020204" charset="0"/>
              </a:rPr>
              <a:t>lijst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onthoud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ook</a:t>
            </a:r>
            <a:r>
              <a:rPr lang="en-US" dirty="0">
                <a:latin typeface="Comfortaa" panose="020B0604020202020204" charset="0"/>
              </a:rPr>
              <a:t> de Node (Y) die </a:t>
            </a:r>
            <a:r>
              <a:rPr lang="en-US" dirty="0" err="1">
                <a:latin typeface="Comfortaa" panose="020B0604020202020204" charset="0"/>
              </a:rPr>
              <a:t>hiervoor</a:t>
            </a:r>
            <a:r>
              <a:rPr lang="en-US" dirty="0">
                <a:latin typeface="Comfortaa" panose="020B0604020202020204" charset="0"/>
              </a:rPr>
              <a:t> zit.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latin typeface="Comfortaa" panose="020B0604020202020204" charset="0"/>
              </a:rPr>
              <a:t>Zet</a:t>
            </a:r>
            <a:r>
              <a:rPr lang="en-US" dirty="0">
                <a:latin typeface="Comfortaa" panose="020B0604020202020204" charset="0"/>
              </a:rPr>
              <a:t> de tail van Y </a:t>
            </a:r>
            <a:r>
              <a:rPr lang="en-US" dirty="0" err="1">
                <a:latin typeface="Comfortaa" panose="020B0604020202020204" charset="0"/>
              </a:rPr>
              <a:t>gelijk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aan</a:t>
            </a:r>
            <a:r>
              <a:rPr lang="en-US" dirty="0">
                <a:latin typeface="Comfortaa" panose="020B0604020202020204" charset="0"/>
              </a:rPr>
              <a:t> de tail van X.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Comfortaa" panose="020B0604020202020204" charset="0"/>
              </a:rPr>
              <a:t>Disconnect X</a:t>
            </a:r>
          </a:p>
          <a:p>
            <a:pPr marL="114300" indent="0">
              <a:buNone/>
            </a:pPr>
            <a:r>
              <a:rPr lang="en-US" dirty="0">
                <a:latin typeface="Comfortaa" panose="020B0604020202020204" charset="0"/>
              </a:rPr>
              <a:t>				</a:t>
            </a:r>
            <a:r>
              <a:rPr lang="en-US" dirty="0" err="1">
                <a:latin typeface="Comfortaa" panose="020B0604020202020204" charset="0"/>
              </a:rPr>
              <a:t>Stap</a:t>
            </a:r>
            <a:r>
              <a:rPr lang="en-US" dirty="0">
                <a:latin typeface="Comfortaa" panose="020B0604020202020204" charset="0"/>
              </a:rPr>
              <a:t> 3:</a:t>
            </a: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  <a:p>
            <a:pPr marL="114300" indent="0">
              <a:buNone/>
            </a:pPr>
            <a:endParaRPr lang="en-US" b="1" dirty="0">
              <a:latin typeface="Comfortaa" panose="020B0604020202020204" charset="0"/>
            </a:endParaRP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9049145-943D-4F1D-B168-5E3FF5B7F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985" y="2832433"/>
            <a:ext cx="5159079" cy="148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0993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SLL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endParaRPr lang="en-NL" dirty="0">
              <a:solidFill>
                <a:schemeClr val="bg1"/>
              </a:solidFill>
              <a:latin typeface="Comfortaa" panose="020B0604020202020204" charset="0"/>
            </a:endParaRP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67C2D69C-4B28-40B1-A729-A0DD146C3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</p:spPr>
        <p:txBody>
          <a:bodyPr anchor="t"/>
          <a:lstStyle/>
          <a:p>
            <a:pPr marL="114300" indent="0" algn="ctr">
              <a:buNone/>
            </a:pPr>
            <a:r>
              <a:rPr lang="en-US" dirty="0">
                <a:latin typeface="Comfortaa" panose="020B0604020202020204" charset="0"/>
              </a:rPr>
              <a:t>Let op:</a:t>
            </a:r>
          </a:p>
          <a:p>
            <a:pPr marL="114300" indent="0" algn="ctr">
              <a:buNone/>
            </a:pPr>
            <a:r>
              <a:rPr lang="en-US" dirty="0">
                <a:latin typeface="Comfortaa" panose="020B0604020202020204" charset="0"/>
              </a:rPr>
              <a:t>We </a:t>
            </a:r>
            <a:r>
              <a:rPr lang="en-US" dirty="0" err="1">
                <a:latin typeface="Comfortaa" panose="020B0604020202020204" charset="0"/>
              </a:rPr>
              <a:t>hebben</a:t>
            </a:r>
            <a:r>
              <a:rPr lang="en-US" dirty="0">
                <a:latin typeface="Comfortaa" panose="020B0604020202020204" charset="0"/>
              </a:rPr>
              <a:t> nu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aantal</a:t>
            </a:r>
            <a:r>
              <a:rPr lang="en-US" dirty="0">
                <a:latin typeface="Comfortaa" panose="020B0604020202020204" charset="0"/>
              </a:rPr>
              <a:t> cases </a:t>
            </a:r>
            <a:r>
              <a:rPr lang="en-US" dirty="0" err="1">
                <a:latin typeface="Comfortaa" panose="020B0604020202020204" charset="0"/>
              </a:rPr>
              <a:t>behandeld</a:t>
            </a:r>
            <a:r>
              <a:rPr lang="en-US" dirty="0">
                <a:latin typeface="Comfortaa" panose="020B0604020202020204" charset="0"/>
              </a:rPr>
              <a:t>, </a:t>
            </a:r>
            <a:r>
              <a:rPr lang="en-US" b="1" u="sng" dirty="0" err="1">
                <a:latin typeface="Comfortaa" panose="020B0604020202020204" charset="0"/>
              </a:rPr>
              <a:t>niet</a:t>
            </a:r>
            <a:r>
              <a:rPr lang="en-US" b="1" u="sng" dirty="0">
                <a:latin typeface="Comfortaa" panose="020B0604020202020204" charset="0"/>
              </a:rPr>
              <a:t> </a:t>
            </a:r>
            <a:r>
              <a:rPr lang="en-US" b="1" u="sng" dirty="0" err="1">
                <a:latin typeface="Comfortaa" panose="020B0604020202020204" charset="0"/>
              </a:rPr>
              <a:t>elke</a:t>
            </a:r>
            <a:r>
              <a:rPr lang="en-US" dirty="0">
                <a:latin typeface="Comfortaa" panose="020B0604020202020204" charset="0"/>
              </a:rPr>
              <a:t>. Ga </a:t>
            </a:r>
            <a:r>
              <a:rPr lang="en-US" dirty="0" err="1">
                <a:latin typeface="Comfortaa" panose="020B0604020202020204" charset="0"/>
              </a:rPr>
              <a:t>zelf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na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welke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verschillende</a:t>
            </a:r>
            <a:r>
              <a:rPr lang="en-US" dirty="0">
                <a:latin typeface="Comfortaa" panose="020B0604020202020204" charset="0"/>
              </a:rPr>
              <a:t> cases </a:t>
            </a:r>
            <a:r>
              <a:rPr lang="en-US" dirty="0" err="1">
                <a:latin typeface="Comfortaa" panose="020B0604020202020204" charset="0"/>
              </a:rPr>
              <a:t>mogelijk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zijn</a:t>
            </a:r>
            <a:r>
              <a:rPr lang="en-US" dirty="0">
                <a:latin typeface="Comfortaa" panose="020B0604020202020204" charset="0"/>
              </a:rPr>
              <a:t>.</a:t>
            </a:r>
          </a:p>
          <a:p>
            <a:pPr marL="114300" indent="0" algn="ctr">
              <a:buNone/>
            </a:pPr>
            <a:endParaRPr lang="en-US" dirty="0">
              <a:latin typeface="Comfortaa" panose="020B0604020202020204" charset="0"/>
            </a:endParaRPr>
          </a:p>
          <a:p>
            <a:pPr marL="114300" indent="0" algn="ctr">
              <a:buNone/>
            </a:pPr>
            <a:endParaRPr lang="en-US" dirty="0">
              <a:latin typeface="Comfortaa" panose="020B0604020202020204" charset="0"/>
            </a:endParaRPr>
          </a:p>
          <a:p>
            <a:pPr marL="114300" indent="0" algn="ctr">
              <a:buNone/>
            </a:pPr>
            <a:endParaRPr lang="en-US" dirty="0">
              <a:latin typeface="Comfortaa" panose="020B0604020202020204" charset="0"/>
            </a:endParaRPr>
          </a:p>
          <a:p>
            <a:pPr marL="114300" indent="0">
              <a:buNone/>
            </a:pPr>
            <a:r>
              <a:rPr lang="en-US" dirty="0" err="1">
                <a:latin typeface="Comfortaa" panose="020B0604020202020204" charset="0"/>
              </a:rPr>
              <a:t>Voorbeelden</a:t>
            </a:r>
            <a:r>
              <a:rPr lang="en-US" dirty="0">
                <a:latin typeface="Comfortaa" panose="020B0604020202020204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latin typeface="Comfortaa" panose="020B0604020202020204" charset="0"/>
              </a:rPr>
              <a:t>Voeg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waarde</a:t>
            </a:r>
            <a:r>
              <a:rPr lang="en-US" dirty="0">
                <a:latin typeface="Comfortaa" panose="020B0604020202020204" charset="0"/>
              </a:rPr>
              <a:t> toe </a:t>
            </a:r>
            <a:r>
              <a:rPr lang="en-US" dirty="0" err="1">
                <a:latin typeface="Comfortaa" panose="020B0604020202020204" charset="0"/>
              </a:rPr>
              <a:t>aan</a:t>
            </a:r>
            <a:r>
              <a:rPr lang="en-US" dirty="0">
                <a:latin typeface="Comfortaa" panose="020B0604020202020204" charset="0"/>
              </a:rPr>
              <a:t> het </a:t>
            </a:r>
            <a:r>
              <a:rPr lang="en-US" dirty="0" err="1">
                <a:latin typeface="Comfortaa" panose="020B0604020202020204" charset="0"/>
              </a:rPr>
              <a:t>eind</a:t>
            </a:r>
            <a:r>
              <a:rPr lang="en-US" dirty="0">
                <a:latin typeface="Comfortaa" panose="020B0604020202020204" charset="0"/>
              </a:rPr>
              <a:t> van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lege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lijst</a:t>
            </a:r>
            <a:endParaRPr lang="en-US" dirty="0">
              <a:latin typeface="Comfortaa" panose="020B0604020202020204" charset="0"/>
            </a:endParaRPr>
          </a:p>
          <a:p>
            <a:pPr>
              <a:buFont typeface="+mj-lt"/>
              <a:buAutoNum type="arabicPeriod"/>
            </a:pPr>
            <a:r>
              <a:rPr lang="en-US" dirty="0" err="1">
                <a:latin typeface="Comfortaa" panose="020B0604020202020204" charset="0"/>
              </a:rPr>
              <a:t>Verwijder</a:t>
            </a:r>
            <a:r>
              <a:rPr lang="en-US" dirty="0">
                <a:latin typeface="Comfortaa" panose="020B0604020202020204" charset="0"/>
              </a:rPr>
              <a:t> het </a:t>
            </a:r>
            <a:r>
              <a:rPr lang="en-US" dirty="0" err="1">
                <a:latin typeface="Comfortaa" panose="020B0604020202020204" charset="0"/>
              </a:rPr>
              <a:t>laatste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waarde</a:t>
            </a:r>
            <a:r>
              <a:rPr lang="en-US" dirty="0">
                <a:latin typeface="Comfortaa" panose="020B0604020202020204" charset="0"/>
              </a:rPr>
              <a:t> van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lijst</a:t>
            </a:r>
            <a:r>
              <a:rPr lang="en-US" dirty="0">
                <a:latin typeface="Comfortaa" panose="020B0604020202020204" charset="0"/>
              </a:rPr>
              <a:t> met maar </a:t>
            </a:r>
            <a:r>
              <a:rPr lang="en-US" dirty="0" err="1">
                <a:latin typeface="Comfortaa" panose="020B0604020202020204" charset="0"/>
              </a:rPr>
              <a:t>één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waarde</a:t>
            </a:r>
            <a:endParaRPr lang="en-US" dirty="0">
              <a:latin typeface="Comfortaa" panose="020B0604020202020204" charset="0"/>
            </a:endParaRP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2096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>
              <a:latin typeface="Comfortaa" panose="020B0604020202020204" charset="0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517499B-09A8-46ED-8390-CF3B31797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114300" indent="0" algn="ctr">
              <a:buNone/>
            </a:pPr>
            <a:r>
              <a:rPr lang="en-US" sz="4000" dirty="0" err="1">
                <a:latin typeface="Comfortaa" panose="020B0604020202020204" charset="0"/>
              </a:rPr>
              <a:t>Een</a:t>
            </a:r>
            <a:r>
              <a:rPr lang="en-US" sz="4000" dirty="0">
                <a:latin typeface="Comfortaa" panose="020B0604020202020204" charset="0"/>
              </a:rPr>
              <a:t> </a:t>
            </a:r>
            <a:r>
              <a:rPr lang="en-US" sz="4000" dirty="0" err="1">
                <a:latin typeface="Comfortaa" panose="020B0604020202020204" charset="0"/>
              </a:rPr>
              <a:t>stapel</a:t>
            </a:r>
            <a:endParaRPr lang="en-NL" sz="4000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NL" dirty="0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9686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stapel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" y="4314125"/>
            <a:ext cx="9095138" cy="572700"/>
          </a:xfrm>
        </p:spPr>
        <p:txBody>
          <a:bodyPr/>
          <a:lstStyle/>
          <a:p>
            <a:r>
              <a:rPr lang="en-GB" dirty="0" err="1">
                <a:solidFill>
                  <a:schemeClr val="bg1"/>
                </a:solidFill>
                <a:latin typeface="Comfortaa" panose="020B0604020202020204" charset="0"/>
              </a:rPr>
              <a:t>Een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mfortaa" panose="020B0604020202020204" charset="0"/>
              </a:rPr>
              <a:t>stapel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? – Wat </a:t>
            </a:r>
            <a:r>
              <a:rPr lang="en-GB" dirty="0" err="1">
                <a:solidFill>
                  <a:schemeClr val="bg1"/>
                </a:solidFill>
                <a:latin typeface="Comfortaa" panose="020B0604020202020204" charset="0"/>
              </a:rPr>
              <a:t>kan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mfortaa" panose="020B0604020202020204" charset="0"/>
              </a:rPr>
              <a:t>een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mfortaa" panose="020B0604020202020204" charset="0"/>
              </a:rPr>
              <a:t>stapel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 – SLL 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  <a:sym typeface="Wingdings" panose="05000000000000000000" pitchFamily="2" charset="2"/>
              </a:rPr>
              <a:t> </a:t>
            </a:r>
            <a:r>
              <a:rPr lang="en-GB" dirty="0" err="1">
                <a:solidFill>
                  <a:schemeClr val="bg1"/>
                </a:solidFill>
                <a:latin typeface="Comfortaa" panose="020B0604020202020204" charset="0"/>
                <a:sym typeface="Wingdings" panose="05000000000000000000" pitchFamily="2" charset="2"/>
              </a:rPr>
              <a:t>Stapel</a:t>
            </a:r>
            <a:endParaRPr lang="en-NL" dirty="0">
              <a:solidFill>
                <a:schemeClr val="bg1"/>
              </a:solidFill>
              <a:latin typeface="Comfortaa" panose="020B0604020202020204" charset="0"/>
            </a:endParaRPr>
          </a:p>
        </p:txBody>
      </p:sp>
      <p:pic>
        <p:nvPicPr>
          <p:cNvPr id="5" name="Afbeelding 4" descr="Afbeelding met klein, kleurrijk, tafel, zitten&#10;&#10;Automatisch gegenereerde beschrijving">
            <a:extLst>
              <a:ext uri="{FF2B5EF4-FFF2-40B4-BE49-F238E27FC236}">
                <a16:creationId xmlns:a16="http://schemas.microsoft.com/office/drawing/2014/main" id="{605EFB03-CBB6-4640-8282-D901D7F58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300" y="946050"/>
            <a:ext cx="3251400" cy="32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0727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stapel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" y="4314125"/>
            <a:ext cx="9095138" cy="572700"/>
          </a:xfrm>
        </p:spPr>
        <p:txBody>
          <a:bodyPr/>
          <a:lstStyle/>
          <a:p>
            <a:r>
              <a:rPr lang="en-GB" dirty="0" err="1">
                <a:solidFill>
                  <a:schemeClr val="bg1"/>
                </a:solidFill>
                <a:latin typeface="Comfortaa" panose="020B0604020202020204" charset="0"/>
              </a:rPr>
              <a:t>Een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mfortaa" panose="020B0604020202020204" charset="0"/>
              </a:rPr>
              <a:t>stapel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? – Wat </a:t>
            </a:r>
            <a:r>
              <a:rPr lang="en-GB" dirty="0" err="1">
                <a:solidFill>
                  <a:schemeClr val="bg1"/>
                </a:solidFill>
                <a:latin typeface="Comfortaa" panose="020B0604020202020204" charset="0"/>
              </a:rPr>
              <a:t>kan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mfortaa" panose="020B0604020202020204" charset="0"/>
              </a:rPr>
              <a:t>een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mfortaa" panose="020B0604020202020204" charset="0"/>
              </a:rPr>
              <a:t>stapel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 – SLL 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  <a:sym typeface="Wingdings" panose="05000000000000000000" pitchFamily="2" charset="2"/>
              </a:rPr>
              <a:t> </a:t>
            </a:r>
            <a:r>
              <a:rPr lang="en-GB" dirty="0" err="1">
                <a:solidFill>
                  <a:schemeClr val="bg1"/>
                </a:solidFill>
                <a:latin typeface="Comfortaa" panose="020B0604020202020204" charset="0"/>
                <a:sym typeface="Wingdings" panose="05000000000000000000" pitchFamily="2" charset="2"/>
              </a:rPr>
              <a:t>Stapel</a:t>
            </a:r>
            <a:endParaRPr lang="en-NL" dirty="0">
              <a:solidFill>
                <a:schemeClr val="bg1"/>
              </a:solidFill>
              <a:latin typeface="Comfortaa" panose="020B0604020202020204" charset="0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4B38980F-2497-440E-B9CD-72CC997B8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984" y="1272404"/>
            <a:ext cx="5743172" cy="259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73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B0604020202020204" charset="0"/>
              </a:rPr>
              <a:t>Classes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>
                <a:latin typeface="Comfortaa" panose="020B0604020202020204" charset="0"/>
              </a:rPr>
              <a:t>Wat was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class 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Staat</a:t>
            </a:r>
            <a:r>
              <a:rPr lang="en-US" dirty="0">
                <a:latin typeface="Comfortaa" panose="020B0604020202020204" charset="0"/>
              </a:rPr>
              <a:t> 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Gedrag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485A58A2-0B7F-46EB-B09C-341BC47D7354}"/>
              </a:ext>
            </a:extLst>
          </p:cNvPr>
          <p:cNvSpPr txBox="1"/>
          <p:nvPr/>
        </p:nvSpPr>
        <p:spPr>
          <a:xfrm>
            <a:off x="422622" y="998924"/>
            <a:ext cx="608575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chemeClr val="dk2"/>
                </a:solidFill>
                <a:latin typeface="Comfortaa" panose="020B0604020202020204" charset="0"/>
                <a:ea typeface="Roboto Mono"/>
                <a:sym typeface="Roboto Mono"/>
              </a:rPr>
              <a:t>Een</a:t>
            </a:r>
            <a:r>
              <a:rPr lang="en-US" sz="1800" b="1" dirty="0">
                <a:solidFill>
                  <a:schemeClr val="dk2"/>
                </a:solidFill>
                <a:latin typeface="Comfortaa" panose="020B0604020202020204" charset="0"/>
                <a:ea typeface="Roboto Mono"/>
                <a:sym typeface="Roboto Mono"/>
              </a:rPr>
              <a:t> class is </a:t>
            </a:r>
            <a:r>
              <a:rPr lang="en-US" sz="1800" b="1" dirty="0" err="1">
                <a:solidFill>
                  <a:schemeClr val="dk2"/>
                </a:solidFill>
                <a:latin typeface="Comfortaa" panose="020B0604020202020204" charset="0"/>
                <a:ea typeface="Roboto Mono"/>
                <a:sym typeface="Roboto Mono"/>
              </a:rPr>
              <a:t>een</a:t>
            </a:r>
            <a:r>
              <a:rPr lang="en-US" sz="1800" b="1" dirty="0">
                <a:solidFill>
                  <a:schemeClr val="dk2"/>
                </a:solidFill>
                <a:latin typeface="Comfortaa" panose="020B0604020202020204" charset="0"/>
                <a:ea typeface="Roboto Mono"/>
                <a:sym typeface="Roboto Mono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Comfortaa" panose="020B0604020202020204" charset="0"/>
                <a:ea typeface="Roboto Mono"/>
                <a:sym typeface="Roboto Mono"/>
              </a:rPr>
              <a:t>blauwdruk</a:t>
            </a:r>
            <a:r>
              <a:rPr lang="en-US" sz="1800" b="1" dirty="0">
                <a:solidFill>
                  <a:schemeClr val="dk2"/>
                </a:solidFill>
                <a:latin typeface="Comfortaa" panose="020B0604020202020204" charset="0"/>
                <a:ea typeface="Roboto Mono"/>
                <a:sym typeface="Roboto Mono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Comfortaa" panose="020B0604020202020204" charset="0"/>
                <a:ea typeface="Roboto Mono"/>
                <a:sym typeface="Roboto Mono"/>
              </a:rPr>
              <a:t>voor</a:t>
            </a:r>
            <a:r>
              <a:rPr lang="en-US" sz="1800" b="1" dirty="0">
                <a:solidFill>
                  <a:schemeClr val="dk2"/>
                </a:solidFill>
                <a:latin typeface="Comfortaa" panose="020B0604020202020204" charset="0"/>
                <a:ea typeface="Roboto Mono"/>
                <a:sym typeface="Roboto Mono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Comfortaa" panose="020B0604020202020204" charset="0"/>
                <a:ea typeface="Roboto Mono"/>
                <a:sym typeface="Roboto Mono"/>
              </a:rPr>
              <a:t>een</a:t>
            </a:r>
            <a:r>
              <a:rPr lang="en-US" sz="1800" b="1" dirty="0">
                <a:solidFill>
                  <a:schemeClr val="dk2"/>
                </a:solidFill>
                <a:latin typeface="Comfortaa" panose="020B0604020202020204" charset="0"/>
                <a:ea typeface="Roboto Mono"/>
                <a:sym typeface="Roboto Mono"/>
              </a:rPr>
              <a:t> object (runtime) </a:t>
            </a:r>
            <a:r>
              <a:rPr lang="en-US" sz="1800" b="1" dirty="0" err="1">
                <a:solidFill>
                  <a:schemeClr val="dk2"/>
                </a:solidFill>
                <a:latin typeface="Comfortaa" panose="020B0604020202020204" charset="0"/>
                <a:ea typeface="Roboto Mono"/>
                <a:sym typeface="Roboto Mono"/>
              </a:rPr>
              <a:t>binnen</a:t>
            </a:r>
            <a:r>
              <a:rPr lang="en-US" sz="1800" b="1" dirty="0">
                <a:solidFill>
                  <a:schemeClr val="dk2"/>
                </a:solidFill>
                <a:latin typeface="Comfortaa" panose="020B0604020202020204" charset="0"/>
                <a:ea typeface="Roboto Mono"/>
                <a:sym typeface="Roboto Mono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Comfortaa" panose="020B0604020202020204" charset="0"/>
                <a:ea typeface="Roboto Mono"/>
                <a:sym typeface="Roboto Mono"/>
              </a:rPr>
              <a:t>een</a:t>
            </a:r>
            <a:r>
              <a:rPr lang="en-US" sz="1800" b="1" dirty="0">
                <a:solidFill>
                  <a:schemeClr val="dk2"/>
                </a:solidFill>
                <a:latin typeface="Comfortaa" panose="020B0604020202020204" charset="0"/>
                <a:ea typeface="Roboto Mono"/>
                <a:sym typeface="Roboto Mono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Comfortaa" panose="020B0604020202020204" charset="0"/>
                <a:ea typeface="Roboto Mono"/>
                <a:sym typeface="Roboto Mono"/>
              </a:rPr>
              <a:t>programma</a:t>
            </a:r>
            <a:r>
              <a:rPr lang="en-US" sz="1800" b="1" dirty="0">
                <a:solidFill>
                  <a:schemeClr val="dk2"/>
                </a:solidFill>
                <a:latin typeface="Comfortaa" panose="020B0604020202020204" charset="0"/>
                <a:ea typeface="Roboto Mono"/>
                <a:sym typeface="Roboto Mono"/>
              </a:rPr>
              <a:t>. (new &lt;class&gt;…..)</a:t>
            </a:r>
          </a:p>
          <a:p>
            <a:endParaRPr lang="en-US" dirty="0">
              <a:solidFill>
                <a:schemeClr val="dk2"/>
              </a:solidFill>
              <a:latin typeface="Comfortaa" panose="020B0604020202020204" charset="0"/>
              <a:ea typeface="Roboto Mono"/>
              <a:sym typeface="Roboto Mono"/>
            </a:endParaRPr>
          </a:p>
          <a:p>
            <a:r>
              <a:rPr lang="en-US" sz="1600" dirty="0">
                <a:solidFill>
                  <a:schemeClr val="dk2"/>
                </a:solidFill>
                <a:latin typeface="Comfortaa" panose="020B0604020202020204" charset="0"/>
                <a:ea typeface="Roboto Mono"/>
                <a:sym typeface="Roboto Mono"/>
              </a:rPr>
              <a:t>Classes </a:t>
            </a:r>
            <a:r>
              <a:rPr lang="en-US" sz="1600" dirty="0" err="1">
                <a:solidFill>
                  <a:schemeClr val="dk2"/>
                </a:solidFill>
                <a:latin typeface="Comfortaa" panose="020B0604020202020204" charset="0"/>
                <a:ea typeface="Roboto Mono"/>
                <a:sym typeface="Roboto Mono"/>
              </a:rPr>
              <a:t>worden</a:t>
            </a:r>
            <a:r>
              <a:rPr lang="en-US" sz="1600" dirty="0">
                <a:solidFill>
                  <a:schemeClr val="dk2"/>
                </a:solidFill>
                <a:latin typeface="Comfortaa" panose="020B0604020202020204" charset="0"/>
                <a:ea typeface="Roboto Mono"/>
                <a:sym typeface="Roboto Mono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Comfortaa" panose="020B0604020202020204" charset="0"/>
                <a:ea typeface="Roboto Mono"/>
                <a:sym typeface="Roboto Mono"/>
              </a:rPr>
              <a:t>gemodeleerd</a:t>
            </a:r>
            <a:r>
              <a:rPr lang="en-US" sz="1600" dirty="0">
                <a:solidFill>
                  <a:schemeClr val="dk2"/>
                </a:solidFill>
                <a:latin typeface="Comfortaa" panose="020B0604020202020204" charset="0"/>
                <a:ea typeface="Roboto Mono"/>
                <a:sym typeface="Roboto Mono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Comfortaa" panose="020B0604020202020204" charset="0"/>
                <a:ea typeface="Roboto Mono"/>
                <a:sym typeface="Roboto Mono"/>
              </a:rPr>
              <a:t>naar</a:t>
            </a:r>
            <a:r>
              <a:rPr lang="en-US" sz="1600" dirty="0">
                <a:solidFill>
                  <a:schemeClr val="dk2"/>
                </a:solidFill>
                <a:latin typeface="Comfortaa" panose="020B0604020202020204" charset="0"/>
                <a:ea typeface="Roboto Mono"/>
                <a:sym typeface="Roboto Mono"/>
              </a:rPr>
              <a:t> (real life) “</a:t>
            </a:r>
            <a:r>
              <a:rPr lang="en-US" sz="1600" dirty="0" err="1">
                <a:solidFill>
                  <a:schemeClr val="dk2"/>
                </a:solidFill>
                <a:latin typeface="Comfortaa" panose="020B0604020202020204" charset="0"/>
                <a:ea typeface="Roboto Mono"/>
                <a:sym typeface="Roboto Mono"/>
              </a:rPr>
              <a:t>objecten</a:t>
            </a:r>
            <a:r>
              <a:rPr lang="en-US" sz="1600" dirty="0">
                <a:solidFill>
                  <a:schemeClr val="dk2"/>
                </a:solidFill>
                <a:latin typeface="Comfortaa" panose="020B0604020202020204" charset="0"/>
                <a:ea typeface="Roboto Mono"/>
                <a:sym typeface="Roboto Mono"/>
              </a:rPr>
              <a:t>” </a:t>
            </a:r>
            <a:r>
              <a:rPr lang="en-US" sz="1600" dirty="0" err="1">
                <a:solidFill>
                  <a:schemeClr val="dk2"/>
                </a:solidFill>
                <a:latin typeface="Comfortaa" panose="020B0604020202020204" charset="0"/>
                <a:ea typeface="Roboto Mono"/>
                <a:sym typeface="Roboto Mono"/>
              </a:rPr>
              <a:t>binnen</a:t>
            </a:r>
            <a:r>
              <a:rPr lang="en-US" sz="1600" dirty="0">
                <a:solidFill>
                  <a:schemeClr val="dk2"/>
                </a:solidFill>
                <a:latin typeface="Comfortaa" panose="020B0604020202020204" charset="0"/>
                <a:ea typeface="Roboto Mono"/>
                <a:sym typeface="Roboto Mono"/>
              </a:rPr>
              <a:t> de scope van de </a:t>
            </a:r>
            <a:r>
              <a:rPr lang="en-US" sz="1600" dirty="0" err="1">
                <a:solidFill>
                  <a:schemeClr val="dk2"/>
                </a:solidFill>
                <a:latin typeface="Comfortaa" panose="020B0604020202020204" charset="0"/>
                <a:ea typeface="Roboto Mono"/>
                <a:sym typeface="Roboto Mono"/>
              </a:rPr>
              <a:t>opdracht</a:t>
            </a:r>
            <a:r>
              <a:rPr lang="en-US" sz="1600" dirty="0">
                <a:solidFill>
                  <a:schemeClr val="dk2"/>
                </a:solidFill>
                <a:latin typeface="Comfortaa" panose="020B0604020202020204" charset="0"/>
                <a:ea typeface="Roboto Mono"/>
                <a:sym typeface="Roboto Mono"/>
              </a:rPr>
              <a:t>.</a:t>
            </a:r>
          </a:p>
          <a:p>
            <a:endParaRPr lang="en-US" sz="1600" dirty="0">
              <a:solidFill>
                <a:schemeClr val="dk2"/>
              </a:solidFill>
              <a:latin typeface="Comfortaa" panose="020B0604020202020204" charset="0"/>
              <a:ea typeface="Roboto Mono"/>
              <a:sym typeface="Roboto Mono"/>
            </a:endParaRPr>
          </a:p>
          <a:p>
            <a:r>
              <a:rPr lang="en-US" sz="1600" dirty="0">
                <a:solidFill>
                  <a:schemeClr val="dk2"/>
                </a:solidFill>
                <a:latin typeface="Comfortaa" panose="020B0604020202020204" charset="0"/>
                <a:ea typeface="Roboto Mono"/>
                <a:sym typeface="Roboto Mono"/>
              </a:rPr>
              <a:t>Objects (runtime) </a:t>
            </a:r>
            <a:r>
              <a:rPr lang="en-US" sz="1600" dirty="0" err="1">
                <a:solidFill>
                  <a:schemeClr val="dk2"/>
                </a:solidFill>
                <a:latin typeface="Comfortaa" panose="020B0604020202020204" charset="0"/>
                <a:ea typeface="Roboto Mono"/>
                <a:sym typeface="Roboto Mono"/>
              </a:rPr>
              <a:t>worden</a:t>
            </a:r>
            <a:r>
              <a:rPr lang="en-US" sz="1600" dirty="0">
                <a:solidFill>
                  <a:schemeClr val="dk2"/>
                </a:solidFill>
                <a:latin typeface="Comfortaa" panose="020B0604020202020204" charset="0"/>
                <a:ea typeface="Roboto Mono"/>
                <a:sym typeface="Roboto Mono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Comfortaa" panose="020B0604020202020204" charset="0"/>
                <a:ea typeface="Roboto Mono"/>
                <a:sym typeface="Roboto Mono"/>
              </a:rPr>
              <a:t>opgeslagen</a:t>
            </a:r>
            <a:r>
              <a:rPr lang="en-US" sz="1600" dirty="0">
                <a:solidFill>
                  <a:schemeClr val="dk2"/>
                </a:solidFill>
                <a:latin typeface="Comfortaa" panose="020B0604020202020204" charset="0"/>
                <a:ea typeface="Roboto Mono"/>
                <a:sym typeface="Roboto Mono"/>
              </a:rPr>
              <a:t> in </a:t>
            </a:r>
            <a:r>
              <a:rPr lang="en-US" sz="1600" u="sng" dirty="0">
                <a:solidFill>
                  <a:schemeClr val="dk2"/>
                </a:solidFill>
                <a:latin typeface="Comfortaa" panose="020B0604020202020204" charset="0"/>
                <a:ea typeface="Roboto Mono"/>
                <a:sym typeface="Roboto Mono"/>
              </a:rPr>
              <a:t>heap memory</a:t>
            </a:r>
            <a:r>
              <a:rPr lang="en-US" sz="1600" dirty="0">
                <a:solidFill>
                  <a:schemeClr val="dk2"/>
                </a:solidFill>
                <a:latin typeface="Comfortaa" panose="020B0604020202020204" charset="0"/>
                <a:ea typeface="Roboto Mono"/>
                <a:sym typeface="Roboto Mono"/>
              </a:rPr>
              <a:t>!*</a:t>
            </a:r>
          </a:p>
          <a:p>
            <a:endParaRPr lang="en-US" sz="1600" dirty="0">
              <a:solidFill>
                <a:schemeClr val="dk2"/>
              </a:solidFill>
              <a:latin typeface="Comfortaa" panose="020B0604020202020204" charset="0"/>
              <a:ea typeface="Roboto Mono"/>
              <a:sym typeface="Roboto Mono"/>
            </a:endParaRPr>
          </a:p>
          <a:p>
            <a:endParaRPr lang="en-US" sz="1600" dirty="0">
              <a:solidFill>
                <a:schemeClr val="dk2"/>
              </a:solidFill>
              <a:latin typeface="Comfortaa" panose="020B0604020202020204" charset="0"/>
              <a:ea typeface="Roboto Mono"/>
              <a:sym typeface="Roboto Mono"/>
            </a:endParaRPr>
          </a:p>
          <a:p>
            <a:endParaRPr lang="en-US" sz="1600" dirty="0">
              <a:solidFill>
                <a:schemeClr val="dk2"/>
              </a:solidFill>
              <a:latin typeface="Comfortaa" panose="020B0604020202020204" charset="0"/>
              <a:ea typeface="Roboto Mono"/>
              <a:sym typeface="Roboto Mono"/>
            </a:endParaRPr>
          </a:p>
          <a:p>
            <a:r>
              <a:rPr lang="en-US" sz="1600" dirty="0">
                <a:solidFill>
                  <a:schemeClr val="dk2"/>
                </a:solidFill>
                <a:latin typeface="Comfortaa" panose="020B0604020202020204" charset="0"/>
                <a:ea typeface="Roboto Mono"/>
                <a:sym typeface="Roboto Mono"/>
              </a:rPr>
              <a:t>* Heel </a:t>
            </a:r>
            <a:r>
              <a:rPr lang="en-US" sz="1600" dirty="0" err="1">
                <a:solidFill>
                  <a:schemeClr val="dk2"/>
                </a:solidFill>
                <a:latin typeface="Comfortaa" panose="020B0604020202020204" charset="0"/>
                <a:ea typeface="Roboto Mono"/>
                <a:sym typeface="Roboto Mono"/>
              </a:rPr>
              <a:t>belangrijk</a:t>
            </a:r>
            <a:r>
              <a:rPr lang="en-US" sz="1600" dirty="0">
                <a:solidFill>
                  <a:schemeClr val="dk2"/>
                </a:solidFill>
                <a:latin typeface="Comfortaa" panose="020B0604020202020204" charset="0"/>
                <a:ea typeface="Roboto Mono"/>
                <a:sym typeface="Roboto Mono"/>
              </a:rPr>
              <a:t>.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7693043-F6D3-4657-A97A-A48436CE8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694" y="2018854"/>
            <a:ext cx="2195886" cy="219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6913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stapel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" y="4314125"/>
            <a:ext cx="9095138" cy="572700"/>
          </a:xfrm>
        </p:spPr>
        <p:txBody>
          <a:bodyPr/>
          <a:lstStyle/>
          <a:p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Een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stapel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? 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– Wat </a:t>
            </a:r>
            <a:r>
              <a:rPr lang="en-GB" dirty="0" err="1">
                <a:solidFill>
                  <a:schemeClr val="bg1"/>
                </a:solidFill>
                <a:latin typeface="Comfortaa" panose="020B0604020202020204" charset="0"/>
              </a:rPr>
              <a:t>kan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mfortaa" panose="020B0604020202020204" charset="0"/>
              </a:rPr>
              <a:t>een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mfortaa" panose="020B0604020202020204" charset="0"/>
              </a:rPr>
              <a:t>stapel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 –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SLL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  <a:sym typeface="Wingdings" panose="05000000000000000000" pitchFamily="2" charset="2"/>
              </a:rPr>
              <a:t>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  <a:sym typeface="Wingdings" panose="05000000000000000000" pitchFamily="2" charset="2"/>
              </a:rPr>
              <a:t>Stapel</a:t>
            </a:r>
            <a:endParaRPr lang="en-NL" dirty="0">
              <a:solidFill>
                <a:schemeClr val="bg1"/>
              </a:solidFill>
              <a:latin typeface="Comfortaa" panose="020B0604020202020204" charset="0"/>
            </a:endParaRP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67C2D69C-4B28-40B1-A729-A0DD146C3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</p:spPr>
        <p:txBody>
          <a:bodyPr anchor="t"/>
          <a:lstStyle/>
          <a:p>
            <a:pPr marL="114300" indent="0">
              <a:buNone/>
            </a:pP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stapel</a:t>
            </a:r>
            <a:r>
              <a:rPr lang="en-US" dirty="0">
                <a:latin typeface="Comfortaa" panose="020B0604020202020204" charset="0"/>
              </a:rPr>
              <a:t>; is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lijst</a:t>
            </a:r>
            <a:r>
              <a:rPr lang="en-US" dirty="0">
                <a:latin typeface="Comfortaa" panose="020B0604020202020204" charset="0"/>
              </a:rPr>
              <a:t> met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specifieke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werking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heeft</a:t>
            </a:r>
            <a:r>
              <a:rPr lang="en-US" dirty="0">
                <a:latin typeface="Comfortaa" panose="020B0604020202020204" charset="0"/>
              </a:rPr>
              <a:t> het </a:t>
            </a:r>
            <a:r>
              <a:rPr lang="en-US" dirty="0" err="1">
                <a:latin typeface="Comfortaa" panose="020B0604020202020204" charset="0"/>
              </a:rPr>
              <a:t>volgende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gedrag</a:t>
            </a:r>
            <a:r>
              <a:rPr lang="en-US" dirty="0">
                <a:latin typeface="Comfortaa" panose="020B0604020202020204" charset="0"/>
              </a:rPr>
              <a:t>:</a:t>
            </a: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  <a:p>
            <a:pPr marL="114300" indent="0">
              <a:buNone/>
            </a:pPr>
            <a:r>
              <a:rPr lang="en-US" b="1" dirty="0">
                <a:latin typeface="Comfortaa" panose="020B0604020202020204" charset="0"/>
              </a:rPr>
              <a:t>Push</a:t>
            </a:r>
            <a:r>
              <a:rPr lang="en-US" dirty="0">
                <a:latin typeface="Comfortaa" panose="020B0604020202020204" charset="0"/>
              </a:rPr>
              <a:t> – </a:t>
            </a:r>
            <a:r>
              <a:rPr lang="en-US" dirty="0" err="1">
                <a:latin typeface="Comfortaa" panose="020B0604020202020204" charset="0"/>
              </a:rPr>
              <a:t>Toevoegen</a:t>
            </a:r>
            <a:r>
              <a:rPr lang="en-US" dirty="0">
                <a:latin typeface="Comfortaa" panose="020B0604020202020204" charset="0"/>
              </a:rPr>
              <a:t> van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waarde</a:t>
            </a:r>
            <a:r>
              <a:rPr lang="en-US" dirty="0">
                <a:latin typeface="Comfortaa" panose="020B0604020202020204" charset="0"/>
              </a:rPr>
              <a:t>.</a:t>
            </a:r>
          </a:p>
          <a:p>
            <a:pPr marL="114300" indent="0">
              <a:buNone/>
            </a:pPr>
            <a:r>
              <a:rPr lang="en-US" b="1" dirty="0">
                <a:latin typeface="Comfortaa" panose="020B0604020202020204" charset="0"/>
              </a:rPr>
              <a:t>Peek</a:t>
            </a:r>
            <a:r>
              <a:rPr lang="en-US" dirty="0">
                <a:latin typeface="Comfortaa" panose="020B0604020202020204" charset="0"/>
              </a:rPr>
              <a:t> – </a:t>
            </a:r>
            <a:r>
              <a:rPr lang="en-US" dirty="0" err="1">
                <a:latin typeface="Comfortaa" panose="020B0604020202020204" charset="0"/>
              </a:rPr>
              <a:t>Bekijken</a:t>
            </a:r>
            <a:r>
              <a:rPr lang="en-US" dirty="0">
                <a:latin typeface="Comfortaa" panose="020B0604020202020204" charset="0"/>
              </a:rPr>
              <a:t> van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waarde</a:t>
            </a:r>
            <a:r>
              <a:rPr lang="en-US" dirty="0">
                <a:latin typeface="Comfortaa" panose="020B0604020202020204" charset="0"/>
              </a:rPr>
              <a:t>.</a:t>
            </a:r>
          </a:p>
          <a:p>
            <a:pPr marL="114300" indent="0">
              <a:buNone/>
            </a:pPr>
            <a:r>
              <a:rPr lang="en-US" b="1" dirty="0">
                <a:latin typeface="Comfortaa" panose="020B0604020202020204" charset="0"/>
              </a:rPr>
              <a:t>Pop</a:t>
            </a:r>
            <a:r>
              <a:rPr lang="en-US" dirty="0">
                <a:latin typeface="Comfortaa" panose="020B0604020202020204" charset="0"/>
              </a:rPr>
              <a:t> – Het </a:t>
            </a:r>
            <a:r>
              <a:rPr lang="en-US" dirty="0" err="1">
                <a:latin typeface="Comfortaa" panose="020B0604020202020204" charset="0"/>
              </a:rPr>
              <a:t>verwijderen</a:t>
            </a:r>
            <a:r>
              <a:rPr lang="en-US" dirty="0">
                <a:latin typeface="Comfortaa" panose="020B0604020202020204" charset="0"/>
              </a:rPr>
              <a:t> van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waarde</a:t>
            </a:r>
            <a:r>
              <a:rPr lang="en-US" dirty="0">
                <a:latin typeface="Comfortaa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74159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stapel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" y="4314125"/>
            <a:ext cx="9095138" cy="572700"/>
          </a:xfrm>
        </p:spPr>
        <p:txBody>
          <a:bodyPr/>
          <a:lstStyle/>
          <a:p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Een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stapel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? 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– Wat </a:t>
            </a:r>
            <a:r>
              <a:rPr lang="en-GB" dirty="0" err="1">
                <a:solidFill>
                  <a:schemeClr val="bg1"/>
                </a:solidFill>
                <a:latin typeface="Comfortaa" panose="020B0604020202020204" charset="0"/>
              </a:rPr>
              <a:t>kan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mfortaa" panose="020B0604020202020204" charset="0"/>
              </a:rPr>
              <a:t>een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mfortaa" panose="020B0604020202020204" charset="0"/>
              </a:rPr>
              <a:t>stapel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 –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SLL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  <a:sym typeface="Wingdings" panose="05000000000000000000" pitchFamily="2" charset="2"/>
              </a:rPr>
              <a:t>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  <a:sym typeface="Wingdings" panose="05000000000000000000" pitchFamily="2" charset="2"/>
              </a:rPr>
              <a:t>Stapel</a:t>
            </a:r>
            <a:endParaRPr lang="en-NL" dirty="0">
              <a:solidFill>
                <a:schemeClr val="bg1"/>
              </a:solidFill>
              <a:latin typeface="Comfortaa" panose="020B0604020202020204" charset="0"/>
            </a:endParaRP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67C2D69C-4B28-40B1-A729-A0DD146C3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</p:spPr>
        <p:txBody>
          <a:bodyPr anchor="t"/>
          <a:lstStyle/>
          <a:p>
            <a:pPr marL="114300" indent="0">
              <a:buNone/>
            </a:pPr>
            <a:r>
              <a:rPr lang="en-US" b="1" dirty="0">
                <a:latin typeface="Comfortaa" panose="020B0604020202020204" charset="0"/>
              </a:rPr>
              <a:t>Push</a:t>
            </a:r>
          </a:p>
          <a:p>
            <a:pPr marL="114300" indent="0">
              <a:buNone/>
            </a:pPr>
            <a:r>
              <a:rPr lang="en-US" dirty="0" err="1">
                <a:latin typeface="Comfortaa" panose="020B0604020202020204" charset="0"/>
              </a:rPr>
              <a:t>Wanneer</a:t>
            </a:r>
            <a:r>
              <a:rPr lang="en-US" dirty="0">
                <a:latin typeface="Comfortaa" panose="020B0604020202020204" charset="0"/>
              </a:rPr>
              <a:t> we </a:t>
            </a:r>
            <a:r>
              <a:rPr lang="en-US" dirty="0" err="1">
                <a:latin typeface="Comfortaa" panose="020B0604020202020204" charset="0"/>
              </a:rPr>
              <a:t>waardes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toevoegen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doen</a:t>
            </a:r>
            <a:r>
              <a:rPr lang="en-US" dirty="0">
                <a:latin typeface="Comfortaa" panose="020B0604020202020204" charset="0"/>
              </a:rPr>
              <a:t> we </a:t>
            </a:r>
            <a:r>
              <a:rPr lang="en-US" dirty="0" err="1">
                <a:latin typeface="Comfortaa" panose="020B0604020202020204" charset="0"/>
              </a:rPr>
              <a:t>dit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bovenop</a:t>
            </a:r>
            <a:r>
              <a:rPr lang="en-US" dirty="0">
                <a:latin typeface="Comfortaa" panose="020B0604020202020204" charset="0"/>
              </a:rPr>
              <a:t> de </a:t>
            </a:r>
            <a:r>
              <a:rPr lang="en-US" dirty="0" err="1">
                <a:latin typeface="Comfortaa" panose="020B0604020202020204" charset="0"/>
              </a:rPr>
              <a:t>stapel</a:t>
            </a:r>
            <a:r>
              <a:rPr lang="en-US" dirty="0">
                <a:latin typeface="Comfortaa" panose="020B0604020202020204" charset="0"/>
              </a:rPr>
              <a:t>.</a:t>
            </a: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7A8248EA-E084-46FF-8DDA-830F1AFF3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438" y="1666776"/>
            <a:ext cx="6101123" cy="264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7482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stapel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" y="4314125"/>
            <a:ext cx="9095138" cy="572700"/>
          </a:xfrm>
        </p:spPr>
        <p:txBody>
          <a:bodyPr/>
          <a:lstStyle/>
          <a:p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Een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stapel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? 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– Wat </a:t>
            </a:r>
            <a:r>
              <a:rPr lang="en-GB" dirty="0" err="1">
                <a:solidFill>
                  <a:schemeClr val="bg1"/>
                </a:solidFill>
                <a:latin typeface="Comfortaa" panose="020B0604020202020204" charset="0"/>
              </a:rPr>
              <a:t>kan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mfortaa" panose="020B0604020202020204" charset="0"/>
              </a:rPr>
              <a:t>een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mfortaa" panose="020B0604020202020204" charset="0"/>
              </a:rPr>
              <a:t>stapel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 –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SLL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  <a:sym typeface="Wingdings" panose="05000000000000000000" pitchFamily="2" charset="2"/>
              </a:rPr>
              <a:t>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  <a:sym typeface="Wingdings" panose="05000000000000000000" pitchFamily="2" charset="2"/>
              </a:rPr>
              <a:t>Stapel</a:t>
            </a:r>
            <a:endParaRPr lang="en-NL" dirty="0">
              <a:solidFill>
                <a:schemeClr val="bg1"/>
              </a:solidFill>
              <a:latin typeface="Comfortaa" panose="020B0604020202020204" charset="0"/>
            </a:endParaRP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67C2D69C-4B28-40B1-A729-A0DD146C3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</p:spPr>
        <p:txBody>
          <a:bodyPr anchor="t"/>
          <a:lstStyle/>
          <a:p>
            <a:pPr marL="114300" indent="0">
              <a:buNone/>
            </a:pPr>
            <a:r>
              <a:rPr lang="en-US" dirty="0">
                <a:latin typeface="Comfortaa" panose="020B0604020202020204" charset="0"/>
              </a:rPr>
              <a:t>Pop</a:t>
            </a:r>
          </a:p>
          <a:p>
            <a:pPr marL="114300" indent="0">
              <a:buNone/>
            </a:pPr>
            <a:r>
              <a:rPr lang="en-US" dirty="0" err="1">
                <a:latin typeface="Comfortaa" panose="020B0604020202020204" charset="0"/>
              </a:rPr>
              <a:t>Wanneer</a:t>
            </a:r>
            <a:r>
              <a:rPr lang="en-US" dirty="0">
                <a:latin typeface="Comfortaa" panose="020B0604020202020204" charset="0"/>
              </a:rPr>
              <a:t> we </a:t>
            </a:r>
            <a:r>
              <a:rPr lang="en-US" dirty="0" err="1">
                <a:latin typeface="Comfortaa" panose="020B0604020202020204" charset="0"/>
              </a:rPr>
              <a:t>waardes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willen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verwijderen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doen</a:t>
            </a:r>
            <a:r>
              <a:rPr lang="en-US" dirty="0">
                <a:latin typeface="Comfortaa" panose="020B0604020202020204" charset="0"/>
              </a:rPr>
              <a:t> we </a:t>
            </a:r>
            <a:r>
              <a:rPr lang="en-US" dirty="0" err="1">
                <a:latin typeface="Comfortaa" panose="020B0604020202020204" charset="0"/>
              </a:rPr>
              <a:t>dit</a:t>
            </a:r>
            <a:r>
              <a:rPr lang="en-US" dirty="0">
                <a:latin typeface="Comfortaa" panose="020B0604020202020204" charset="0"/>
              </a:rPr>
              <a:t> door het </a:t>
            </a:r>
            <a:r>
              <a:rPr lang="en-US" dirty="0" err="1">
                <a:latin typeface="Comfortaa" panose="020B0604020202020204" charset="0"/>
              </a:rPr>
              <a:t>bovenste</a:t>
            </a:r>
            <a:r>
              <a:rPr lang="en-US" dirty="0">
                <a:latin typeface="Comfortaa" panose="020B0604020202020204" charset="0"/>
              </a:rPr>
              <a:t> element van de </a:t>
            </a:r>
            <a:r>
              <a:rPr lang="en-US" dirty="0" err="1">
                <a:latin typeface="Comfortaa" panose="020B0604020202020204" charset="0"/>
              </a:rPr>
              <a:t>stapel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te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verwijderen</a:t>
            </a:r>
            <a:r>
              <a:rPr lang="en-US" dirty="0">
                <a:latin typeface="Comfortaa" panose="020B0604020202020204" charset="0"/>
              </a:rPr>
              <a:t>. </a:t>
            </a:r>
            <a:r>
              <a:rPr lang="en-US" dirty="0" err="1">
                <a:latin typeface="Comfortaa" panose="020B0604020202020204" charset="0"/>
              </a:rPr>
              <a:t>Dit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gedrag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wordt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ook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omschreven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als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b="1" u="sng" dirty="0">
                <a:latin typeface="Comfortaa" panose="020B0604020202020204" charset="0"/>
              </a:rPr>
              <a:t>LIFO</a:t>
            </a:r>
            <a:r>
              <a:rPr lang="en-US" dirty="0">
                <a:latin typeface="Comfortaa" panose="020B0604020202020204" charset="0"/>
              </a:rPr>
              <a:t>*</a:t>
            </a: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  <a:p>
            <a:pPr marL="114300" indent="0">
              <a:buNone/>
            </a:pPr>
            <a:r>
              <a:rPr lang="en-US" dirty="0">
                <a:latin typeface="Comfortaa" panose="020B0604020202020204" charset="0"/>
              </a:rPr>
              <a:t>	</a:t>
            </a: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  <a:p>
            <a:pPr marL="114300" indent="0">
              <a:buNone/>
            </a:pPr>
            <a:r>
              <a:rPr lang="en-US" dirty="0">
                <a:latin typeface="Comfortaa" panose="020B0604020202020204" charset="0"/>
              </a:rPr>
              <a:t>* Last In, First Out.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30CA5B3C-E6DA-4B42-A842-3AA51E20B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032" y="1982481"/>
            <a:ext cx="3553124" cy="240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604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stapel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" y="4314125"/>
            <a:ext cx="9095138" cy="572700"/>
          </a:xfrm>
        </p:spPr>
        <p:txBody>
          <a:bodyPr/>
          <a:lstStyle/>
          <a:p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Een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stapel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? 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– Wat </a:t>
            </a:r>
            <a:r>
              <a:rPr lang="en-GB" dirty="0" err="1">
                <a:solidFill>
                  <a:schemeClr val="bg1"/>
                </a:solidFill>
                <a:latin typeface="Comfortaa" panose="020B0604020202020204" charset="0"/>
              </a:rPr>
              <a:t>kan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mfortaa" panose="020B0604020202020204" charset="0"/>
              </a:rPr>
              <a:t>een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mfortaa" panose="020B0604020202020204" charset="0"/>
              </a:rPr>
              <a:t>stapel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 –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SLL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  <a:sym typeface="Wingdings" panose="05000000000000000000" pitchFamily="2" charset="2"/>
              </a:rPr>
              <a:t>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  <a:sym typeface="Wingdings" panose="05000000000000000000" pitchFamily="2" charset="2"/>
              </a:rPr>
              <a:t>Stapel</a:t>
            </a:r>
            <a:endParaRPr lang="en-NL" dirty="0">
              <a:solidFill>
                <a:schemeClr val="bg1"/>
              </a:solidFill>
              <a:latin typeface="Comfortaa" panose="020B0604020202020204" charset="0"/>
            </a:endParaRP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67C2D69C-4B28-40B1-A729-A0DD146C3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</p:spPr>
        <p:txBody>
          <a:bodyPr anchor="t"/>
          <a:lstStyle/>
          <a:p>
            <a:pPr marL="114300" indent="0">
              <a:buNone/>
            </a:pPr>
            <a:r>
              <a:rPr lang="en-US" dirty="0">
                <a:latin typeface="Comfortaa" panose="020B0604020202020204" charset="0"/>
              </a:rPr>
              <a:t>Peek</a:t>
            </a:r>
          </a:p>
          <a:p>
            <a:pPr marL="114300" indent="0">
              <a:buNone/>
            </a:pPr>
            <a:r>
              <a:rPr lang="en-US" dirty="0" err="1">
                <a:latin typeface="Comfortaa" panose="020B0604020202020204" charset="0"/>
              </a:rPr>
              <a:t>Wanneer</a:t>
            </a:r>
            <a:r>
              <a:rPr lang="en-US" dirty="0">
                <a:latin typeface="Comfortaa" panose="020B0604020202020204" charset="0"/>
              </a:rPr>
              <a:t> we </a:t>
            </a:r>
            <a:r>
              <a:rPr lang="en-US" dirty="0" err="1">
                <a:latin typeface="Comfortaa" panose="020B0604020202020204" charset="0"/>
              </a:rPr>
              <a:t>niet</a:t>
            </a:r>
            <a:r>
              <a:rPr lang="en-US" dirty="0">
                <a:latin typeface="Comfortaa" panose="020B0604020202020204" charset="0"/>
              </a:rPr>
              <a:t> direct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waarde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willen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verwijderen</a:t>
            </a:r>
            <a:r>
              <a:rPr lang="en-US" dirty="0">
                <a:latin typeface="Comfortaa" panose="020B0604020202020204" charset="0"/>
              </a:rPr>
              <a:t> maar </a:t>
            </a:r>
            <a:r>
              <a:rPr lang="en-US" dirty="0" err="1">
                <a:latin typeface="Comfortaa" panose="020B0604020202020204" charset="0"/>
              </a:rPr>
              <a:t>willen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zien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welke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waarde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bovenaan</a:t>
            </a:r>
            <a:r>
              <a:rPr lang="en-US" dirty="0">
                <a:latin typeface="Comfortaa" panose="020B0604020202020204" charset="0"/>
              </a:rPr>
              <a:t> de stack </a:t>
            </a:r>
            <a:r>
              <a:rPr lang="en-US" dirty="0" err="1">
                <a:latin typeface="Comfortaa" panose="020B0604020202020204" charset="0"/>
              </a:rPr>
              <a:t>ligt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kan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dit</a:t>
            </a:r>
            <a:r>
              <a:rPr lang="en-US" dirty="0">
                <a:latin typeface="Comfortaa" panose="020B0604020202020204" charset="0"/>
              </a:rPr>
              <a:t> door </a:t>
            </a:r>
            <a:r>
              <a:rPr lang="en-US" dirty="0" err="1">
                <a:latin typeface="Comfortaa" panose="020B0604020202020204" charset="0"/>
              </a:rPr>
              <a:t>te</a:t>
            </a:r>
            <a:r>
              <a:rPr lang="en-US" dirty="0">
                <a:latin typeface="Comfortaa" panose="020B0604020202020204" charset="0"/>
              </a:rPr>
              <a:t> “</a:t>
            </a:r>
            <a:r>
              <a:rPr lang="en-US" dirty="0" err="1">
                <a:latin typeface="Comfortaa" panose="020B0604020202020204" charset="0"/>
              </a:rPr>
              <a:t>spieken</a:t>
            </a:r>
            <a:r>
              <a:rPr lang="en-US" dirty="0">
                <a:latin typeface="Comfortaa" panose="020B0604020202020204" charset="0"/>
              </a:rPr>
              <a:t>”.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8B129E6A-12F8-47FE-ABD1-F52611657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644" y="1982481"/>
            <a:ext cx="2950711" cy="233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7267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stapel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" y="4314125"/>
            <a:ext cx="9095138" cy="572700"/>
          </a:xfrm>
        </p:spPr>
        <p:txBody>
          <a:bodyPr/>
          <a:lstStyle/>
          <a:p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Een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stapel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? 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–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Wat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kan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een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stapel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– SLL 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  <a:sym typeface="Wingdings" panose="05000000000000000000" pitchFamily="2" charset="2"/>
              </a:rPr>
              <a:t> </a:t>
            </a:r>
            <a:r>
              <a:rPr lang="en-GB" dirty="0" err="1">
                <a:solidFill>
                  <a:schemeClr val="bg1"/>
                </a:solidFill>
                <a:latin typeface="Comfortaa" panose="020B0604020202020204" charset="0"/>
                <a:sym typeface="Wingdings" panose="05000000000000000000" pitchFamily="2" charset="2"/>
              </a:rPr>
              <a:t>Stapel</a:t>
            </a:r>
            <a:br>
              <a:rPr lang="en-NL" dirty="0">
                <a:solidFill>
                  <a:schemeClr val="bg1"/>
                </a:solidFill>
                <a:latin typeface="Comfortaa" panose="020B0604020202020204" charset="0"/>
              </a:rPr>
            </a:br>
            <a:endParaRPr lang="en-NL" dirty="0">
              <a:solidFill>
                <a:schemeClr val="bg1"/>
              </a:solidFill>
              <a:latin typeface="Comfortaa" panose="020B060402020202020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FDCBBFF-EDC7-46CB-BE09-9822D8BFF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865" y="2660629"/>
            <a:ext cx="3654267" cy="1653496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EBCE6105-17E4-41A3-9F9F-9B8B75061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137" y="1306489"/>
            <a:ext cx="5057722" cy="78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4604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stapel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" y="4314125"/>
            <a:ext cx="9095138" cy="572700"/>
          </a:xfrm>
        </p:spPr>
        <p:txBody>
          <a:bodyPr/>
          <a:lstStyle/>
          <a:p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Een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stapel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? 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–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Wat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kan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een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stapel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– SLL 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  <a:sym typeface="Wingdings" panose="05000000000000000000" pitchFamily="2" charset="2"/>
              </a:rPr>
              <a:t> </a:t>
            </a:r>
            <a:r>
              <a:rPr lang="en-GB" dirty="0" err="1">
                <a:solidFill>
                  <a:schemeClr val="bg1"/>
                </a:solidFill>
                <a:latin typeface="Comfortaa" panose="020B0604020202020204" charset="0"/>
                <a:sym typeface="Wingdings" panose="05000000000000000000" pitchFamily="2" charset="2"/>
              </a:rPr>
              <a:t>Stapel</a:t>
            </a:r>
            <a:br>
              <a:rPr lang="en-NL" dirty="0">
                <a:solidFill>
                  <a:schemeClr val="bg1"/>
                </a:solidFill>
                <a:latin typeface="Comfortaa" panose="020B0604020202020204" charset="0"/>
              </a:rPr>
            </a:br>
            <a:endParaRPr lang="en-NL" dirty="0">
              <a:solidFill>
                <a:schemeClr val="bg1"/>
              </a:solidFill>
              <a:latin typeface="Comfortaa" panose="020B060402020202020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FDCBBFF-EDC7-46CB-BE09-9822D8BFF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865" y="2660629"/>
            <a:ext cx="3654267" cy="1653496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A82A5A1E-3AB2-43D9-941D-1F44EBF93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138" y="1323007"/>
            <a:ext cx="5057722" cy="78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7306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stapel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" y="4314125"/>
            <a:ext cx="9095138" cy="572700"/>
          </a:xfrm>
        </p:spPr>
        <p:txBody>
          <a:bodyPr/>
          <a:lstStyle/>
          <a:p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Een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stapel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? 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–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Wat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kan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een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stapel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– SLL 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  <a:sym typeface="Wingdings" panose="05000000000000000000" pitchFamily="2" charset="2"/>
              </a:rPr>
              <a:t> </a:t>
            </a:r>
            <a:r>
              <a:rPr lang="en-GB" dirty="0" err="1">
                <a:solidFill>
                  <a:schemeClr val="bg1"/>
                </a:solidFill>
                <a:latin typeface="Comfortaa" panose="020B0604020202020204" charset="0"/>
                <a:sym typeface="Wingdings" panose="05000000000000000000" pitchFamily="2" charset="2"/>
              </a:rPr>
              <a:t>Stapel</a:t>
            </a:r>
            <a:br>
              <a:rPr lang="en-NL" dirty="0">
                <a:solidFill>
                  <a:schemeClr val="bg1"/>
                </a:solidFill>
                <a:latin typeface="Comfortaa" panose="020B0604020202020204" charset="0"/>
              </a:rPr>
            </a:br>
            <a:endParaRPr lang="en-NL" dirty="0">
              <a:solidFill>
                <a:schemeClr val="bg1"/>
              </a:solidFill>
              <a:latin typeface="Comfortaa" panose="020B060402020202020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FDCBBFF-EDC7-46CB-BE09-9822D8BFF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159" y="2104447"/>
            <a:ext cx="3654267" cy="1653496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A82A5A1E-3AB2-43D9-941D-1F44EBF93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25" y="1323007"/>
            <a:ext cx="5057722" cy="781440"/>
          </a:xfrm>
          <a:prstGeom prst="rect">
            <a:avLst/>
          </a:prstGeom>
        </p:spPr>
      </p:pic>
      <p:sp>
        <p:nvSpPr>
          <p:cNvPr id="3" name="Boog 2">
            <a:extLst>
              <a:ext uri="{FF2B5EF4-FFF2-40B4-BE49-F238E27FC236}">
                <a16:creationId xmlns:a16="http://schemas.microsoft.com/office/drawing/2014/main" id="{ED142E29-69F6-45D0-9839-37F7FDABF775}"/>
              </a:ext>
            </a:extLst>
          </p:cNvPr>
          <p:cNvSpPr/>
          <p:nvPr/>
        </p:nvSpPr>
        <p:spPr>
          <a:xfrm rot="5901454">
            <a:off x="745876" y="682901"/>
            <a:ext cx="4226219" cy="2843093"/>
          </a:xfrm>
          <a:prstGeom prst="arc">
            <a:avLst>
              <a:gd name="adj1" fmla="val 15274060"/>
              <a:gd name="adj2" fmla="val 20932143"/>
            </a:avLst>
          </a:pr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1161148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stapel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" y="4314125"/>
            <a:ext cx="9095138" cy="572700"/>
          </a:xfrm>
        </p:spPr>
        <p:txBody>
          <a:bodyPr/>
          <a:lstStyle/>
          <a:p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Een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stapel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? 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–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Wat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kan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een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stapel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– SLL 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  <a:sym typeface="Wingdings" panose="05000000000000000000" pitchFamily="2" charset="2"/>
              </a:rPr>
              <a:t> </a:t>
            </a:r>
            <a:r>
              <a:rPr lang="en-GB" dirty="0" err="1">
                <a:solidFill>
                  <a:schemeClr val="bg1"/>
                </a:solidFill>
                <a:latin typeface="Comfortaa" panose="020B0604020202020204" charset="0"/>
                <a:sym typeface="Wingdings" panose="05000000000000000000" pitchFamily="2" charset="2"/>
              </a:rPr>
              <a:t>Stapel</a:t>
            </a:r>
            <a:br>
              <a:rPr lang="en-NL" dirty="0">
                <a:solidFill>
                  <a:schemeClr val="bg1"/>
                </a:solidFill>
                <a:latin typeface="Comfortaa" panose="020B0604020202020204" charset="0"/>
              </a:rPr>
            </a:br>
            <a:endParaRPr lang="en-NL" dirty="0">
              <a:solidFill>
                <a:schemeClr val="bg1"/>
              </a:solidFill>
              <a:latin typeface="Comfortaa" panose="020B060402020202020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FDCBBFF-EDC7-46CB-BE09-9822D8BFF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392" y="1183342"/>
            <a:ext cx="4558160" cy="2254594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AACB975C-A806-44B7-B72E-3213A033B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484" y="1006712"/>
            <a:ext cx="652488" cy="330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2064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>
              <a:latin typeface="Comfortaa" panose="020B0604020202020204" charset="0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517499B-09A8-46ED-8390-CF3B31797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114300" indent="0" algn="ctr">
              <a:buNone/>
            </a:pPr>
            <a:r>
              <a:rPr lang="en-US" sz="4000" dirty="0" err="1">
                <a:latin typeface="Comfortaa" panose="020B0604020202020204" charset="0"/>
              </a:rPr>
              <a:t>Een</a:t>
            </a:r>
            <a:r>
              <a:rPr lang="en-US" sz="4000" dirty="0">
                <a:latin typeface="Comfortaa" panose="020B0604020202020204" charset="0"/>
              </a:rPr>
              <a:t> </a:t>
            </a:r>
            <a:r>
              <a:rPr lang="en-US" sz="4000" dirty="0" err="1">
                <a:latin typeface="Comfortaa" panose="020B0604020202020204" charset="0"/>
              </a:rPr>
              <a:t>wachtrij</a:t>
            </a:r>
            <a:endParaRPr lang="en-NL" sz="4000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NL" dirty="0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09371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wachtrij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GB" dirty="0" err="1">
                <a:solidFill>
                  <a:schemeClr val="bg1"/>
                </a:solidFill>
                <a:latin typeface="Comfortaa" panose="020B0604020202020204" charset="0"/>
              </a:rPr>
              <a:t>Een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mfortaa" panose="020B0604020202020204" charset="0"/>
              </a:rPr>
              <a:t>wachtrij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? – Wat </a:t>
            </a:r>
            <a:r>
              <a:rPr lang="en-GB" dirty="0" err="1">
                <a:solidFill>
                  <a:schemeClr val="bg1"/>
                </a:solidFill>
                <a:latin typeface="Comfortaa" panose="020B0604020202020204" charset="0"/>
              </a:rPr>
              <a:t>kan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mfortaa" panose="020B0604020202020204" charset="0"/>
              </a:rPr>
              <a:t>een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mfortaa" panose="020B0604020202020204" charset="0"/>
              </a:rPr>
              <a:t>wachtrij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 – SLL 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  <a:sym typeface="Wingdings" panose="05000000000000000000" pitchFamily="2" charset="2"/>
              </a:rPr>
              <a:t> </a:t>
            </a:r>
            <a:r>
              <a:rPr lang="en-GB" dirty="0" err="1">
                <a:solidFill>
                  <a:schemeClr val="bg1"/>
                </a:solidFill>
                <a:latin typeface="Comfortaa" panose="020B0604020202020204" charset="0"/>
                <a:sym typeface="Wingdings" panose="05000000000000000000" pitchFamily="2" charset="2"/>
              </a:rPr>
              <a:t>Wr</a:t>
            </a:r>
            <a:endParaRPr lang="en-NL" dirty="0">
              <a:solidFill>
                <a:schemeClr val="bg1"/>
              </a:solidFill>
              <a:latin typeface="Comfortaa" panose="020B0604020202020204" charset="0"/>
            </a:endParaRPr>
          </a:p>
        </p:txBody>
      </p:sp>
      <p:pic>
        <p:nvPicPr>
          <p:cNvPr id="5" name="Afbeelding 4" descr="Afbeelding met menigte, mensen, skiën, persoon&#10;&#10;Automatisch gegenereerde beschrijving">
            <a:extLst>
              <a:ext uri="{FF2B5EF4-FFF2-40B4-BE49-F238E27FC236}">
                <a16:creationId xmlns:a16="http://schemas.microsoft.com/office/drawing/2014/main" id="{4520AFDD-FDD4-49E6-A2A0-CF551DF2D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414" y="863664"/>
            <a:ext cx="3353621" cy="335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88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B0604020202020204" charset="0"/>
              </a:rPr>
              <a:t>Classes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>
                <a:latin typeface="Comfortaa" panose="020B0604020202020204" charset="0"/>
              </a:rPr>
              <a:t>Wat was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class 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Staat</a:t>
            </a:r>
            <a:r>
              <a:rPr lang="en-US" dirty="0">
                <a:latin typeface="Comfortaa" panose="020B0604020202020204" charset="0"/>
              </a:rPr>
              <a:t> 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Gedrag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485A58A2-0B7F-46EB-B09C-341BC47D7354}"/>
              </a:ext>
            </a:extLst>
          </p:cNvPr>
          <p:cNvSpPr txBox="1"/>
          <p:nvPr/>
        </p:nvSpPr>
        <p:spPr>
          <a:xfrm>
            <a:off x="422622" y="998924"/>
            <a:ext cx="627785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dk2"/>
                </a:solidFill>
                <a:latin typeface="Comfortaa" panose="020B0604020202020204" charset="0"/>
                <a:ea typeface="Roboto Mono"/>
              </a:rPr>
              <a:t>Over het </a:t>
            </a:r>
            <a:r>
              <a:rPr lang="en-US" sz="1800" b="1" dirty="0" err="1">
                <a:solidFill>
                  <a:schemeClr val="dk2"/>
                </a:solidFill>
                <a:latin typeface="Comfortaa" panose="020B0604020202020204" charset="0"/>
                <a:ea typeface="Roboto Mono"/>
              </a:rPr>
              <a:t>praktijk</a:t>
            </a:r>
            <a:r>
              <a:rPr lang="en-US" sz="1800" b="1" dirty="0">
                <a:solidFill>
                  <a:schemeClr val="dk2"/>
                </a:solidFill>
                <a:latin typeface="Comfortaa" panose="020B0604020202020204" charset="0"/>
                <a:ea typeface="Roboto Mono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Comfortaa" panose="020B0604020202020204" charset="0"/>
                <a:ea typeface="Roboto Mono"/>
              </a:rPr>
              <a:t>deel</a:t>
            </a:r>
            <a:r>
              <a:rPr lang="en-US" sz="1800" b="1" dirty="0">
                <a:solidFill>
                  <a:schemeClr val="dk2"/>
                </a:solidFill>
                <a:latin typeface="Comfortaa" panose="020B0604020202020204" charset="0"/>
                <a:ea typeface="Roboto Mono"/>
              </a:rPr>
              <a:t>; </a:t>
            </a:r>
            <a:r>
              <a:rPr lang="en-US" sz="1800" b="1" dirty="0" err="1">
                <a:solidFill>
                  <a:schemeClr val="dk2"/>
                </a:solidFill>
                <a:latin typeface="Comfortaa" panose="020B0604020202020204" charset="0"/>
                <a:ea typeface="Roboto Mono"/>
              </a:rPr>
              <a:t>onze</a:t>
            </a:r>
            <a:r>
              <a:rPr lang="en-US" sz="1800" b="1" dirty="0">
                <a:solidFill>
                  <a:schemeClr val="dk2"/>
                </a:solidFill>
                <a:latin typeface="Comfortaa" panose="020B0604020202020204" charset="0"/>
                <a:ea typeface="Roboto Mono"/>
              </a:rPr>
              <a:t> context.</a:t>
            </a:r>
          </a:p>
          <a:p>
            <a:endParaRPr lang="en-US" sz="1800" b="1" dirty="0">
              <a:latin typeface="Comfortaa" panose="020B0604020202020204" charset="0"/>
            </a:endParaRPr>
          </a:p>
          <a:p>
            <a:r>
              <a:rPr lang="en-US" sz="1600" dirty="0">
                <a:solidFill>
                  <a:schemeClr val="dk2"/>
                </a:solidFill>
                <a:latin typeface="Comfortaa" panose="020B0604020202020204" charset="0"/>
                <a:ea typeface="Roboto Mono"/>
              </a:rPr>
              <a:t>We </a:t>
            </a:r>
            <a:r>
              <a:rPr lang="en-US" sz="1600" dirty="0" err="1">
                <a:solidFill>
                  <a:schemeClr val="dk2"/>
                </a:solidFill>
                <a:latin typeface="Comfortaa" panose="020B0604020202020204" charset="0"/>
                <a:ea typeface="Roboto Mono"/>
              </a:rPr>
              <a:t>gaan</a:t>
            </a:r>
            <a:r>
              <a:rPr lang="en-US" sz="1600" dirty="0">
                <a:solidFill>
                  <a:schemeClr val="dk2"/>
                </a:solidFill>
                <a:latin typeface="Comfortaa" panose="020B0604020202020204" charset="0"/>
                <a:ea typeface="Roboto Mono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Comfortaa" panose="020B0604020202020204" charset="0"/>
                <a:ea typeface="Roboto Mono"/>
              </a:rPr>
              <a:t>een</a:t>
            </a:r>
            <a:r>
              <a:rPr lang="en-US" sz="1600" dirty="0">
                <a:solidFill>
                  <a:schemeClr val="dk2"/>
                </a:solidFill>
                <a:latin typeface="Comfortaa" panose="020B0604020202020204" charset="0"/>
                <a:ea typeface="Roboto Mono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Comfortaa" panose="020B0604020202020204" charset="0"/>
                <a:ea typeface="Roboto Mono"/>
              </a:rPr>
              <a:t>applicatie</a:t>
            </a:r>
            <a:r>
              <a:rPr lang="en-US" sz="1600" dirty="0">
                <a:solidFill>
                  <a:schemeClr val="dk2"/>
                </a:solidFill>
                <a:latin typeface="Comfortaa" panose="020B0604020202020204" charset="0"/>
                <a:ea typeface="Roboto Mono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Comfortaa" panose="020B0604020202020204" charset="0"/>
                <a:ea typeface="Roboto Mono"/>
              </a:rPr>
              <a:t>maken</a:t>
            </a:r>
            <a:r>
              <a:rPr lang="en-US" sz="1600" dirty="0">
                <a:solidFill>
                  <a:schemeClr val="dk2"/>
                </a:solidFill>
                <a:latin typeface="Comfortaa" panose="020B0604020202020204" charset="0"/>
                <a:ea typeface="Roboto Mono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Comfortaa" panose="020B0604020202020204" charset="0"/>
                <a:ea typeface="Roboto Mono"/>
              </a:rPr>
              <a:t>welke</a:t>
            </a:r>
            <a:r>
              <a:rPr lang="en-US" sz="1600" dirty="0">
                <a:solidFill>
                  <a:schemeClr val="dk2"/>
                </a:solidFill>
                <a:latin typeface="Comfortaa" panose="020B0604020202020204" charset="0"/>
                <a:ea typeface="Roboto Mono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Comfortaa" panose="020B0604020202020204" charset="0"/>
                <a:ea typeface="Roboto Mono"/>
              </a:rPr>
              <a:t>werkt</a:t>
            </a:r>
            <a:r>
              <a:rPr lang="en-US" sz="1600" dirty="0">
                <a:solidFill>
                  <a:schemeClr val="dk2"/>
                </a:solidFill>
                <a:latin typeface="Comfortaa" panose="020B0604020202020204" charset="0"/>
                <a:ea typeface="Roboto Mono"/>
              </a:rPr>
              <a:t> met </a:t>
            </a:r>
            <a:r>
              <a:rPr lang="en-US" sz="1600" dirty="0" err="1">
                <a:solidFill>
                  <a:schemeClr val="dk2"/>
                </a:solidFill>
                <a:latin typeface="Comfortaa" panose="020B0604020202020204" charset="0"/>
                <a:ea typeface="Roboto Mono"/>
              </a:rPr>
              <a:t>kaarten</a:t>
            </a:r>
            <a:r>
              <a:rPr lang="en-US" sz="1600" dirty="0">
                <a:solidFill>
                  <a:schemeClr val="dk2"/>
                </a:solidFill>
                <a:latin typeface="Comfortaa" panose="020B0604020202020204" charset="0"/>
                <a:ea typeface="Roboto Mono"/>
              </a:rPr>
              <a:t>. </a:t>
            </a:r>
          </a:p>
        </p:txBody>
      </p:sp>
      <p:pic>
        <p:nvPicPr>
          <p:cNvPr id="1026" name="Picture 2" descr="Image result for cards">
            <a:extLst>
              <a:ext uri="{FF2B5EF4-FFF2-40B4-BE49-F238E27FC236}">
                <a16:creationId xmlns:a16="http://schemas.microsoft.com/office/drawing/2014/main" id="{27F927A6-CC43-48A3-80BA-D725861B1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182" y="2862239"/>
            <a:ext cx="1044828" cy="104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 descr="Afbeelding met paraplu, accessoire&#10;&#10;Automatisch gegenereerde beschrijving">
            <a:extLst>
              <a:ext uri="{FF2B5EF4-FFF2-40B4-BE49-F238E27FC236}">
                <a16:creationId xmlns:a16="http://schemas.microsoft.com/office/drawing/2014/main" id="{6122EC5E-DDA7-4C58-8D2D-8B358BF46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936" y="2020208"/>
            <a:ext cx="2728889" cy="272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3338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wachtrij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GB" dirty="0" err="1">
                <a:solidFill>
                  <a:schemeClr val="bg1"/>
                </a:solidFill>
                <a:latin typeface="Comfortaa" panose="020B0604020202020204" charset="0"/>
              </a:rPr>
              <a:t>Een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mfortaa" panose="020B0604020202020204" charset="0"/>
              </a:rPr>
              <a:t>wachtrij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? – Wat </a:t>
            </a:r>
            <a:r>
              <a:rPr lang="en-GB" dirty="0" err="1">
                <a:solidFill>
                  <a:schemeClr val="bg1"/>
                </a:solidFill>
                <a:latin typeface="Comfortaa" panose="020B0604020202020204" charset="0"/>
              </a:rPr>
              <a:t>kan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mfortaa" panose="020B0604020202020204" charset="0"/>
              </a:rPr>
              <a:t>een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mfortaa" panose="020B0604020202020204" charset="0"/>
              </a:rPr>
              <a:t>wachtrij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 – SLL 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  <a:sym typeface="Wingdings" panose="05000000000000000000" pitchFamily="2" charset="2"/>
              </a:rPr>
              <a:t> </a:t>
            </a:r>
            <a:r>
              <a:rPr lang="en-GB" dirty="0" err="1">
                <a:solidFill>
                  <a:schemeClr val="bg1"/>
                </a:solidFill>
                <a:latin typeface="Comfortaa" panose="020B0604020202020204" charset="0"/>
                <a:sym typeface="Wingdings" panose="05000000000000000000" pitchFamily="2" charset="2"/>
              </a:rPr>
              <a:t>Wr</a:t>
            </a:r>
            <a:endParaRPr lang="en-NL" dirty="0">
              <a:solidFill>
                <a:schemeClr val="bg1"/>
              </a:solidFill>
              <a:latin typeface="Comfortaa" panose="020B0604020202020204" charset="0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3A63E96B-2D9D-4C35-AB4E-9AD92D564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09" y="1199424"/>
            <a:ext cx="7937981" cy="274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2460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wachtrij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Een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wachtrij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? 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– Wat </a:t>
            </a:r>
            <a:r>
              <a:rPr lang="en-GB" dirty="0" err="1">
                <a:solidFill>
                  <a:schemeClr val="bg1"/>
                </a:solidFill>
                <a:latin typeface="Comfortaa" panose="020B0604020202020204" charset="0"/>
              </a:rPr>
              <a:t>kan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mfortaa" panose="020B0604020202020204" charset="0"/>
              </a:rPr>
              <a:t>een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mfortaa" panose="020B0604020202020204" charset="0"/>
              </a:rPr>
              <a:t>wachtrij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 –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SLL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  <a:sym typeface="Wingdings" panose="05000000000000000000" pitchFamily="2" charset="2"/>
              </a:rPr>
              <a:t>WR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5" name="Tijdelijke aanduiding voor tekst 2">
            <a:extLst>
              <a:ext uri="{FF2B5EF4-FFF2-40B4-BE49-F238E27FC236}">
                <a16:creationId xmlns:a16="http://schemas.microsoft.com/office/drawing/2014/main" id="{1AE5A7FB-B953-45F7-9BFE-81C70FCDF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</p:spPr>
        <p:txBody>
          <a:bodyPr anchor="t"/>
          <a:lstStyle/>
          <a:p>
            <a:pPr marL="114300" indent="0">
              <a:buNone/>
            </a:pP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wachtrij</a:t>
            </a:r>
            <a:r>
              <a:rPr lang="en-US" dirty="0">
                <a:latin typeface="Comfortaa" panose="020B0604020202020204" charset="0"/>
              </a:rPr>
              <a:t>; is (</a:t>
            </a:r>
            <a:r>
              <a:rPr lang="en-US" dirty="0" err="1">
                <a:latin typeface="Comfortaa" panose="020B0604020202020204" charset="0"/>
              </a:rPr>
              <a:t>ook</a:t>
            </a:r>
            <a:r>
              <a:rPr lang="en-US" dirty="0">
                <a:latin typeface="Comfortaa" panose="020B0604020202020204" charset="0"/>
              </a:rPr>
              <a:t>)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lijst</a:t>
            </a:r>
            <a:r>
              <a:rPr lang="en-US" dirty="0">
                <a:latin typeface="Comfortaa" panose="020B0604020202020204" charset="0"/>
              </a:rPr>
              <a:t> met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specifieke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werking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heeft</a:t>
            </a:r>
            <a:r>
              <a:rPr lang="en-US" dirty="0">
                <a:latin typeface="Comfortaa" panose="020B0604020202020204" charset="0"/>
              </a:rPr>
              <a:t> het </a:t>
            </a:r>
            <a:r>
              <a:rPr lang="en-US" dirty="0" err="1">
                <a:latin typeface="Comfortaa" panose="020B0604020202020204" charset="0"/>
              </a:rPr>
              <a:t>volgende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gedrag</a:t>
            </a:r>
            <a:r>
              <a:rPr lang="en-US" dirty="0">
                <a:latin typeface="Comfortaa" panose="020B0604020202020204" charset="0"/>
              </a:rPr>
              <a:t>:</a:t>
            </a: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  <a:p>
            <a:pPr marL="114300" indent="0">
              <a:buNone/>
            </a:pPr>
            <a:r>
              <a:rPr lang="en-US" b="1" dirty="0">
                <a:latin typeface="Comfortaa" panose="020B0604020202020204" charset="0"/>
              </a:rPr>
              <a:t>Enqueue</a:t>
            </a:r>
            <a:r>
              <a:rPr lang="en-US" dirty="0">
                <a:latin typeface="Comfortaa" panose="020B0604020202020204" charset="0"/>
              </a:rPr>
              <a:t> – </a:t>
            </a:r>
            <a:r>
              <a:rPr lang="en-US" dirty="0" err="1">
                <a:latin typeface="Comfortaa" panose="020B0604020202020204" charset="0"/>
              </a:rPr>
              <a:t>Toevoegen</a:t>
            </a:r>
            <a:r>
              <a:rPr lang="en-US" dirty="0">
                <a:latin typeface="Comfortaa" panose="020B0604020202020204" charset="0"/>
              </a:rPr>
              <a:t> van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waarde</a:t>
            </a:r>
            <a:r>
              <a:rPr lang="en-US" dirty="0">
                <a:latin typeface="Comfortaa" panose="020B0604020202020204" charset="0"/>
              </a:rPr>
              <a:t>.</a:t>
            </a:r>
          </a:p>
          <a:p>
            <a:pPr marL="114300" indent="0">
              <a:buNone/>
            </a:pPr>
            <a:r>
              <a:rPr lang="en-US" b="1" dirty="0">
                <a:latin typeface="Comfortaa" panose="020B0604020202020204" charset="0"/>
              </a:rPr>
              <a:t>Dequeue</a:t>
            </a:r>
            <a:r>
              <a:rPr lang="en-US" dirty="0">
                <a:latin typeface="Comfortaa" panose="020B0604020202020204" charset="0"/>
              </a:rPr>
              <a:t> – Het </a:t>
            </a:r>
            <a:r>
              <a:rPr lang="en-US" dirty="0" err="1">
                <a:latin typeface="Comfortaa" panose="020B0604020202020204" charset="0"/>
              </a:rPr>
              <a:t>verwijderen</a:t>
            </a:r>
            <a:r>
              <a:rPr lang="en-US" dirty="0">
                <a:latin typeface="Comfortaa" panose="020B0604020202020204" charset="0"/>
              </a:rPr>
              <a:t> van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waarde</a:t>
            </a:r>
            <a:r>
              <a:rPr lang="en-US" dirty="0">
                <a:latin typeface="Comfortaa" panose="020B0604020202020204" charset="0"/>
              </a:rPr>
              <a:t>.</a:t>
            </a:r>
          </a:p>
          <a:p>
            <a:pPr marL="114300" indent="0">
              <a:buNone/>
            </a:pPr>
            <a:r>
              <a:rPr lang="en-US" b="1" dirty="0">
                <a:latin typeface="Comfortaa" panose="020B0604020202020204" charset="0"/>
              </a:rPr>
              <a:t>Peek</a:t>
            </a:r>
            <a:r>
              <a:rPr lang="en-US" dirty="0">
                <a:latin typeface="Comfortaa" panose="020B0604020202020204" charset="0"/>
              </a:rPr>
              <a:t> – </a:t>
            </a:r>
            <a:r>
              <a:rPr lang="en-US" dirty="0" err="1">
                <a:latin typeface="Comfortaa" panose="020B0604020202020204" charset="0"/>
              </a:rPr>
              <a:t>Bekijken</a:t>
            </a:r>
            <a:r>
              <a:rPr lang="en-US" dirty="0">
                <a:latin typeface="Comfortaa" panose="020B0604020202020204" charset="0"/>
              </a:rPr>
              <a:t> van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waarde</a:t>
            </a:r>
            <a:r>
              <a:rPr lang="en-US" dirty="0">
                <a:latin typeface="Comfortaa" panose="020B0604020202020204" charset="0"/>
              </a:rPr>
              <a:t>.</a:t>
            </a: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75242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wachtrij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Een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wachtrij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? 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– Wat </a:t>
            </a:r>
            <a:r>
              <a:rPr lang="en-GB" dirty="0" err="1">
                <a:solidFill>
                  <a:schemeClr val="bg1"/>
                </a:solidFill>
                <a:latin typeface="Comfortaa" panose="020B0604020202020204" charset="0"/>
              </a:rPr>
              <a:t>kan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mfortaa" panose="020B0604020202020204" charset="0"/>
              </a:rPr>
              <a:t>een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mfortaa" panose="020B0604020202020204" charset="0"/>
              </a:rPr>
              <a:t>wachtrij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 –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SLL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  <a:sym typeface="Wingdings" panose="05000000000000000000" pitchFamily="2" charset="2"/>
              </a:rPr>
              <a:t>WR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5" name="Tijdelijke aanduiding voor tekst 2">
            <a:extLst>
              <a:ext uri="{FF2B5EF4-FFF2-40B4-BE49-F238E27FC236}">
                <a16:creationId xmlns:a16="http://schemas.microsoft.com/office/drawing/2014/main" id="{1AE5A7FB-B953-45F7-9BFE-81C70FCDF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</p:spPr>
        <p:txBody>
          <a:bodyPr anchor="t"/>
          <a:lstStyle/>
          <a:p>
            <a:pPr marL="114300" indent="0">
              <a:buNone/>
            </a:pPr>
            <a:r>
              <a:rPr lang="en-US" b="1" dirty="0">
                <a:latin typeface="Comfortaa" panose="020B0604020202020204" charset="0"/>
              </a:rPr>
              <a:t>Enqueue</a:t>
            </a:r>
            <a:r>
              <a:rPr lang="en-US" dirty="0">
                <a:latin typeface="Comfortaa" panose="020B0604020202020204" charset="0"/>
              </a:rPr>
              <a:t> </a:t>
            </a:r>
          </a:p>
          <a:p>
            <a:pPr marL="114300" indent="0">
              <a:buNone/>
            </a:pPr>
            <a:r>
              <a:rPr lang="en-US" dirty="0" err="1">
                <a:latin typeface="Comfortaa" panose="020B0604020202020204" charset="0"/>
              </a:rPr>
              <a:t>Wanneer</a:t>
            </a:r>
            <a:r>
              <a:rPr lang="en-US" dirty="0">
                <a:latin typeface="Comfortaa" panose="020B0604020202020204" charset="0"/>
              </a:rPr>
              <a:t> we </a:t>
            </a:r>
            <a:r>
              <a:rPr lang="en-US" dirty="0" err="1">
                <a:latin typeface="Comfortaa" panose="020B0604020202020204" charset="0"/>
              </a:rPr>
              <a:t>waardes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toevoegen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aan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wachtrij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doen</a:t>
            </a:r>
            <a:r>
              <a:rPr lang="en-US" dirty="0">
                <a:latin typeface="Comfortaa" panose="020B0604020202020204" charset="0"/>
              </a:rPr>
              <a:t> we </a:t>
            </a:r>
            <a:r>
              <a:rPr lang="en-US" dirty="0" err="1">
                <a:latin typeface="Comfortaa" panose="020B0604020202020204" charset="0"/>
              </a:rPr>
              <a:t>dit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aan</a:t>
            </a:r>
            <a:r>
              <a:rPr lang="en-US" dirty="0">
                <a:latin typeface="Comfortaa" panose="020B0604020202020204" charset="0"/>
              </a:rPr>
              <a:t> het </a:t>
            </a:r>
            <a:r>
              <a:rPr lang="en-US" dirty="0" err="1">
                <a:latin typeface="Comfortaa" panose="020B0604020202020204" charset="0"/>
              </a:rPr>
              <a:t>einde</a:t>
            </a:r>
            <a:r>
              <a:rPr lang="en-US" dirty="0">
                <a:latin typeface="Comfortaa" panose="020B0604020202020204" charset="0"/>
              </a:rPr>
              <a:t> van de </a:t>
            </a:r>
            <a:r>
              <a:rPr lang="en-US" dirty="0" err="1">
                <a:latin typeface="Comfortaa" panose="020B0604020202020204" charset="0"/>
              </a:rPr>
              <a:t>wachtrij</a:t>
            </a:r>
            <a:r>
              <a:rPr lang="en-US" dirty="0">
                <a:latin typeface="Comfortaa" panose="020B0604020202020204" charset="0"/>
              </a:rPr>
              <a:t>.</a:t>
            </a: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726DA32-9251-43F8-A2FD-41AE99AB6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80" y="1986657"/>
            <a:ext cx="8306440" cy="217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0250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wachtrij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Een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wachtrij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? 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– Wat </a:t>
            </a:r>
            <a:r>
              <a:rPr lang="en-GB" dirty="0" err="1">
                <a:solidFill>
                  <a:schemeClr val="bg1"/>
                </a:solidFill>
                <a:latin typeface="Comfortaa" panose="020B0604020202020204" charset="0"/>
              </a:rPr>
              <a:t>kan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mfortaa" panose="020B0604020202020204" charset="0"/>
              </a:rPr>
              <a:t>een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mfortaa" panose="020B0604020202020204" charset="0"/>
              </a:rPr>
              <a:t>wachtrij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 –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SLL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  <a:sym typeface="Wingdings" panose="05000000000000000000" pitchFamily="2" charset="2"/>
              </a:rPr>
              <a:t>WR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5" name="Tijdelijke aanduiding voor tekst 2">
            <a:extLst>
              <a:ext uri="{FF2B5EF4-FFF2-40B4-BE49-F238E27FC236}">
                <a16:creationId xmlns:a16="http://schemas.microsoft.com/office/drawing/2014/main" id="{1AE5A7FB-B953-45F7-9BFE-81C70FCDF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</p:spPr>
        <p:txBody>
          <a:bodyPr anchor="t"/>
          <a:lstStyle/>
          <a:p>
            <a:pPr marL="114300" indent="0">
              <a:buNone/>
            </a:pPr>
            <a:r>
              <a:rPr lang="en-US" b="1" dirty="0">
                <a:latin typeface="Comfortaa" panose="020B0604020202020204" charset="0"/>
              </a:rPr>
              <a:t>Dequeue</a:t>
            </a:r>
          </a:p>
          <a:p>
            <a:pPr marL="114300" indent="0">
              <a:buNone/>
            </a:pPr>
            <a:r>
              <a:rPr lang="en-US" dirty="0" err="1">
                <a:latin typeface="Comfortaa" panose="020B0604020202020204" charset="0"/>
              </a:rPr>
              <a:t>Wanneer</a:t>
            </a:r>
            <a:r>
              <a:rPr lang="en-US" dirty="0">
                <a:latin typeface="Comfortaa" panose="020B0604020202020204" charset="0"/>
              </a:rPr>
              <a:t> we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waarde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verwijderen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doen</a:t>
            </a:r>
            <a:r>
              <a:rPr lang="en-US" dirty="0">
                <a:latin typeface="Comfortaa" panose="020B0604020202020204" charset="0"/>
              </a:rPr>
              <a:t> we </a:t>
            </a:r>
            <a:r>
              <a:rPr lang="en-US" dirty="0" err="1">
                <a:latin typeface="Comfortaa" panose="020B0604020202020204" charset="0"/>
              </a:rPr>
              <a:t>dit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aan</a:t>
            </a:r>
            <a:r>
              <a:rPr lang="en-US" dirty="0">
                <a:latin typeface="Comfortaa" panose="020B0604020202020204" charset="0"/>
              </a:rPr>
              <a:t> het begin van de </a:t>
            </a:r>
            <a:r>
              <a:rPr lang="en-US" dirty="0" err="1">
                <a:latin typeface="Comfortaa" panose="020B0604020202020204" charset="0"/>
              </a:rPr>
              <a:t>wachtrij</a:t>
            </a:r>
            <a:r>
              <a:rPr lang="en-US" dirty="0">
                <a:latin typeface="Comfortaa" panose="020B0604020202020204" charset="0"/>
              </a:rPr>
              <a:t>. </a:t>
            </a:r>
            <a:r>
              <a:rPr lang="en-US" dirty="0" err="1">
                <a:latin typeface="Comfortaa" panose="020B0604020202020204" charset="0"/>
              </a:rPr>
              <a:t>Dit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gedrag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wordt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ook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omschreven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als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b="1" u="sng" dirty="0">
                <a:latin typeface="Comfortaa" panose="020B0604020202020204" charset="0"/>
              </a:rPr>
              <a:t>FIFO</a:t>
            </a:r>
            <a:r>
              <a:rPr lang="en-US" dirty="0">
                <a:latin typeface="Comfortaa" panose="020B0604020202020204" charset="0"/>
              </a:rPr>
              <a:t>*.</a:t>
            </a: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  <a:p>
            <a:pPr marL="114300" indent="0">
              <a:buNone/>
            </a:pPr>
            <a:r>
              <a:rPr lang="en-US" dirty="0">
                <a:latin typeface="Comfortaa" panose="020B0604020202020204" charset="0"/>
              </a:rPr>
              <a:t>* First In, First Out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3AB7C4A-4F3F-4C2E-91BF-D0F6E5ED5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942" y="2004212"/>
            <a:ext cx="4464798" cy="242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8384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wachtrij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Een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wachtrij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? 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– Wat </a:t>
            </a:r>
            <a:r>
              <a:rPr lang="en-GB" dirty="0" err="1">
                <a:solidFill>
                  <a:schemeClr val="bg1"/>
                </a:solidFill>
                <a:latin typeface="Comfortaa" panose="020B0604020202020204" charset="0"/>
              </a:rPr>
              <a:t>kan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mfortaa" panose="020B0604020202020204" charset="0"/>
              </a:rPr>
              <a:t>een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mfortaa" panose="020B0604020202020204" charset="0"/>
              </a:rPr>
              <a:t>wachtrij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 –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SLL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  <a:sym typeface="Wingdings" panose="05000000000000000000" pitchFamily="2" charset="2"/>
              </a:rPr>
              <a:t>WR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5" name="Tijdelijke aanduiding voor tekst 2">
            <a:extLst>
              <a:ext uri="{FF2B5EF4-FFF2-40B4-BE49-F238E27FC236}">
                <a16:creationId xmlns:a16="http://schemas.microsoft.com/office/drawing/2014/main" id="{1AE5A7FB-B953-45F7-9BFE-81C70FCDF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224" y="914775"/>
            <a:ext cx="8593469" cy="3251400"/>
          </a:xfrm>
        </p:spPr>
        <p:txBody>
          <a:bodyPr anchor="t"/>
          <a:lstStyle/>
          <a:p>
            <a:pPr marL="114300" indent="0">
              <a:buNone/>
            </a:pPr>
            <a:r>
              <a:rPr lang="en-US" b="1" dirty="0">
                <a:latin typeface="Comfortaa" panose="020B0604020202020204" charset="0"/>
              </a:rPr>
              <a:t>Peek</a:t>
            </a:r>
          </a:p>
          <a:p>
            <a:pPr marL="114300" indent="0">
              <a:buNone/>
            </a:pPr>
            <a:r>
              <a:rPr lang="en-US" dirty="0" err="1">
                <a:latin typeface="Comfortaa" panose="020B0604020202020204" charset="0"/>
              </a:rPr>
              <a:t>Wanneer</a:t>
            </a:r>
            <a:r>
              <a:rPr lang="en-US" dirty="0">
                <a:latin typeface="Comfortaa" panose="020B0604020202020204" charset="0"/>
              </a:rPr>
              <a:t> we </a:t>
            </a:r>
            <a:r>
              <a:rPr lang="en-US" dirty="0" err="1">
                <a:latin typeface="Comfortaa" panose="020B0604020202020204" charset="0"/>
              </a:rPr>
              <a:t>niet</a:t>
            </a:r>
            <a:r>
              <a:rPr lang="en-US" dirty="0">
                <a:latin typeface="Comfortaa" panose="020B0604020202020204" charset="0"/>
              </a:rPr>
              <a:t> direct </a:t>
            </a:r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waarde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willen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dequeueen</a:t>
            </a:r>
            <a:r>
              <a:rPr lang="en-US" dirty="0">
                <a:latin typeface="Comfortaa" panose="020B0604020202020204" charset="0"/>
              </a:rPr>
              <a:t>(?) maar </a:t>
            </a:r>
            <a:r>
              <a:rPr lang="en-US" dirty="0" err="1">
                <a:latin typeface="Comfortaa" panose="020B0604020202020204" charset="0"/>
              </a:rPr>
              <a:t>willen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zien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welke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waarde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vooraan</a:t>
            </a:r>
            <a:r>
              <a:rPr lang="en-US" dirty="0">
                <a:latin typeface="Comfortaa" panose="020B0604020202020204" charset="0"/>
              </a:rPr>
              <a:t> de </a:t>
            </a:r>
            <a:r>
              <a:rPr lang="en-US" dirty="0" err="1">
                <a:latin typeface="Comfortaa" panose="020B0604020202020204" charset="0"/>
              </a:rPr>
              <a:t>wachtrij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staat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kan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dit</a:t>
            </a:r>
            <a:r>
              <a:rPr lang="en-US" dirty="0">
                <a:latin typeface="Comfortaa" panose="020B0604020202020204" charset="0"/>
              </a:rPr>
              <a:t> door </a:t>
            </a:r>
            <a:r>
              <a:rPr lang="en-US" dirty="0" err="1">
                <a:latin typeface="Comfortaa" panose="020B0604020202020204" charset="0"/>
              </a:rPr>
              <a:t>te</a:t>
            </a:r>
            <a:r>
              <a:rPr lang="en-US" dirty="0">
                <a:latin typeface="Comfortaa" panose="020B0604020202020204" charset="0"/>
              </a:rPr>
              <a:t> “</a:t>
            </a:r>
            <a:r>
              <a:rPr lang="en-US" dirty="0" err="1">
                <a:latin typeface="Comfortaa" panose="020B0604020202020204" charset="0"/>
              </a:rPr>
              <a:t>spieken</a:t>
            </a:r>
            <a:r>
              <a:rPr lang="en-US" dirty="0">
                <a:latin typeface="Comfortaa" panose="020B0604020202020204" charset="0"/>
              </a:rPr>
              <a:t>”.</a:t>
            </a:r>
          </a:p>
          <a:p>
            <a:pPr marL="114300" indent="0">
              <a:buNone/>
            </a:pPr>
            <a:endParaRPr lang="en-US" dirty="0">
              <a:latin typeface="Comfortaa" panose="020B0604020202020204" charset="0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B18973AB-39AB-4AB4-AA61-3C0D02B70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726" y="2018536"/>
            <a:ext cx="5894193" cy="204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515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wachtrij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Een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wachtrij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? 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–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Wat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kan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een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wachtrij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– SLL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  <a:sym typeface="Wingdings" panose="05000000000000000000" pitchFamily="2" charset="2"/>
              </a:rPr>
              <a:t>WR</a:t>
            </a:r>
            <a:endParaRPr lang="en-NL" dirty="0">
              <a:solidFill>
                <a:schemeClr val="bg1"/>
              </a:solidFill>
              <a:latin typeface="Comfortaa" panose="020B0604020202020204" charset="0"/>
            </a:endParaRP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1F7DC092-875E-4A78-A20D-56CEAB898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489" y="1951494"/>
            <a:ext cx="3640383" cy="2224068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8EC661C2-6024-470F-A808-6BC5C9CA3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139" y="967938"/>
            <a:ext cx="5057722" cy="78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8930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wachtrij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Een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wachtrij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? 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–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Wat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kan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een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wachtrij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– SLL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  <a:sym typeface="Wingdings" panose="05000000000000000000" pitchFamily="2" charset="2"/>
              </a:rPr>
              <a:t>WR</a:t>
            </a:r>
            <a:endParaRPr lang="en-NL" dirty="0">
              <a:solidFill>
                <a:schemeClr val="bg1"/>
              </a:solidFill>
              <a:latin typeface="Comfortaa" panose="020B0604020202020204" charset="0"/>
            </a:endParaRP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1F7DC092-875E-4A78-A20D-56CEAB898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489" y="1951494"/>
            <a:ext cx="3640383" cy="2224068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AB738D9-73D3-428B-943D-775F5125A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139" y="967938"/>
            <a:ext cx="5057722" cy="78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8998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 err="1">
                <a:latin typeface="Comfortaa" panose="020B0604020202020204" charset="0"/>
              </a:rPr>
              <a:t>Een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wachtrij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Een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wachtrij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? 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–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Wat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kan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een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wachtrij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</a:rPr>
              <a:t>– SLL</a:t>
            </a:r>
            <a:r>
              <a:rPr lang="en-GB" dirty="0">
                <a:solidFill>
                  <a:schemeClr val="bg1"/>
                </a:solidFill>
                <a:latin typeface="Comfortaa" panose="020B0604020202020204" charset="0"/>
                <a:sym typeface="Wingdings" panose="05000000000000000000" pitchFamily="2" charset="2"/>
              </a:rPr>
              <a:t>WR</a:t>
            </a:r>
            <a:endParaRPr lang="en-NL" dirty="0">
              <a:solidFill>
                <a:schemeClr val="bg1"/>
              </a:solidFill>
              <a:latin typeface="Comfortaa" panose="020B0604020202020204" charset="0"/>
            </a:endParaRP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1F7DC092-875E-4A78-A20D-56CEAB898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615672" y="1634162"/>
            <a:ext cx="3069312" cy="187517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7852AC6B-05EF-4F25-B057-8E0DE2805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851981" y="886768"/>
            <a:ext cx="652488" cy="330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7138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>
              <a:latin typeface="Comfortaa" panose="020B0604020202020204" charset="0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517499B-09A8-46ED-8390-CF3B31797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114300" indent="0" algn="ctr">
              <a:buNone/>
            </a:pPr>
            <a:r>
              <a:rPr lang="en-US" sz="4000" dirty="0" err="1">
                <a:latin typeface="Comfortaa" panose="020B0604020202020204" charset="0"/>
              </a:rPr>
              <a:t>Pauze</a:t>
            </a:r>
            <a:endParaRPr lang="en-US" sz="4000" dirty="0">
              <a:latin typeface="Comfortaa" panose="020B0604020202020204" charset="0"/>
            </a:endParaRPr>
          </a:p>
          <a:p>
            <a:pPr marL="114300" indent="0" algn="ctr">
              <a:buNone/>
            </a:pPr>
            <a:r>
              <a:rPr lang="en-US" sz="4000" dirty="0">
                <a:latin typeface="Comfortaa" panose="020B0604020202020204" charset="0"/>
              </a:rPr>
              <a:t>10 </a:t>
            </a:r>
            <a:r>
              <a:rPr lang="en-US" sz="4000" dirty="0" err="1">
                <a:latin typeface="Comfortaa" panose="020B0604020202020204" charset="0"/>
              </a:rPr>
              <a:t>minuten</a:t>
            </a:r>
            <a:endParaRPr lang="en-US" sz="4000" dirty="0">
              <a:latin typeface="Comfortaa" panose="020B0604020202020204" charset="0"/>
            </a:endParaRPr>
          </a:p>
          <a:p>
            <a:pPr marL="114300" indent="0" algn="ctr">
              <a:buNone/>
            </a:pPr>
            <a:endParaRPr lang="en-US" sz="4000" dirty="0">
              <a:latin typeface="Comfortaa" panose="020B0604020202020204" charset="0"/>
            </a:endParaRPr>
          </a:p>
          <a:p>
            <a:pPr marL="114300" indent="0" algn="ctr">
              <a:buNone/>
            </a:pPr>
            <a:r>
              <a:rPr lang="en-GB" sz="2100" dirty="0">
                <a:latin typeface="Comfortaa" panose="020B0604020202020204" charset="0"/>
              </a:rPr>
              <a:t>Download de </a:t>
            </a:r>
            <a:r>
              <a:rPr lang="en-GB" sz="2100" dirty="0" err="1">
                <a:latin typeface="Comfortaa" panose="020B0604020202020204" charset="0"/>
              </a:rPr>
              <a:t>volgende</a:t>
            </a:r>
            <a:r>
              <a:rPr lang="en-GB" sz="2100" dirty="0">
                <a:latin typeface="Comfortaa" panose="020B0604020202020204" charset="0"/>
              </a:rPr>
              <a:t> repo:</a:t>
            </a:r>
          </a:p>
          <a:p>
            <a:pPr marL="114300" indent="0" algn="ctr">
              <a:buNone/>
            </a:pPr>
            <a:r>
              <a:rPr lang="en-GB" sz="2100" dirty="0">
                <a:latin typeface="Comfortaa" panose="020B0604020202020204" charset="0"/>
                <a:hlinkClick r:id="rId2"/>
              </a:rPr>
              <a:t>https://github.com/RicardoStam/OpenSpeelkaarten</a:t>
            </a:r>
            <a:endParaRPr lang="en-GB" sz="2100" dirty="0">
              <a:latin typeface="Comfortaa" panose="020B0604020202020204" charset="0"/>
            </a:endParaRPr>
          </a:p>
          <a:p>
            <a:pPr marL="114300" indent="0" algn="ctr">
              <a:buNone/>
            </a:pPr>
            <a:endParaRPr lang="en-NL" sz="4000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NL" dirty="0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59336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>
              <a:latin typeface="Comfortaa" panose="020B0604020202020204" charset="0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517499B-09A8-46ED-8390-CF3B31797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114300" indent="0" algn="ctr">
              <a:buNone/>
            </a:pPr>
            <a:r>
              <a:rPr lang="en-US" sz="4000" dirty="0" err="1">
                <a:latin typeface="Comfortaa" panose="020B0604020202020204" charset="0"/>
              </a:rPr>
              <a:t>Praktijk</a:t>
            </a:r>
            <a:r>
              <a:rPr lang="en-US" sz="4000" dirty="0">
                <a:latin typeface="Comfortaa" panose="020B0604020202020204" charset="0"/>
              </a:rPr>
              <a:t> </a:t>
            </a:r>
            <a:r>
              <a:rPr lang="en-US" sz="4000" dirty="0" err="1">
                <a:latin typeface="Comfortaa" panose="020B0604020202020204" charset="0"/>
              </a:rPr>
              <a:t>deel</a:t>
            </a:r>
            <a:endParaRPr lang="en-US" sz="4000" dirty="0">
              <a:latin typeface="Comfortaa" panose="020B0604020202020204" charset="0"/>
            </a:endParaRPr>
          </a:p>
          <a:p>
            <a:pPr marL="114300" indent="0" algn="ctr">
              <a:buNone/>
            </a:pPr>
            <a:r>
              <a:rPr lang="en-US" sz="4000" dirty="0">
                <a:latin typeface="Comfortaa" panose="020B0604020202020204" charset="0"/>
              </a:rPr>
              <a:t>&gt;&gt; !Laptops! &lt;&lt;</a:t>
            </a:r>
            <a:endParaRPr lang="en-NL" sz="4000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NL" dirty="0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850896"/>
      </p:ext>
    </p:extLst>
  </p:cSld>
  <p:clrMapOvr>
    <a:masterClrMapping/>
  </p:clrMapOvr>
</p:sld>
</file>

<file path=ppt/theme/theme1.xml><?xml version="1.0" encoding="utf-8"?>
<a:theme xmlns:a="http://schemas.openxmlformats.org/drawingml/2006/main" name="CSA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9D7D5DA9971044A13D6941A9F6A74C" ma:contentTypeVersion="7" ma:contentTypeDescription="Een nieuw document maken." ma:contentTypeScope="" ma:versionID="d0d031ede24a71034a2a97c7809113bc">
  <xsd:schema xmlns:xsd="http://www.w3.org/2001/XMLSchema" xmlns:xs="http://www.w3.org/2001/XMLSchema" xmlns:p="http://schemas.microsoft.com/office/2006/metadata/properties" xmlns:ns2="faba2298-1819-4d1f-a3bc-1a5fa4f2229f" xmlns:ns3="ad0862c4-3de1-4760-873d-0cfe37efc462" targetNamespace="http://schemas.microsoft.com/office/2006/metadata/properties" ma:root="true" ma:fieldsID="b60b726c84ac64a080cc10099f603dee" ns2:_="" ns3:_="">
    <xsd:import namespace="faba2298-1819-4d1f-a3bc-1a5fa4f2229f"/>
    <xsd:import namespace="ad0862c4-3de1-4760-873d-0cfe37efc46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ba2298-1819-4d1f-a3bc-1a5fa4f2229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0862c4-3de1-4760-873d-0cfe37efc4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4606AC-0460-483C-930F-004E218F64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D3A26C-FA40-4EFD-9BBA-38A4C61433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ba2298-1819-4d1f-a3bc-1a5fa4f2229f"/>
    <ds:schemaRef ds:uri="ad0862c4-3de1-4760-873d-0cfe37efc4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3DBE16-9B5E-4F18-868E-604F1D8A0AD9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ad0862c4-3de1-4760-873d-0cfe37efc462"/>
    <ds:schemaRef ds:uri="http://purl.org/dc/elements/1.1/"/>
    <ds:schemaRef ds:uri="http://schemas.microsoft.com/office/2006/metadata/properties"/>
    <ds:schemaRef ds:uri="faba2298-1819-4d1f-a3bc-1a5fa4f2229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2362</Words>
  <Application>Microsoft Office PowerPoint</Application>
  <PresentationFormat>Diavoorstelling (16:9)</PresentationFormat>
  <Paragraphs>429</Paragraphs>
  <Slides>100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100</vt:i4>
      </vt:variant>
    </vt:vector>
  </HeadingPairs>
  <TitlesOfParts>
    <vt:vector size="104" baseType="lpstr">
      <vt:lpstr>Roboto Mono</vt:lpstr>
      <vt:lpstr>Arial</vt:lpstr>
      <vt:lpstr>Comfortaa</vt:lpstr>
      <vt:lpstr>CSAR</vt:lpstr>
      <vt:lpstr>INFALR01-D Q&amp;D #1</vt:lpstr>
      <vt:lpstr>Extra == Geen vervanging (volg lessen)</vt:lpstr>
      <vt:lpstr>Het plan</vt:lpstr>
      <vt:lpstr>PowerPoint-presentatie</vt:lpstr>
      <vt:lpstr>PowerPoint-presentatie</vt:lpstr>
      <vt:lpstr>PowerPoint-presentatie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PowerPoint-presentatie</vt:lpstr>
      <vt:lpstr>Access modifiers</vt:lpstr>
      <vt:lpstr>Access modifiers</vt:lpstr>
      <vt:lpstr>Access modifiers</vt:lpstr>
      <vt:lpstr>Access modifiers</vt:lpstr>
      <vt:lpstr>Access modifiers</vt:lpstr>
      <vt:lpstr>Access modifiers</vt:lpstr>
      <vt:lpstr>Access modifiers</vt:lpstr>
      <vt:lpstr>Access modifiers</vt:lpstr>
      <vt:lpstr>PowerPoint-presentatie</vt:lpstr>
      <vt:lpstr>Interfaces &amp; abstracts</vt:lpstr>
      <vt:lpstr>Interfaces &amp; abstracts</vt:lpstr>
      <vt:lpstr>Interfaces &amp; abstracts</vt:lpstr>
      <vt:lpstr>Interfaces &amp; abstracts</vt:lpstr>
      <vt:lpstr>Interfaces &amp; abstracts</vt:lpstr>
      <vt:lpstr>PowerPoint-presentatie</vt:lpstr>
      <vt:lpstr>PowerPoint-presentatie</vt:lpstr>
      <vt:lpstr>PowerPoint-presentatie</vt:lpstr>
      <vt:lpstr>Array</vt:lpstr>
      <vt:lpstr>Array</vt:lpstr>
      <vt:lpstr>Array</vt:lpstr>
      <vt:lpstr>Array</vt:lpstr>
      <vt:lpstr>PowerPoint-presentatie</vt:lpstr>
      <vt:lpstr>Probleemstelling</vt:lpstr>
      <vt:lpstr>Probleemstelling</vt:lpstr>
      <vt:lpstr>Probleemstelling</vt:lpstr>
      <vt:lpstr>PowerPoint-presentatie</vt:lpstr>
      <vt:lpstr>Een (empty)node</vt:lpstr>
      <vt:lpstr>Een (empty)node</vt:lpstr>
      <vt:lpstr>Een (empty)node</vt:lpstr>
      <vt:lpstr>Een (empty)node</vt:lpstr>
      <vt:lpstr>Een (empty)node</vt:lpstr>
      <vt:lpstr>Een (empty)node</vt:lpstr>
      <vt:lpstr>PowerPoint-presentatie</vt:lpstr>
      <vt:lpstr>Een SLL</vt:lpstr>
      <vt:lpstr>Een SLL</vt:lpstr>
      <vt:lpstr>Een SLL</vt:lpstr>
      <vt:lpstr>Een SLL</vt:lpstr>
      <vt:lpstr>Een SLL</vt:lpstr>
      <vt:lpstr>Een SLL</vt:lpstr>
      <vt:lpstr>Een SLL</vt:lpstr>
      <vt:lpstr>Een SLL</vt:lpstr>
      <vt:lpstr>Een SLL</vt:lpstr>
      <vt:lpstr>Een SLL</vt:lpstr>
      <vt:lpstr>Een SLL</vt:lpstr>
      <vt:lpstr>Een SLL</vt:lpstr>
      <vt:lpstr>Een SLL</vt:lpstr>
      <vt:lpstr>Een SLL</vt:lpstr>
      <vt:lpstr>Een SLL</vt:lpstr>
      <vt:lpstr>Een SLL</vt:lpstr>
      <vt:lpstr>Een SLL</vt:lpstr>
      <vt:lpstr>Een SLL</vt:lpstr>
      <vt:lpstr>Een SLL</vt:lpstr>
      <vt:lpstr>Een SLL</vt:lpstr>
      <vt:lpstr>Een SLL</vt:lpstr>
      <vt:lpstr>Een SLL</vt:lpstr>
      <vt:lpstr>Een SLL</vt:lpstr>
      <vt:lpstr>Een SLL</vt:lpstr>
      <vt:lpstr>Een SLL</vt:lpstr>
      <vt:lpstr>PowerPoint-presentatie</vt:lpstr>
      <vt:lpstr>Een stapel</vt:lpstr>
      <vt:lpstr>Een stapel</vt:lpstr>
      <vt:lpstr>Een stapel</vt:lpstr>
      <vt:lpstr>Een stapel</vt:lpstr>
      <vt:lpstr>Een stapel</vt:lpstr>
      <vt:lpstr>Een stapel</vt:lpstr>
      <vt:lpstr>Een stapel</vt:lpstr>
      <vt:lpstr>Een stapel</vt:lpstr>
      <vt:lpstr>Een stapel</vt:lpstr>
      <vt:lpstr>Een stapel</vt:lpstr>
      <vt:lpstr>PowerPoint-presentatie</vt:lpstr>
      <vt:lpstr>Een wachtrij</vt:lpstr>
      <vt:lpstr>Een wachtrij</vt:lpstr>
      <vt:lpstr>Een wachtrij</vt:lpstr>
      <vt:lpstr>Een wachtrij</vt:lpstr>
      <vt:lpstr>Een wachtrij</vt:lpstr>
      <vt:lpstr>Een wachtrij</vt:lpstr>
      <vt:lpstr>Een wachtrij</vt:lpstr>
      <vt:lpstr>Een wachtrij</vt:lpstr>
      <vt:lpstr>Een wachtrij</vt:lpstr>
      <vt:lpstr>PowerPoint-presentatie</vt:lpstr>
      <vt:lpstr>PowerPoint-presentatie</vt:lpstr>
      <vt:lpstr>Praktijk deel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TITEL</dc:title>
  <dc:creator>Ricardo</dc:creator>
  <cp:lastModifiedBy>Ricardo Stam (0913788)</cp:lastModifiedBy>
  <cp:revision>2</cp:revision>
  <dcterms:modified xsi:type="dcterms:W3CDTF">2020-02-18T02:04:41Z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0x0101008C9D7D5DA9971044A13D6941A9F6A74C</vt:lpwstr>
  </property>
</Properties>
</file>