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00" r:id="rId4"/>
    <p:sldId id="291" r:id="rId5"/>
    <p:sldId id="30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4" r:id="rId15"/>
    <p:sldId id="305" r:id="rId16"/>
    <p:sldId id="303" r:id="rId17"/>
    <p:sldId id="306" r:id="rId18"/>
    <p:sldId id="309" r:id="rId19"/>
    <p:sldId id="307" r:id="rId20"/>
    <p:sldId id="310" r:id="rId21"/>
    <p:sldId id="31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851229" y="6360796"/>
            <a:ext cx="2743200" cy="365125"/>
          </a:xfrm>
        </p:spPr>
        <p:txBody>
          <a:bodyPr/>
          <a:lstStyle/>
          <a:p>
            <a:fld id="{F6CD3554-4B2F-488F-A5A1-D8561217A5C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105379"/>
            <a:ext cx="2194899" cy="21948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harpenSoften amount="-1000"/>
                    </a14:imgEffect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32" y="4300278"/>
            <a:ext cx="1663736" cy="1663736"/>
          </a:xfrm>
          <a:prstGeom prst="rect">
            <a:avLst/>
          </a:prstGeom>
          <a:blipFill dpi="0"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effectLst>
            <a:outerShdw blurRad="76200" dist="12700" dir="2700000" sx="1000" sy="1000" kx="-800400" algn="bl" rotWithShape="0">
              <a:prstClr val="black">
                <a:alpha val="10000"/>
              </a:prstClr>
            </a:outerShdw>
          </a:effectLst>
        </p:spPr>
      </p:pic>
      <p:sp>
        <p:nvSpPr>
          <p:cNvPr id="9" name="CaixaDeTexto 8"/>
          <p:cNvSpPr txBox="1"/>
          <p:nvPr userDrawn="1"/>
        </p:nvSpPr>
        <p:spPr>
          <a:xfrm>
            <a:off x="3585410" y="6340562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1" dirty="0" err="1">
                <a:solidFill>
                  <a:schemeClr val="accent1">
                    <a:lumMod val="75000"/>
                  </a:schemeClr>
                </a:solidFill>
              </a:rPr>
              <a:t>Etec</a:t>
            </a:r>
            <a:r>
              <a:rPr lang="pt-BR" b="0" i="1" dirty="0">
                <a:solidFill>
                  <a:schemeClr val="accent1">
                    <a:lumMod val="75000"/>
                  </a:schemeClr>
                </a:solidFill>
              </a:rPr>
              <a:t> de Guaianazes – Professores</a:t>
            </a:r>
            <a:r>
              <a:rPr lang="pt-BR" b="0" i="1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0" i="1" dirty="0">
                <a:solidFill>
                  <a:schemeClr val="accent1">
                    <a:lumMod val="75000"/>
                  </a:schemeClr>
                </a:solidFill>
              </a:rPr>
              <a:t>Junior Clodoaldo</a:t>
            </a:r>
          </a:p>
        </p:txBody>
      </p:sp>
    </p:spTree>
    <p:extLst>
      <p:ext uri="{BB962C8B-B14F-4D97-AF65-F5344CB8AC3E}">
        <p14:creationId xmlns:p14="http://schemas.microsoft.com/office/powerpoint/2010/main" val="36287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605887" y="108537"/>
            <a:ext cx="63814" cy="1977839"/>
          </a:xfrm>
          <a:prstGeom prst="rect">
            <a:avLst/>
          </a:prstGeom>
          <a:solidFill>
            <a:schemeClr val="accent1">
              <a:lumMod val="75000"/>
              <a:alpha val="98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148"/>
            <a:ext cx="1631852" cy="163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1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79BB-3895-4069-9E82-CDF43ADEC227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3554-4B2F-488F-A5A1-D8561217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84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898A4-A337-48CD-B3E5-77966DE9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05FB-5140-4139-BC41-6696E6595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MAX</a:t>
            </a:r>
            <a:r>
              <a:rPr lang="pt-BR" dirty="0"/>
              <a:t>(</a:t>
            </a:r>
            <a:r>
              <a:rPr lang="pt-BR" dirty="0" err="1"/>
              <a:t>precoQuilo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MIN</a:t>
            </a:r>
            <a:r>
              <a:rPr lang="pt-BR" dirty="0"/>
              <a:t>(</a:t>
            </a:r>
            <a:r>
              <a:rPr lang="pt-BR" dirty="0" err="1"/>
              <a:t>precoQuilo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73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49C6-EF74-4BA8-8BDD-EB12D783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Max para Datas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E62FE-4837-4A47-AA4E-859734FC93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MIN</a:t>
            </a:r>
            <a:r>
              <a:rPr lang="pt-BR" dirty="0"/>
              <a:t>(</a:t>
            </a:r>
            <a:r>
              <a:rPr lang="pt-BR" dirty="0" err="1"/>
              <a:t>dataEntrega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tbEncomenda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3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0EB9-5CED-4764-B799-22ED9F7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8AB93-861F-4024-B85E-DAEB58664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AD20E-33AB-49EF-BFC9-A5B371A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1542643" cy="1325563"/>
          </a:xfrm>
        </p:spPr>
        <p:txBody>
          <a:bodyPr/>
          <a:lstStyle/>
          <a:p>
            <a:r>
              <a:rPr lang="pt-BR" dirty="0"/>
              <a:t>Função CAST e CONVERT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A97F7-55E5-4E3A-9E77-052F9FA66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função CAST converte uma expressão de um tipo de dados em outro.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CAST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AS NUMERIC</a:t>
            </a:r>
            <a:r>
              <a:rPr lang="pt-BR" dirty="0"/>
              <a:t>(10,2)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 </a:t>
            </a:r>
            <a:r>
              <a:rPr lang="pt-BR" dirty="0" err="1"/>
              <a:t>tbProduto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30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AD20E-33AB-49EF-BFC9-A5B371A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1542643" cy="1325563"/>
          </a:xfrm>
        </p:spPr>
        <p:txBody>
          <a:bodyPr/>
          <a:lstStyle/>
          <a:p>
            <a:r>
              <a:rPr lang="pt-BR" dirty="0"/>
              <a:t>Função CAST e CONVERT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A97F7-55E5-4E3A-9E77-052F9FA66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função CONVERT  converte uma expressão de um tipo de dados em outro.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CAST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AS NUMERIC</a:t>
            </a:r>
            <a:r>
              <a:rPr lang="pt-BR" dirty="0"/>
              <a:t>(10,2)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 </a:t>
            </a:r>
            <a:r>
              <a:rPr lang="pt-BR" dirty="0" err="1"/>
              <a:t>tbProduto</a:t>
            </a:r>
            <a:endParaRPr lang="pt-BR" dirty="0"/>
          </a:p>
          <a:p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</a:t>
            </a:r>
            <a:r>
              <a:rPr lang="pt-BR" dirty="0"/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VARCHAR</a:t>
            </a:r>
            <a:r>
              <a:rPr lang="pt-BR" dirty="0"/>
              <a:t>(10), data, 103)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5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0E60-CDD4-42FD-9BB6-6280211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BETWENN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BDEC4-5CD6-4BC4-82E2-C747628B0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1" y="1825625"/>
            <a:ext cx="12019722" cy="4351338"/>
          </a:xfrm>
        </p:spPr>
        <p:txBody>
          <a:bodyPr/>
          <a:lstStyle/>
          <a:p>
            <a:r>
              <a:rPr lang="pt-BR" dirty="0"/>
              <a:t>A função BETWENN é utilizada para comparar um intervalo de datas 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*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tbEmpresa</a:t>
            </a:r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pt-BR" dirty="0"/>
              <a:t>  data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BETWENN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’02-01-2009’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’03-02-2009’</a:t>
            </a:r>
          </a:p>
        </p:txBody>
      </p:sp>
    </p:spTree>
    <p:extLst>
      <p:ext uri="{BB962C8B-B14F-4D97-AF65-F5344CB8AC3E}">
        <p14:creationId xmlns:p14="http://schemas.microsoft.com/office/powerpoint/2010/main" val="153421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325F3-C356-4BA9-8090-6ED268A6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LIKE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4B515-D045-4A9B-BFEF-515BD4D40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69487" cy="4351338"/>
          </a:xfrm>
        </p:spPr>
        <p:txBody>
          <a:bodyPr/>
          <a:lstStyle/>
          <a:p>
            <a:r>
              <a:rPr lang="pt-BR" dirty="0"/>
              <a:t>Esse operador é utilizado para pesquisar valores exatos ou aproximados. Sempre em valores textuais.</a:t>
            </a:r>
          </a:p>
          <a:p>
            <a:r>
              <a:rPr lang="pt-BR" dirty="0"/>
              <a:t> 		“</a:t>
            </a:r>
            <a:r>
              <a:rPr lang="pt-BR" dirty="0" err="1"/>
              <a:t>Pe</a:t>
            </a:r>
            <a:r>
              <a:rPr lang="pt-BR" dirty="0"/>
              <a:t>%” – Pesquisar textos com esse prefixo.</a:t>
            </a:r>
          </a:p>
          <a:p>
            <a:r>
              <a:rPr lang="pt-BR" dirty="0"/>
              <a:t>		“%os” – Pesquisar texto com esse sufixo.</a:t>
            </a:r>
          </a:p>
          <a:p>
            <a:r>
              <a:rPr lang="pt-BR" dirty="0"/>
              <a:t>		“%Santos%” – Pesquisar texto entre </a:t>
            </a:r>
          </a:p>
        </p:txBody>
      </p:sp>
    </p:spTree>
    <p:extLst>
      <p:ext uri="{BB962C8B-B14F-4D97-AF65-F5344CB8AC3E}">
        <p14:creationId xmlns:p14="http://schemas.microsoft.com/office/powerpoint/2010/main" val="326646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6125B-8D9E-DDB5-CEA6-F6A208F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762EE-C721-DE48-C6C0-E8E43D470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Quando fazemos uma consulta utilizando as funções de agregação SUM, COUNT e AVG podemos agrupar os resultados utilizando a instrução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.</a:t>
            </a:r>
          </a:p>
          <a:p>
            <a:r>
              <a:rPr lang="pt-BR" dirty="0"/>
              <a:t>Por exemplo:</a:t>
            </a:r>
            <a:br>
              <a:rPr lang="pt-BR" dirty="0"/>
            </a:br>
            <a:r>
              <a:rPr lang="pt-BR" dirty="0"/>
              <a:t>	Na relação Funcionário </a:t>
            </a:r>
            <a:r>
              <a:rPr lang="pt-BR" dirty="0">
                <a:sym typeface="Wingdings" panose="05000000000000000000" pitchFamily="2" charset="2"/>
              </a:rPr>
              <a:t> Departamento</a:t>
            </a:r>
          </a:p>
          <a:p>
            <a:r>
              <a:rPr lang="pt-BR" dirty="0">
                <a:sym typeface="Wingdings" panose="05000000000000000000" pitchFamily="2" charset="2"/>
              </a:rPr>
              <a:t>Podemos agrupar a soma dos salários agrupados pelo código do departamento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SELECT SUM(</a:t>
            </a:r>
            <a:r>
              <a:rPr lang="pt-BR" dirty="0" err="1">
                <a:sym typeface="Wingdings" panose="05000000000000000000" pitchFamily="2" charset="2"/>
              </a:rPr>
              <a:t>salarioFuncionario</a:t>
            </a:r>
            <a:r>
              <a:rPr lang="pt-BR" dirty="0">
                <a:sym typeface="Wingdings" panose="05000000000000000000" pitchFamily="2" charset="2"/>
              </a:rPr>
              <a:t>),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FROM </a:t>
            </a:r>
            <a:r>
              <a:rPr lang="pt-BR" dirty="0" err="1">
                <a:sym typeface="Wingdings" panose="05000000000000000000" pitchFamily="2" charset="2"/>
              </a:rPr>
              <a:t>tbFuncionario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GROUP BY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39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0014-CB13-086E-DE37-011503DA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5B44A-7369-C073-358E-68DABECD7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Para se utilizar 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numa consulta simples, somente é possível listar duas colunas:</a:t>
            </a:r>
          </a:p>
          <a:p>
            <a:pPr lvl="1" algn="just"/>
            <a:r>
              <a:rPr lang="pt-BR" sz="4000" dirty="0"/>
              <a:t>A coluna pela qual será agrupada a soma, média ou contagem e</a:t>
            </a:r>
          </a:p>
          <a:p>
            <a:pPr lvl="1" algn="just"/>
            <a:r>
              <a:rPr lang="pt-BR" sz="4000" dirty="0"/>
              <a:t>A coluna que será calculada utilizando-se uma das 3 funções: </a:t>
            </a:r>
            <a:r>
              <a:rPr lang="pt-BR" sz="4000" dirty="0" err="1"/>
              <a:t>count</a:t>
            </a:r>
            <a:r>
              <a:rPr lang="pt-BR" sz="4000" dirty="0"/>
              <a:t>, sum ou </a:t>
            </a:r>
            <a:r>
              <a:rPr lang="pt-BR" sz="4000" dirty="0" err="1"/>
              <a:t>avg</a:t>
            </a:r>
            <a:endParaRPr lang="pt-BR" sz="4000" dirty="0"/>
          </a:p>
          <a:p>
            <a:pPr marL="457200" lvl="1" indent="0">
              <a:buNone/>
            </a:pPr>
            <a:endParaRPr lang="pt-BR" sz="4000" dirty="0"/>
          </a:p>
          <a:p>
            <a:pPr marL="228600" lvl="1">
              <a:spcBef>
                <a:spcPts val="1000"/>
              </a:spcBef>
            </a:pPr>
            <a:r>
              <a:rPr lang="pt-BR" sz="4000" dirty="0"/>
              <a:t>O </a:t>
            </a:r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tem que vir após os </a:t>
            </a:r>
            <a:r>
              <a:rPr lang="pt-BR" sz="4000" dirty="0" err="1"/>
              <a:t>selects</a:t>
            </a:r>
            <a:r>
              <a:rPr lang="pt-BR" sz="4000" dirty="0"/>
              <a:t> e após a cláusula Where (se houver)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76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3AC40-A4C6-D955-DC27-C531D85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73E2B-85A7-A82D-2DA0-9180709B7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SELECT SUM(</a:t>
            </a:r>
            <a:r>
              <a:rPr lang="pt-BR" dirty="0" err="1">
                <a:sym typeface="Wingdings" panose="05000000000000000000" pitchFamily="2" charset="2"/>
              </a:rPr>
              <a:t>salarioFuncionario</a:t>
            </a:r>
            <a:r>
              <a:rPr lang="pt-BR" dirty="0">
                <a:sym typeface="Wingdings" panose="05000000000000000000" pitchFamily="2" charset="2"/>
              </a:rPr>
              <a:t>),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FROM </a:t>
            </a:r>
            <a:r>
              <a:rPr lang="pt-BR" dirty="0" err="1">
                <a:sym typeface="Wingdings" panose="05000000000000000000" pitchFamily="2" charset="2"/>
              </a:rPr>
              <a:t>tbFuncionario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GROUP BY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11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E660C-6936-4EC3-A8EF-B93CD18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85AAA-0450-4F00-8149-17D47325B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São funções utilizadas pelo SQL Server para  auxiliar e computar uma variedade de dados, medidas e valores baseado nos dados já registrados.</a:t>
            </a:r>
          </a:p>
        </p:txBody>
      </p:sp>
    </p:spTree>
    <p:extLst>
      <p:ext uri="{BB962C8B-B14F-4D97-AF65-F5344CB8AC3E}">
        <p14:creationId xmlns:p14="http://schemas.microsoft.com/office/powerpoint/2010/main" val="82655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4B39-DB29-7B2D-5924-8D65A50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9D22F-5EA6-3F03-D424-85A559E39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cláusula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pode ser utilizada para se ordenar uma lista de registros (linhas) no SQL Server.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07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0EB9-5CED-4764-B799-22ED9F7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8AB93-861F-4024-B85E-DAEB58664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5077"/>
            <a:ext cx="10744200" cy="5228492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Apresente o total de fabricantes cadastrados no banco de dados.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Apresente o número de funcionários cadastrados.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Selecione e apresente o total de clientes cadastrados.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e apresente a média aritmética dos preços de todos os produtos cadastrados.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o preço da maior venda realizada.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e apresente o valor da menor venda. 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Apresente o valor do menor produto cadastrado.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Apresente o valor do maior produto cadastrado. 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o total de vendas realizadas.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a soma de todas as vendas.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Calcule a média de todas as vendas.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4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2B5AF-12CD-4346-B0DA-26D5A5B4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202" cy="1325563"/>
          </a:xfrm>
        </p:spPr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3C52C9F-687A-46AB-804A-2CC34FC76D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934745"/>
              </p:ext>
            </p:extLst>
          </p:nvPr>
        </p:nvGraphicFramePr>
        <p:xfrm>
          <a:off x="2991775" y="1594806"/>
          <a:ext cx="6196613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61">
                  <a:extLst>
                    <a:ext uri="{9D8B030D-6E8A-4147-A177-3AD203B41FA5}">
                      <a16:colId xmlns:a16="http://schemas.microsoft.com/office/drawing/2014/main" val="3660068817"/>
                    </a:ext>
                  </a:extLst>
                </a:gridCol>
                <a:gridCol w="4271752">
                  <a:extLst>
                    <a:ext uri="{9D8B030D-6E8A-4147-A177-3AD203B41FA5}">
                      <a16:colId xmlns:a16="http://schemas.microsoft.com/office/drawing/2014/main" val="414851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Igual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3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Maior que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8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Menor que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3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!&lt;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Não é 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!&gt;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Não é 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50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0872-8FB3-481D-AAC2-12EB71C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principais funções são: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23987FB-1604-497F-B277-D85B9F75FF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95369"/>
              </p:ext>
            </p:extLst>
          </p:nvPr>
        </p:nvGraphicFramePr>
        <p:xfrm>
          <a:off x="843379" y="2127466"/>
          <a:ext cx="1051042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38">
                  <a:extLst>
                    <a:ext uri="{9D8B030D-6E8A-4147-A177-3AD203B41FA5}">
                      <a16:colId xmlns:a16="http://schemas.microsoft.com/office/drawing/2014/main" val="2698396754"/>
                    </a:ext>
                  </a:extLst>
                </a:gridCol>
                <a:gridCol w="8219983">
                  <a:extLst>
                    <a:ext uri="{9D8B030D-6E8A-4147-A177-3AD203B41FA5}">
                      <a16:colId xmlns:a16="http://schemas.microsoft.com/office/drawing/2014/main" val="26763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 ou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o número de linhas afetadas pelo comando.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8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o somatório do valor das colunas especificadas.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9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a média aritmética dos valores das colunas.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o menor valor da coluna de um grupo de linhas.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o maior valor da coluna de um grupo de linhas.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7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0872-8FB3-481D-AAC2-12EB71C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principais funções são: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23987FB-1604-497F-B277-D85B9F75FF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8374334"/>
              </p:ext>
            </p:extLst>
          </p:nvPr>
        </p:nvGraphicFramePr>
        <p:xfrm>
          <a:off x="887767" y="2127466"/>
          <a:ext cx="1046603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50">
                  <a:extLst>
                    <a:ext uri="{9D8B030D-6E8A-4147-A177-3AD203B41FA5}">
                      <a16:colId xmlns:a16="http://schemas.microsoft.com/office/drawing/2014/main" val="2698396754"/>
                    </a:ext>
                  </a:extLst>
                </a:gridCol>
                <a:gridCol w="8219983">
                  <a:extLst>
                    <a:ext uri="{9D8B030D-6E8A-4147-A177-3AD203B41FA5}">
                      <a16:colId xmlns:a16="http://schemas.microsoft.com/office/drawing/2014/main" val="267634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 ou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8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9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Retorna a média aritmética dos valores das colunas.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4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42EFFF-3DDB-4A54-A3CD-61EDA01E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77" y="1614608"/>
            <a:ext cx="6229350" cy="27477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3756FF-F978-4524-BCC8-A3025A5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das 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1A0A6-8076-4955-B8B7-DF9402F48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985423"/>
            <a:ext cx="11035748" cy="4351338"/>
          </a:xfrm>
        </p:spPr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endParaRPr lang="pt-BR" dirty="0"/>
          </a:p>
          <a:p>
            <a:r>
              <a:rPr lang="pt-BR" dirty="0"/>
              <a:t>SELECT *FROM </a:t>
            </a:r>
            <a:r>
              <a:rPr lang="pt-BR" dirty="0" err="1"/>
              <a:t>tbProduto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218042-A150-4A5D-869E-E45AC50C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65" y="4555046"/>
            <a:ext cx="7591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756FF-F978-4524-BCC8-A3025A5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COUNT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1A0A6-8076-4955-B8B7-DF9402F48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985423"/>
            <a:ext cx="11035748" cy="4351338"/>
          </a:xfrm>
        </p:spPr>
        <p:txBody>
          <a:bodyPr/>
          <a:lstStyle/>
          <a:p>
            <a:r>
              <a:rPr lang="pt-BR" dirty="0"/>
              <a:t>Exemplos: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COUNT</a:t>
            </a:r>
            <a:r>
              <a:rPr lang="pt-BR" dirty="0"/>
              <a:t>(</a:t>
            </a:r>
            <a:r>
              <a:rPr lang="pt-BR" dirty="0" err="1"/>
              <a:t>codProduto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  <a:p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pt-BR" dirty="0">
                <a:solidFill>
                  <a:schemeClr val="accent2"/>
                </a:solidFill>
              </a:rPr>
              <a:t>COUNT</a:t>
            </a:r>
            <a:r>
              <a:rPr lang="pt-BR" dirty="0"/>
              <a:t>(</a:t>
            </a:r>
            <a:r>
              <a:rPr lang="pt-BR" dirty="0" err="1"/>
              <a:t>codProduto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‘Total de produtos’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3C2475-3155-478B-BA46-C450EB0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56" y="3651504"/>
            <a:ext cx="4181475" cy="1019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3E6F0E-DC65-4AEF-A93D-60B4B1D2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97" y="5755196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5A0C-7643-4533-949D-99C8C45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SUM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14222-C70A-4F08-B6FC-01583BD24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SUM</a:t>
            </a:r>
            <a:r>
              <a:rPr lang="pt-BR" dirty="0"/>
              <a:t>(</a:t>
            </a:r>
            <a:r>
              <a:rPr lang="pt-BR" dirty="0" err="1"/>
              <a:t>precoQuilo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46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0150-CDD0-4C58-B067-C79BE941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AVG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56821-33FB-47E2-A302-FED06DA46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AVG</a:t>
            </a:r>
            <a:r>
              <a:rPr lang="pt-BR" dirty="0"/>
              <a:t>(</a:t>
            </a:r>
            <a:r>
              <a:rPr lang="pt-BR" dirty="0" err="1"/>
              <a:t>precoQuilo</a:t>
            </a:r>
            <a:r>
              <a:rPr lang="pt-BR" dirty="0"/>
              <a:t>)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tbProduto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49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9B7CD3CFA07C429C9BF62F83B807BE" ma:contentTypeVersion="3" ma:contentTypeDescription="Crie um novo documento." ma:contentTypeScope="" ma:versionID="35d4684e45ee869b251322590cdfe7a7">
  <xsd:schema xmlns:xsd="http://www.w3.org/2001/XMLSchema" xmlns:xs="http://www.w3.org/2001/XMLSchema" xmlns:p="http://schemas.microsoft.com/office/2006/metadata/properties" xmlns:ns2="1707acdf-40b9-4213-8966-10408985f217" targetNamespace="http://schemas.microsoft.com/office/2006/metadata/properties" ma:root="true" ma:fieldsID="bd660ba75ef94bc4eb79ed5f37ac6334" ns2:_="">
    <xsd:import namespace="1707acdf-40b9-4213-8966-10408985f21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acdf-40b9-4213-8966-10408985f21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707acdf-40b9-4213-8966-10408985f217" xsi:nil="true"/>
  </documentManagement>
</p:properties>
</file>

<file path=customXml/itemProps1.xml><?xml version="1.0" encoding="utf-8"?>
<ds:datastoreItem xmlns:ds="http://schemas.openxmlformats.org/officeDocument/2006/customXml" ds:itemID="{DB3FBCC0-6164-4746-8821-E02C65091999}"/>
</file>

<file path=customXml/itemProps2.xml><?xml version="1.0" encoding="utf-8"?>
<ds:datastoreItem xmlns:ds="http://schemas.openxmlformats.org/officeDocument/2006/customXml" ds:itemID="{4209DFFF-3496-494B-913F-84EA3E30CD4E}"/>
</file>

<file path=customXml/itemProps3.xml><?xml version="1.0" encoding="utf-8"?>
<ds:datastoreItem xmlns:ds="http://schemas.openxmlformats.org/officeDocument/2006/customXml" ds:itemID="{419ED671-E2D4-458F-8B19-908BF8ED01D0}"/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668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Tema do Office</vt:lpstr>
      <vt:lpstr>Funções de agregação</vt:lpstr>
      <vt:lpstr>O que são Funções de Agregação</vt:lpstr>
      <vt:lpstr>Operadores relacionais</vt:lpstr>
      <vt:lpstr>As principais funções são:</vt:lpstr>
      <vt:lpstr>As principais funções são:</vt:lpstr>
      <vt:lpstr>Utilização das funções de agregação</vt:lpstr>
      <vt:lpstr>Função COUNT</vt:lpstr>
      <vt:lpstr>Função SUM </vt:lpstr>
      <vt:lpstr>Função AVG </vt:lpstr>
      <vt:lpstr>Função Max e Min</vt:lpstr>
      <vt:lpstr>Função Max para Datas</vt:lpstr>
      <vt:lpstr>Exercício </vt:lpstr>
      <vt:lpstr>Função CAST e CONVERT</vt:lpstr>
      <vt:lpstr>Função CAST e CONVERT</vt:lpstr>
      <vt:lpstr>FUNÇÃO BETWENN</vt:lpstr>
      <vt:lpstr>FUNÇÃO LIKE</vt:lpstr>
      <vt:lpstr>Group By </vt:lpstr>
      <vt:lpstr>Group By</vt:lpstr>
      <vt:lpstr>Exemplo</vt:lpstr>
      <vt:lpstr>Order By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Manager</dc:creator>
  <cp:lastModifiedBy>Antônio Santos</cp:lastModifiedBy>
  <cp:revision>110</cp:revision>
  <dcterms:created xsi:type="dcterms:W3CDTF">2019-09-27T21:52:51Z</dcterms:created>
  <dcterms:modified xsi:type="dcterms:W3CDTF">2022-06-07T18:01:41Z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0x010100C99B7CD3CFA07C429C9BF62F83B807BE</vt:lpwstr>
  </property>
</Properties>
</file>