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4"/>
  </p:sldMasterIdLst>
  <p:notesMasterIdLst>
    <p:notesMasterId r:id="rId44"/>
  </p:notesMasterIdLst>
  <p:handoutMasterIdLst>
    <p:handoutMasterId r:id="rId45"/>
  </p:handoutMasterIdLst>
  <p:sldIdLst>
    <p:sldId id="350" r:id="rId5"/>
    <p:sldId id="392" r:id="rId6"/>
    <p:sldId id="393" r:id="rId7"/>
    <p:sldId id="352" r:id="rId8"/>
    <p:sldId id="361" r:id="rId9"/>
    <p:sldId id="365" r:id="rId10"/>
    <p:sldId id="366" r:id="rId11"/>
    <p:sldId id="367" r:id="rId12"/>
    <p:sldId id="354" r:id="rId13"/>
    <p:sldId id="368" r:id="rId14"/>
    <p:sldId id="370" r:id="rId15"/>
    <p:sldId id="371" r:id="rId16"/>
    <p:sldId id="369" r:id="rId17"/>
    <p:sldId id="372" r:id="rId18"/>
    <p:sldId id="374" r:id="rId19"/>
    <p:sldId id="373" r:id="rId20"/>
    <p:sldId id="375" r:id="rId21"/>
    <p:sldId id="377" r:id="rId22"/>
    <p:sldId id="378" r:id="rId23"/>
    <p:sldId id="376" r:id="rId24"/>
    <p:sldId id="379" r:id="rId25"/>
    <p:sldId id="381" r:id="rId26"/>
    <p:sldId id="382" r:id="rId27"/>
    <p:sldId id="380" r:id="rId28"/>
    <p:sldId id="383" r:id="rId29"/>
    <p:sldId id="385" r:id="rId30"/>
    <p:sldId id="386" r:id="rId31"/>
    <p:sldId id="384" r:id="rId32"/>
    <p:sldId id="391" r:id="rId33"/>
    <p:sldId id="394" r:id="rId34"/>
    <p:sldId id="395" r:id="rId35"/>
    <p:sldId id="396" r:id="rId36"/>
    <p:sldId id="397" r:id="rId37"/>
    <p:sldId id="398" r:id="rId38"/>
    <p:sldId id="387" r:id="rId39"/>
    <p:sldId id="388" r:id="rId40"/>
    <p:sldId id="389" r:id="rId41"/>
    <p:sldId id="390" r:id="rId42"/>
    <p:sldId id="34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4" name="Espaço Reservado para Rodapé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pt-BR" smtClean="0"/>
              <a:t>‹nº›</a:t>
            </a:fld>
            <a:endParaRPr lang="pt-B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noProof="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4728A1A-D670-41C0-87CE-811AE81BF8A1}" type="datetime1">
              <a:rPr lang="pt-BR" noProof="0" smtClean="0"/>
              <a:t>03/01/2024</a:t>
            </a:fld>
            <a:endParaRPr lang="pt-BR" noProof="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noProof="0"/>
              <a:t>Clique para editar o texto Mestre</a:t>
            </a:r>
          </a:p>
          <a:p>
            <a:pPr lvl="1" rtl="0"/>
            <a:r>
              <a:rPr lang="pt-BR" noProof="0"/>
              <a:t>Segundo nível</a:t>
            </a:r>
          </a:p>
          <a:p>
            <a:pPr lvl="2" rtl="0"/>
            <a:r>
              <a:rPr lang="pt-BR" noProof="0"/>
              <a:t>Terceiro nível</a:t>
            </a:r>
          </a:p>
          <a:p>
            <a:pPr lvl="3" rtl="0"/>
            <a:r>
              <a:rPr lang="pt-BR" noProof="0"/>
              <a:t>Quarto nível</a:t>
            </a:r>
          </a:p>
          <a:p>
            <a:pPr lvl="4" rtl="0"/>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noProof="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pt-BR" noProof="0" smtClean="0"/>
              <a:t>‹nº›</a:t>
            </a:fld>
            <a:endParaRPr lang="pt-B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1</a:t>
            </a:fld>
            <a:endParaRPr lang="pt-BR"/>
          </a:p>
        </p:txBody>
      </p:sp>
    </p:spTree>
    <p:extLst>
      <p:ext uri="{BB962C8B-B14F-4D97-AF65-F5344CB8AC3E}">
        <p14:creationId xmlns:p14="http://schemas.microsoft.com/office/powerpoint/2010/main" val="1089475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37</a:t>
            </a:fld>
            <a:endParaRPr lang="pt-BR"/>
          </a:p>
        </p:txBody>
      </p:sp>
    </p:spTree>
    <p:extLst>
      <p:ext uri="{BB962C8B-B14F-4D97-AF65-F5344CB8AC3E}">
        <p14:creationId xmlns:p14="http://schemas.microsoft.com/office/powerpoint/2010/main" val="342730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38</a:t>
            </a:fld>
            <a:endParaRPr lang="pt-BR"/>
          </a:p>
        </p:txBody>
      </p:sp>
    </p:spTree>
    <p:extLst>
      <p:ext uri="{BB962C8B-B14F-4D97-AF65-F5344CB8AC3E}">
        <p14:creationId xmlns:p14="http://schemas.microsoft.com/office/powerpoint/2010/main" val="1475241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a imagem do slide 1"/>
          <p:cNvSpPr>
            <a:spLocks noGrp="1" noRot="1" noChangeAspect="1"/>
          </p:cNvSpPr>
          <p:nvPr>
            <p:ph type="sldImg"/>
          </p:nvPr>
        </p:nvSpPr>
        <p:spPr/>
      </p:sp>
      <p:sp>
        <p:nvSpPr>
          <p:cNvPr id="3" name="Espaço reservado para anotações 2"/>
          <p:cNvSpPr>
            <a:spLocks noGrp="1"/>
          </p:cNvSpPr>
          <p:nvPr>
            <p:ph type="body" idx="1"/>
          </p:nvPr>
        </p:nvSpPr>
        <p:spPr/>
        <p:txBody>
          <a:bodyPr rtlCol="0"/>
          <a:lstStyle/>
          <a:p>
            <a:pPr rtl="0"/>
            <a:endParaRPr lang="pt-BR"/>
          </a:p>
        </p:txBody>
      </p:sp>
      <p:sp>
        <p:nvSpPr>
          <p:cNvPr id="4" name="Espaço Reservado para o Número do Slide 3"/>
          <p:cNvSpPr>
            <a:spLocks noGrp="1"/>
          </p:cNvSpPr>
          <p:nvPr>
            <p:ph type="sldNum" sz="quarter" idx="5"/>
          </p:nvPr>
        </p:nvSpPr>
        <p:spPr/>
        <p:txBody>
          <a:bodyPr rtlCol="0"/>
          <a:lstStyle/>
          <a:p>
            <a:pPr rtl="0"/>
            <a:fld id="{A89C7E07-3C67-C64C-8DA0-0404F6303970}" type="slidenum">
              <a:rPr lang="pt-BR" smtClean="0"/>
              <a:t>39</a:t>
            </a:fld>
            <a:endParaRPr lang="pt-BR"/>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4</a:t>
            </a:fld>
            <a:endParaRPr lang="pt-BR"/>
          </a:p>
        </p:txBody>
      </p:sp>
    </p:spTree>
    <p:extLst>
      <p:ext uri="{BB962C8B-B14F-4D97-AF65-F5344CB8AC3E}">
        <p14:creationId xmlns:p14="http://schemas.microsoft.com/office/powerpoint/2010/main" val="213766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5</a:t>
            </a:fld>
            <a:endParaRPr lang="pt-BR"/>
          </a:p>
        </p:txBody>
      </p:sp>
    </p:spTree>
    <p:extLst>
      <p:ext uri="{BB962C8B-B14F-4D97-AF65-F5344CB8AC3E}">
        <p14:creationId xmlns:p14="http://schemas.microsoft.com/office/powerpoint/2010/main" val="900199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6</a:t>
            </a:fld>
            <a:endParaRPr lang="pt-BR"/>
          </a:p>
        </p:txBody>
      </p:sp>
    </p:spTree>
    <p:extLst>
      <p:ext uri="{BB962C8B-B14F-4D97-AF65-F5344CB8AC3E}">
        <p14:creationId xmlns:p14="http://schemas.microsoft.com/office/powerpoint/2010/main" val="1139742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7</a:t>
            </a:fld>
            <a:endParaRPr lang="pt-BR"/>
          </a:p>
        </p:txBody>
      </p:sp>
    </p:spTree>
    <p:extLst>
      <p:ext uri="{BB962C8B-B14F-4D97-AF65-F5344CB8AC3E}">
        <p14:creationId xmlns:p14="http://schemas.microsoft.com/office/powerpoint/2010/main" val="337014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8</a:t>
            </a:fld>
            <a:endParaRPr lang="pt-BR"/>
          </a:p>
        </p:txBody>
      </p:sp>
    </p:spTree>
    <p:extLst>
      <p:ext uri="{BB962C8B-B14F-4D97-AF65-F5344CB8AC3E}">
        <p14:creationId xmlns:p14="http://schemas.microsoft.com/office/powerpoint/2010/main" val="3831412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9</a:t>
            </a:fld>
            <a:endParaRPr lang="pt-BR"/>
          </a:p>
        </p:txBody>
      </p:sp>
    </p:spTree>
    <p:extLst>
      <p:ext uri="{BB962C8B-B14F-4D97-AF65-F5344CB8AC3E}">
        <p14:creationId xmlns:p14="http://schemas.microsoft.com/office/powerpoint/2010/main" val="3945771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35</a:t>
            </a:fld>
            <a:endParaRPr lang="pt-BR"/>
          </a:p>
        </p:txBody>
      </p:sp>
    </p:spTree>
    <p:extLst>
      <p:ext uri="{BB962C8B-B14F-4D97-AF65-F5344CB8AC3E}">
        <p14:creationId xmlns:p14="http://schemas.microsoft.com/office/powerpoint/2010/main" val="46608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pPr rtl="0"/>
            <a:fld id="{A89C7E07-3C67-C64C-8DA0-0404F6303970}" type="slidenum">
              <a:rPr lang="pt-BR" smtClean="0"/>
              <a:t>36</a:t>
            </a:fld>
            <a:endParaRPr lang="pt-BR"/>
          </a:p>
        </p:txBody>
      </p:sp>
    </p:spTree>
    <p:extLst>
      <p:ext uri="{BB962C8B-B14F-4D97-AF65-F5344CB8AC3E}">
        <p14:creationId xmlns:p14="http://schemas.microsoft.com/office/powerpoint/2010/main" val="58045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rtl="0"/>
            <a:fld id="{DCCB3647-D4B5-44F3-A848-6ECCDBA74CC8}" type="datetime4">
              <a:rPr lang="pt-BR" noProof="0" smtClean="0">
                <a:latin typeface="+mn-lt"/>
              </a:rPr>
              <a:t>3 de janeiro de 2024</a:t>
            </a:fld>
            <a:endParaRPr lang="pt-BR" noProof="0">
              <a:latin typeface="+mn-lt"/>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sz="1100" b="1">
                <a:effectLst/>
              </a:defRPr>
            </a:lvl1pPr>
          </a:lstStyle>
          <a:p>
            <a:r>
              <a:rPr lang="en-US" dirty="0"/>
              <a:t>Marketing Business Intelligence | </a:t>
            </a:r>
            <a:r>
              <a:rPr lang="en-US" i="1" dirty="0"/>
              <a:t>Insights &amp; Strategies</a:t>
            </a:r>
            <a:endParaRPr lang="pt-BR" i="1" dirty="0"/>
          </a:p>
        </p:txBody>
      </p:sp>
      <p:sp>
        <p:nvSpPr>
          <p:cNvPr id="6" name="Slide Number Placeholder 5"/>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1985325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rtl="0"/>
            <a:fld id="{96429641-1CC2-4C59-B2ED-CA8FBA92E26D}" type="datetime4">
              <a:rPr lang="pt-BR" noProof="0" smtClean="0">
                <a:latin typeface="+mn-lt"/>
              </a:rPr>
              <a:t>3 de janeiro de 2024</a:t>
            </a:fld>
            <a:endParaRPr lang="pt-BR" noProof="0">
              <a:latin typeface="+mn-lt"/>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6" name="Slide Number Placeholder 5"/>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286090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rtl="0"/>
            <a:fld id="{6691CD56-2F73-4B62-9A26-1BF6C46BDB4E}" type="datetime4">
              <a:rPr lang="pt-BR" noProof="0" smtClean="0">
                <a:latin typeface="+mn-lt"/>
              </a:rPr>
              <a:t>3 de janeiro de 2024</a:t>
            </a:fld>
            <a:endParaRPr lang="pt-BR" noProof="0">
              <a:latin typeface="+mn-lt"/>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6" name="Slide Number Placeholder 5"/>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4119874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pt-BR" noProof="0"/>
              <a:t>Clique para editar o título Mestre</a:t>
            </a:r>
            <a:endParaRPr lang="pt-BR"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v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1" name="Forma Liv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2" name="Forma liv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18" name="Espaço Reservado para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13" name="Conector Re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590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8" name="Forma Liv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9" name="Forma Liv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0" name="Forma liv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pt-BR" noProof="0" dirty="0"/>
            </a:p>
          </p:txBody>
        </p:sp>
        <p:sp>
          <p:nvSpPr>
            <p:cNvPr id="11" name="Forma Liv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pt-BR" noProof="0"/>
              <a:t>Clique para editar o título Mestre</a:t>
            </a:r>
            <a:endParaRPr lang="pt-BR" noProof="0" dirty="0"/>
          </a:p>
        </p:txBody>
      </p:sp>
      <p:cxnSp>
        <p:nvCxnSpPr>
          <p:cNvPr id="13" name="Conector Re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ço Reservado para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5" name="Espaço Reservado para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16" name="Conector Re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ço Reservado para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8" name="Espaço Reservado para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20" name="Conector Re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ço Reservado para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2" name="Espaço Reservado para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23" name="Conector Re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ço Reservado para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5" name="Espaço Reservado para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cxnSp>
        <p:nvCxnSpPr>
          <p:cNvPr id="26" name="Conector Re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ço Reservado para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8" name="Espaço Reservado para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 name="Espaço Reservado para Data 1">
            <a:extLst>
              <a:ext uri="{FF2B5EF4-FFF2-40B4-BE49-F238E27FC236}">
                <a16:creationId xmlns:a16="http://schemas.microsoft.com/office/drawing/2014/main" id="{62655503-4608-4F79-A5D4-B2F67958F263}"/>
              </a:ext>
            </a:extLst>
          </p:cNvPr>
          <p:cNvSpPr>
            <a:spLocks noGrp="1"/>
          </p:cNvSpPr>
          <p:nvPr>
            <p:ph type="dt" sz="half" idx="25"/>
          </p:nvPr>
        </p:nvSpPr>
        <p:spPr>
          <a:xfrm>
            <a:off x="838200" y="6356350"/>
            <a:ext cx="2743200" cy="365125"/>
          </a:xfrm>
          <a:prstGeom prst="rect">
            <a:avLst/>
          </a:prstGeom>
        </p:spPr>
        <p:txBody>
          <a:bodyPr rtlCol="0"/>
          <a:lstStyle/>
          <a:p>
            <a:pPr rtl="0"/>
            <a:fld id="{2E4BA1BA-0CCA-46B6-AAB1-A338A5D61231}" type="datetime4">
              <a:rPr lang="pt-BR" noProof="0" smtClean="0">
                <a:latin typeface="+mn-lt"/>
              </a:rPr>
              <a:t>3 de janeiro de 2024</a:t>
            </a:fld>
            <a:endParaRPr lang="pt-BR" noProof="0" dirty="0">
              <a:latin typeface="+mn-lt"/>
            </a:endParaRPr>
          </a:p>
        </p:txBody>
      </p:sp>
      <p:sp>
        <p:nvSpPr>
          <p:cNvPr id="3" name="Espaço Reservado para Rodapé 2">
            <a:extLst>
              <a:ext uri="{FF2B5EF4-FFF2-40B4-BE49-F238E27FC236}">
                <a16:creationId xmlns:a16="http://schemas.microsoft.com/office/drawing/2014/main" id="{9DAFA395-FE4C-4A99-A74E-57757D8473E1}"/>
              </a:ext>
            </a:extLst>
          </p:cNvPr>
          <p:cNvSpPr>
            <a:spLocks noGrp="1"/>
          </p:cNvSpPr>
          <p:nvPr>
            <p:ph type="ftr" sz="quarter" idx="26"/>
          </p:nvPr>
        </p:nvSpPr>
        <p:spPr>
          <a:xfrm>
            <a:off x="4038600" y="6356350"/>
            <a:ext cx="4114800" cy="365125"/>
          </a:xfrm>
          <a:prstGeom prst="rect">
            <a:avLst/>
          </a:prstGeom>
        </p:spPr>
        <p:txBody>
          <a:bodyPr rtlCol="0"/>
          <a:lstStyle/>
          <a:p>
            <a:pPr rtl="0"/>
            <a:r>
              <a:rPr lang="en-US" noProof="0"/>
              <a:t>Marketing Business Intelligence | Insights &amp; Strategies</a:t>
            </a:r>
            <a:endParaRPr lang="pt-BR" b="0" noProof="0" dirty="0"/>
          </a:p>
        </p:txBody>
      </p:sp>
      <p:sp>
        <p:nvSpPr>
          <p:cNvPr id="4" name="Espaço Reservado para o Número do Slid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2465084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ção">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v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6" name="Forma Liv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9" name="Forma Liv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14" name="Espaço Reservado para Imagem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pt-BR" noProof="0"/>
              <a:t>Clique no ícone para adicionar uma imagem</a:t>
            </a:r>
            <a:endParaRPr lang="pt-BR"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17" name="Conector Re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ço Reservado para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2" name="Espaço Reservado para Data 1">
            <a:extLst>
              <a:ext uri="{FF2B5EF4-FFF2-40B4-BE49-F238E27FC236}">
                <a16:creationId xmlns:a16="http://schemas.microsoft.com/office/drawing/2014/main" id="{CA64E0B3-57C5-4DAF-8531-F39610E77C09}"/>
              </a:ext>
            </a:extLst>
          </p:cNvPr>
          <p:cNvSpPr>
            <a:spLocks noGrp="1"/>
          </p:cNvSpPr>
          <p:nvPr>
            <p:ph type="dt" sz="half" idx="14"/>
          </p:nvPr>
        </p:nvSpPr>
        <p:spPr>
          <a:xfrm>
            <a:off x="838200" y="6356350"/>
            <a:ext cx="2743200" cy="365125"/>
          </a:xfrm>
          <a:prstGeom prst="rect">
            <a:avLst/>
          </a:prstGeom>
        </p:spPr>
        <p:txBody>
          <a:bodyPr rtlCol="0"/>
          <a:lstStyle/>
          <a:p>
            <a:pPr rtl="0"/>
            <a:fld id="{7437B59C-EDC9-4C10-8019-F8A3327C7FC2}" type="datetime4">
              <a:rPr lang="pt-BR" noProof="0" smtClean="0">
                <a:latin typeface="+mn-lt"/>
              </a:rPr>
              <a:t>3 de janeiro de 2024</a:t>
            </a:fld>
            <a:endParaRPr lang="pt-BR" noProof="0" dirty="0">
              <a:latin typeface="+mn-lt"/>
            </a:endParaRPr>
          </a:p>
        </p:txBody>
      </p:sp>
      <p:sp>
        <p:nvSpPr>
          <p:cNvPr id="3" name="Espaço Reservado para Rodapé 2">
            <a:extLst>
              <a:ext uri="{FF2B5EF4-FFF2-40B4-BE49-F238E27FC236}">
                <a16:creationId xmlns:a16="http://schemas.microsoft.com/office/drawing/2014/main" id="{B7E0EC46-C626-4D58-AB64-0B3B850D1482}"/>
              </a:ext>
            </a:extLst>
          </p:cNvPr>
          <p:cNvSpPr>
            <a:spLocks noGrp="1"/>
          </p:cNvSpPr>
          <p:nvPr>
            <p:ph type="ftr" sz="quarter" idx="15"/>
          </p:nvPr>
        </p:nvSpPr>
        <p:spPr>
          <a:xfrm>
            <a:off x="4038600" y="6356350"/>
            <a:ext cx="4114800" cy="365125"/>
          </a:xfrm>
          <a:prstGeom prst="rect">
            <a:avLst/>
          </a:prstGeom>
        </p:spPr>
        <p:txBody>
          <a:bodyPr rtlCol="0"/>
          <a:lstStyle/>
          <a:p>
            <a:pPr rtl="0"/>
            <a:r>
              <a:rPr lang="en-US" noProof="0"/>
              <a:t>Marketing Business Intelligence | Insights &amp; Strategies</a:t>
            </a:r>
            <a:endParaRPr lang="pt-BR" b="0" noProof="0" dirty="0"/>
          </a:p>
        </p:txBody>
      </p:sp>
      <p:sp>
        <p:nvSpPr>
          <p:cNvPr id="4" name="Espaço Reservado para o Número do Slid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1026446040"/>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e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pt-BR" noProof="0"/>
              <a:t>Clique para editar o título Mestre</a:t>
            </a:r>
          </a:p>
        </p:txBody>
      </p:sp>
      <p:sp>
        <p:nvSpPr>
          <p:cNvPr id="9" name="Espaço Reservado para Tabela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pt-BR" noProof="0"/>
              <a:t>Clique no ícone para adicionar tabela</a:t>
            </a:r>
          </a:p>
        </p:txBody>
      </p:sp>
      <p:sp>
        <p:nvSpPr>
          <p:cNvPr id="2" name="Espaço Reservado para Data 1">
            <a:extLst>
              <a:ext uri="{FF2B5EF4-FFF2-40B4-BE49-F238E27FC236}">
                <a16:creationId xmlns:a16="http://schemas.microsoft.com/office/drawing/2014/main" id="{9B2411D2-78FE-46C1-9EA9-C6A882903B53}"/>
              </a:ext>
            </a:extLst>
          </p:cNvPr>
          <p:cNvSpPr>
            <a:spLocks noGrp="1"/>
          </p:cNvSpPr>
          <p:nvPr>
            <p:ph type="dt" sz="half" idx="11"/>
          </p:nvPr>
        </p:nvSpPr>
        <p:spPr>
          <a:xfrm>
            <a:off x="838200" y="6356350"/>
            <a:ext cx="2743200" cy="365125"/>
          </a:xfrm>
          <a:prstGeom prst="rect">
            <a:avLst/>
          </a:prstGeom>
        </p:spPr>
        <p:txBody>
          <a:bodyPr rtlCol="0"/>
          <a:lstStyle/>
          <a:p>
            <a:pPr rtl="0"/>
            <a:fld id="{54CDE0A7-45BD-498A-A64B-FEF79AB7BEFC}" type="datetime4">
              <a:rPr lang="pt-BR" noProof="0" smtClean="0">
                <a:latin typeface="+mn-lt"/>
              </a:rPr>
              <a:t>3 de janeiro de 2024</a:t>
            </a:fld>
            <a:endParaRPr lang="pt-BR" noProof="0">
              <a:latin typeface="+mn-lt"/>
            </a:endParaRPr>
          </a:p>
        </p:txBody>
      </p:sp>
      <p:sp>
        <p:nvSpPr>
          <p:cNvPr id="3" name="Espaço Reservado para Rodapé 2">
            <a:extLst>
              <a:ext uri="{FF2B5EF4-FFF2-40B4-BE49-F238E27FC236}">
                <a16:creationId xmlns:a16="http://schemas.microsoft.com/office/drawing/2014/main" id="{C04DAF8F-82DB-4DBE-9041-71217A4516CB}"/>
              </a:ext>
            </a:extLst>
          </p:cNvPr>
          <p:cNvSpPr>
            <a:spLocks noGrp="1"/>
          </p:cNvSpPr>
          <p:nvPr>
            <p:ph type="ftr" sz="quarter" idx="12"/>
          </p:nvPr>
        </p:nvSpPr>
        <p:spPr>
          <a:xfrm>
            <a:off x="4038600" y="6356350"/>
            <a:ext cx="4114800" cy="365125"/>
          </a:xfrm>
          <a:prstGeom prst="rect">
            <a:avLst/>
          </a:prstGeom>
        </p:spPr>
        <p:txBody>
          <a:bodyPr rtlCol="0"/>
          <a:lstStyle/>
          <a:p>
            <a:pPr rtl="0"/>
            <a:r>
              <a:rPr lang="en-US" noProof="0"/>
              <a:t>Marketing Business Intelligence | Insights &amp; Strategies</a:t>
            </a:r>
            <a:endParaRPr lang="pt-BR" b="0" noProof="0"/>
          </a:p>
        </p:txBody>
      </p:sp>
      <p:sp>
        <p:nvSpPr>
          <p:cNvPr id="4" name="Espaço Reservado para o Número do Slid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202644506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esumo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33" name="Conector Re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ço Reservado para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pt-BR" noProof="0"/>
              <a:t>Clique para editar os estilos de texto Mestres</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v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7" name="Forma Liv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18" name="Forma Liv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
        <p:nvSpPr>
          <p:cNvPr id="4" name="Espaço Reservado para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1" name="Espaço Reservado para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2" name="Espaço Reservado para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3" name="Espaço Reservado para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4" name="Espaço Reservado para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5" name="Espaço Reservado para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6" name="Espaço Reservado para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7" name="Espaço Reservado para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pt-BR" noProof="0"/>
              <a:t>Clique para editar os estilos de texto Mestres</a:t>
            </a:r>
          </a:p>
        </p:txBody>
      </p:sp>
      <p:sp>
        <p:nvSpPr>
          <p:cNvPr id="28" name="Espaço Reservado para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pt-BR" noProof="0"/>
              <a:t>Clique para editar os estilos de texto Mestres</a:t>
            </a:r>
          </a:p>
        </p:txBody>
      </p:sp>
      <p:sp>
        <p:nvSpPr>
          <p:cNvPr id="2" name="Espaço Reservado para Data 1">
            <a:extLst>
              <a:ext uri="{FF2B5EF4-FFF2-40B4-BE49-F238E27FC236}">
                <a16:creationId xmlns:a16="http://schemas.microsoft.com/office/drawing/2014/main" id="{EC45E38A-5516-4C3E-88FC-0DCBD876054B}"/>
              </a:ext>
            </a:extLst>
          </p:cNvPr>
          <p:cNvSpPr>
            <a:spLocks noGrp="1"/>
          </p:cNvSpPr>
          <p:nvPr>
            <p:ph type="dt" sz="half" idx="21"/>
          </p:nvPr>
        </p:nvSpPr>
        <p:spPr>
          <a:xfrm>
            <a:off x="838200" y="6356350"/>
            <a:ext cx="2743200" cy="365125"/>
          </a:xfrm>
          <a:prstGeom prst="rect">
            <a:avLst/>
          </a:prstGeom>
        </p:spPr>
        <p:txBody>
          <a:bodyPr rtlCol="0"/>
          <a:lstStyle/>
          <a:p>
            <a:pPr rtl="0"/>
            <a:fld id="{9DE35959-212F-4697-948E-ED56CA5E4DF2}" type="datetime4">
              <a:rPr lang="pt-BR" noProof="0" smtClean="0">
                <a:latin typeface="+mn-lt"/>
              </a:rPr>
              <a:t>3 de janeiro de 2024</a:t>
            </a:fld>
            <a:endParaRPr lang="pt-BR" noProof="0" dirty="0">
              <a:latin typeface="+mn-lt"/>
            </a:endParaRPr>
          </a:p>
        </p:txBody>
      </p:sp>
      <p:sp>
        <p:nvSpPr>
          <p:cNvPr id="5" name="Espaço Reservado para Rodapé 4">
            <a:extLst>
              <a:ext uri="{FF2B5EF4-FFF2-40B4-BE49-F238E27FC236}">
                <a16:creationId xmlns:a16="http://schemas.microsoft.com/office/drawing/2014/main" id="{14225273-038D-4F51-A093-83D80104F21A}"/>
              </a:ext>
            </a:extLst>
          </p:cNvPr>
          <p:cNvSpPr>
            <a:spLocks noGrp="1"/>
          </p:cNvSpPr>
          <p:nvPr>
            <p:ph type="ftr" sz="quarter" idx="22"/>
          </p:nvPr>
        </p:nvSpPr>
        <p:spPr>
          <a:xfrm>
            <a:off x="4038600" y="6356350"/>
            <a:ext cx="4114800" cy="365125"/>
          </a:xfrm>
          <a:prstGeom prst="rect">
            <a:avLst/>
          </a:prstGeom>
        </p:spPr>
        <p:txBody>
          <a:bodyPr rtlCol="0"/>
          <a:lstStyle/>
          <a:p>
            <a:pPr rtl="0"/>
            <a:r>
              <a:rPr lang="en-US" noProof="0"/>
              <a:t>Marketing Business Intelligence | Insights &amp; Strategies</a:t>
            </a:r>
            <a:endParaRPr lang="pt-BR" b="0" noProof="0" dirty="0"/>
          </a:p>
        </p:txBody>
      </p:sp>
      <p:sp>
        <p:nvSpPr>
          <p:cNvPr id="6" name="Espaço Reservado para o Número do Slid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pt-BR" noProof="0" smtClean="0"/>
              <a:pPr rtl="0"/>
              <a:t>‹nº›</a:t>
            </a:fld>
            <a:endParaRPr lang="pt-BR" noProof="0" dirty="0"/>
          </a:p>
        </p:txBody>
      </p:sp>
    </p:spTree>
    <p:extLst>
      <p:ext uri="{BB962C8B-B14F-4D97-AF65-F5344CB8AC3E}">
        <p14:creationId xmlns:p14="http://schemas.microsoft.com/office/powerpoint/2010/main" val="35618467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brigado">
    <p:bg>
      <p:bgPr>
        <a:solidFill>
          <a:schemeClr val="tx1"/>
        </a:solidFill>
        <a:effectLst/>
      </p:bgPr>
    </p:bg>
    <p:spTree>
      <p:nvGrpSpPr>
        <p:cNvPr id="1" name=""/>
        <p:cNvGrpSpPr/>
        <p:nvPr/>
      </p:nvGrpSpPr>
      <p:grpSpPr>
        <a:xfrm>
          <a:off x="0" y="0"/>
          <a:ext cx="0" cy="0"/>
          <a:chOff x="0" y="0"/>
          <a:chExt cx="0" cy="0"/>
        </a:xfrm>
      </p:grpSpPr>
      <p:sp>
        <p:nvSpPr>
          <p:cNvPr id="16" name="Espaço Reservado para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pt-BR" noProof="0"/>
              <a:t>Clique para editar os estilos de texto Mestres</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noProof="0"/>
              <a:t>Clique para editar o estilo do subtítulo Mestre</a:t>
            </a:r>
            <a:endParaRPr lang="pt-BR"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pt-BR" noProof="0"/>
              <a:t>Clique para editar o título Mestre</a:t>
            </a:r>
            <a:endParaRPr lang="pt-BR" noProof="0" dirty="0"/>
          </a:p>
        </p:txBody>
      </p:sp>
      <p:cxnSp>
        <p:nvCxnSpPr>
          <p:cNvPr id="27" name="Conector Re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ço Reservado para Imagem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pt-BR" noProof="0"/>
              <a:t>Clique no ícone para adicionar uma imagem</a:t>
            </a:r>
            <a:endParaRPr lang="pt-BR"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v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2" name="Forma Liv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33" name="Forma Liv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Tree>
    <p:extLst>
      <p:ext uri="{BB962C8B-B14F-4D97-AF65-F5344CB8AC3E}">
        <p14:creationId xmlns:p14="http://schemas.microsoft.com/office/powerpoint/2010/main" val="4284346973"/>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ervalo">
    <p:bg>
      <p:bgPr>
        <a:solidFill>
          <a:schemeClr val="tx1"/>
        </a:solidFill>
        <a:effectLst/>
      </p:bgPr>
    </p:bg>
    <p:spTree>
      <p:nvGrpSpPr>
        <p:cNvPr id="1" name=""/>
        <p:cNvGrpSpPr/>
        <p:nvPr/>
      </p:nvGrpSpPr>
      <p:grpSpPr>
        <a:xfrm>
          <a:off x="0" y="0"/>
          <a:ext cx="0" cy="0"/>
          <a:chOff x="0" y="0"/>
          <a:chExt cx="0" cy="0"/>
        </a:xfrm>
      </p:grpSpPr>
      <p:sp>
        <p:nvSpPr>
          <p:cNvPr id="21" name="Espaço Reservado para Imagem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pt-BR" noProof="0"/>
              <a:t>Clique no ícone para adicionar uma imagem</a:t>
            </a:r>
            <a:endParaRPr lang="pt-BR"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pt-BR" noProof="0"/>
              <a:t>Clique para editar o título Mestre</a:t>
            </a:r>
            <a:endParaRPr lang="pt-BR" noProof="0" dirty="0"/>
          </a:p>
        </p:txBody>
      </p:sp>
      <p:cxnSp>
        <p:nvCxnSpPr>
          <p:cNvPr id="20" name="Conector Re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v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4" name="Forma Liv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sp>
          <p:nvSpPr>
            <p:cNvPr id="25" name="Forma Liv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pt-B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rtl="0"/>
            <a:fld id="{97BB0CA5-D731-41AC-9A71-E7973DD90BBA}" type="datetime4">
              <a:rPr lang="pt-BR" noProof="0" smtClean="0">
                <a:latin typeface="+mn-lt"/>
              </a:rPr>
              <a:t>3 de janeiro de 2024</a:t>
            </a:fld>
            <a:endParaRPr lang="pt-BR" noProof="0">
              <a:latin typeface="+mn-lt"/>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6" name="Slide Number Placeholder 5"/>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1345141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pPr rtl="0"/>
            <a:fld id="{21325099-1CA3-40DB-9B79-F899880AF431}" type="datetime4">
              <a:rPr lang="pt-BR" noProof="0" smtClean="0">
                <a:latin typeface="+mn-lt"/>
              </a:rPr>
              <a:t>3 de janeiro de 2024</a:t>
            </a:fld>
            <a:endParaRPr lang="pt-BR" noProof="0">
              <a:latin typeface="+mn-lt"/>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6" name="Slide Number Placeholder 5"/>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130940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rtl="0"/>
            <a:fld id="{EA03BDDD-88A6-4DEC-AC0C-FE100DC90E19}" type="datetime4">
              <a:rPr lang="pt-BR" noProof="0" smtClean="0">
                <a:latin typeface="+mn-lt"/>
              </a:rPr>
              <a:t>3 de janeiro de 2024</a:t>
            </a:fld>
            <a:endParaRPr lang="pt-BR" noProof="0">
              <a:latin typeface="+mn-lt"/>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7" name="Slide Number Placeholder 6"/>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330995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pPr rtl="0"/>
            <a:fld id="{1D75121A-4E49-4283-9796-FEAD33418031}" type="datetime4">
              <a:rPr lang="pt-BR" noProof="0" smtClean="0">
                <a:latin typeface="+mn-lt"/>
              </a:rPr>
              <a:t>3 de janeiro de 2024</a:t>
            </a:fld>
            <a:endParaRPr lang="pt-BR" noProof="0">
              <a:latin typeface="+mn-lt"/>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9" name="Slide Number Placeholder 8"/>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117756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pPr rtl="0"/>
            <a:fld id="{BD78D8E3-CC07-41B5-8C73-CA206EE9F476}" type="datetime4">
              <a:rPr lang="pt-BR" noProof="0" smtClean="0">
                <a:latin typeface="+mn-lt"/>
              </a:rPr>
              <a:t>3 de janeiro de 2024</a:t>
            </a:fld>
            <a:endParaRPr lang="pt-BR" noProof="0">
              <a:latin typeface="+mn-lt"/>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5" name="Slide Number Placeholder 4"/>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167955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pPr rtl="0"/>
            <a:fld id="{8E0AD5F8-2540-4F99-8E54-6734C2B1EE9A}" type="datetime4">
              <a:rPr lang="pt-BR" noProof="0" smtClean="0">
                <a:latin typeface="+mn-lt"/>
              </a:rPr>
              <a:t>3 de janeiro de 2024</a:t>
            </a:fld>
            <a:endParaRPr lang="pt-BR" noProof="0">
              <a:latin typeface="+mn-lt"/>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4" name="Slide Number Placeholder 3"/>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3738942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rtl="0"/>
            <a:fld id="{E3BD7094-665C-4B12-8D67-17DB88E39F70}" type="datetime4">
              <a:rPr lang="pt-BR" noProof="0" smtClean="0">
                <a:latin typeface="+mn-lt"/>
              </a:rPr>
              <a:t>3 de janeiro de 2024</a:t>
            </a:fld>
            <a:endParaRPr lang="pt-BR" noProof="0">
              <a:latin typeface="+mn-lt"/>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7" name="Slide Number Placeholder 6"/>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255570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pPr rtl="0"/>
            <a:fld id="{DCF323AC-BCC4-4E0C-ABFA-46BAC588FE7B}" type="datetime4">
              <a:rPr lang="pt-BR" noProof="0" smtClean="0">
                <a:latin typeface="+mn-lt"/>
              </a:rPr>
              <a:t>3 de janeiro de 2024</a:t>
            </a:fld>
            <a:endParaRPr lang="pt-BR" noProof="0">
              <a:latin typeface="+mn-lt"/>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pPr rtl="0"/>
            <a:r>
              <a:rPr lang="en-US" noProof="0"/>
              <a:t>Marketing Business Intelligence | Insights &amp; Strategies</a:t>
            </a:r>
            <a:endParaRPr lang="pt-BR" b="0" noProof="0"/>
          </a:p>
        </p:txBody>
      </p:sp>
      <p:sp>
        <p:nvSpPr>
          <p:cNvPr id="7" name="Slide Number Placeholder 6"/>
          <p:cNvSpPr>
            <a:spLocks noGrp="1"/>
          </p:cNvSpPr>
          <p:nvPr>
            <p:ph type="sldNum" sz="quarter" idx="12"/>
          </p:nvPr>
        </p:nvSpPr>
        <p:spPr/>
        <p:txBody>
          <a:bodyPr/>
          <a:lstStyle/>
          <a:p>
            <a:pPr rtl="0"/>
            <a:fld id="{294A09A9-5501-47C1-A89A-A340965A2BE2}" type="slidenum">
              <a:rPr lang="pt-BR" noProof="0" smtClean="0"/>
              <a:pPr rtl="0"/>
              <a:t>‹nº›</a:t>
            </a:fld>
            <a:endParaRPr lang="pt-BR" noProof="0">
              <a:latin typeface="+mn-lt"/>
            </a:endParaRPr>
          </a:p>
        </p:txBody>
      </p:sp>
    </p:spTree>
    <p:extLst>
      <p:ext uri="{BB962C8B-B14F-4D97-AF65-F5344CB8AC3E}">
        <p14:creationId xmlns:p14="http://schemas.microsoft.com/office/powerpoint/2010/main" val="120030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94A09A9-5501-47C1-A89A-A340965A2BE2}" type="slidenum">
              <a:rPr lang="pt-BR" noProof="0" smtClean="0"/>
              <a:pPr rtl="0"/>
              <a:t>‹nº›</a:t>
            </a:fld>
            <a:endParaRPr lang="pt-BR" noProof="0" dirty="0">
              <a:latin typeface="+mn-lt"/>
            </a:endParaRPr>
          </a:p>
        </p:txBody>
      </p:sp>
      <p:sp>
        <p:nvSpPr>
          <p:cNvPr id="7" name="Slide Number Placeholder 5">
            <a:extLst>
              <a:ext uri="{FF2B5EF4-FFF2-40B4-BE49-F238E27FC236}">
                <a16:creationId xmlns:a16="http://schemas.microsoft.com/office/drawing/2014/main" id="{B8868210-81B4-EC83-0113-4C764D90505D}"/>
              </a:ext>
            </a:extLst>
          </p:cNvPr>
          <p:cNvSpPr txBox="1">
            <a:spLocks/>
          </p:cNvSpPr>
          <p:nvPr userDrawn="1"/>
        </p:nvSpPr>
        <p:spPr>
          <a:xfrm>
            <a:off x="481641"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pt-BR" dirty="0"/>
          </a:p>
        </p:txBody>
      </p:sp>
    </p:spTree>
    <p:extLst>
      <p:ext uri="{BB962C8B-B14F-4D97-AF65-F5344CB8AC3E}">
        <p14:creationId xmlns:p14="http://schemas.microsoft.com/office/powerpoint/2010/main" val="301306278"/>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4" r:id="rId15"/>
    <p:sldLayoutId id="2147483740" r:id="rId16"/>
    <p:sldLayoutId id="2147483741" r:id="rId17"/>
    <p:sldLayoutId id="2147483672" r:id="rId1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6.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hyperlink" Target="https://colab.research.google.com/drive/1L30zHvh-JqtzkDI6Z41YIJMBuE2TUloP?usp=sharing"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5029199" y="1355110"/>
            <a:ext cx="6829426" cy="1948050"/>
          </a:xfrm>
        </p:spPr>
        <p:txBody>
          <a:bodyPr rtlCol="0"/>
          <a:lstStyle/>
          <a:p>
            <a:pPr rtl="0"/>
            <a:r>
              <a:rPr lang="en-US" sz="4500" i="0" dirty="0">
                <a:solidFill>
                  <a:schemeClr val="bg1">
                    <a:lumMod val="85000"/>
                  </a:schemeClr>
                </a:solidFill>
                <a:effectLst>
                  <a:outerShdw blurRad="38100" dist="38100" dir="2700000" algn="tl">
                    <a:srgbClr val="000000">
                      <a:alpha val="43137"/>
                    </a:srgbClr>
                  </a:outerShdw>
                </a:effectLst>
                <a:latin typeface="Söhne"/>
              </a:rPr>
              <a:t>Marketing Business Intelligence </a:t>
            </a:r>
            <a:r>
              <a:rPr lang="en-US" sz="3600" b="0" i="1" dirty="0">
                <a:solidFill>
                  <a:srgbClr val="D1D5DB"/>
                </a:solidFill>
                <a:effectLst>
                  <a:outerShdw blurRad="38100" dist="38100" dir="2700000" algn="tl">
                    <a:srgbClr val="000000">
                      <a:alpha val="43137"/>
                    </a:srgbClr>
                  </a:outerShdw>
                </a:effectLst>
                <a:latin typeface="Söhne"/>
              </a:rPr>
              <a:t>Insights &amp; Strategies</a:t>
            </a:r>
            <a:endParaRPr lang="pt-BR" sz="4500" i="1" dirty="0">
              <a:effectLst>
                <a:outerShdw blurRad="38100" dist="38100" dir="2700000" algn="tl">
                  <a:srgbClr val="000000">
                    <a:alpha val="43137"/>
                  </a:srgbClr>
                </a:outerShdw>
              </a:effectLst>
            </a:endParaRPr>
          </a:p>
        </p:txBody>
      </p:sp>
      <p:sp>
        <p:nvSpPr>
          <p:cNvPr id="3" name="Espaço Reservado para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91921" y="4549553"/>
            <a:ext cx="4874477" cy="436515"/>
          </a:xfrm>
        </p:spPr>
        <p:txBody>
          <a:bodyPr rtlCol="0"/>
          <a:lstStyle/>
          <a:p>
            <a:pPr rtl="0"/>
            <a:r>
              <a:rPr lang="pt-BR" b="1" dirty="0">
                <a:solidFill>
                  <a:schemeClr val="bg1"/>
                </a:solidFill>
              </a:rPr>
              <a:t>Ricardo V M Almeida </a:t>
            </a:r>
            <a:r>
              <a:rPr lang="pt-BR" dirty="0">
                <a:solidFill>
                  <a:schemeClr val="bg1"/>
                </a:solidFill>
              </a:rPr>
              <a:t>| BI </a:t>
            </a:r>
            <a:r>
              <a:rPr lang="pt-BR" dirty="0" err="1">
                <a:solidFill>
                  <a:schemeClr val="bg1"/>
                </a:solidFill>
              </a:rPr>
              <a:t>Analyst</a:t>
            </a:r>
            <a:r>
              <a:rPr lang="pt-BR" dirty="0">
                <a:solidFill>
                  <a:schemeClr val="bg1"/>
                </a:solidFill>
              </a:rPr>
              <a:t> </a:t>
            </a:r>
            <a:r>
              <a:rPr lang="pt-BR" sz="1400" dirty="0">
                <a:solidFill>
                  <a:schemeClr val="bg1"/>
                </a:solidFill>
              </a:rPr>
              <a:t>(</a:t>
            </a:r>
            <a:r>
              <a:rPr lang="pt-BR" sz="1400" i="1" dirty="0">
                <a:solidFill>
                  <a:schemeClr val="bg1"/>
                </a:solidFill>
              </a:rPr>
              <a:t>candidate</a:t>
            </a:r>
            <a:r>
              <a:rPr lang="pt-BR" sz="1400" dirty="0">
                <a:solidFill>
                  <a:schemeClr val="bg1"/>
                </a:solidFill>
              </a:rPr>
              <a:t>)</a:t>
            </a:r>
            <a:r>
              <a:rPr lang="pt-BR" dirty="0">
                <a:solidFill>
                  <a:schemeClr val="bg1"/>
                </a:solidFill>
              </a:rPr>
              <a:t> </a:t>
            </a:r>
          </a:p>
          <a:p>
            <a:pPr rtl="0"/>
            <a:endParaRPr lang="pt-BR" dirty="0">
              <a:solidFill>
                <a:schemeClr val="bg1"/>
              </a:solidFill>
            </a:endParaRPr>
          </a:p>
        </p:txBody>
      </p:sp>
      <p:pic>
        <p:nvPicPr>
          <p:cNvPr id="4" name="Google Shape;59;p13">
            <a:extLst>
              <a:ext uri="{FF2B5EF4-FFF2-40B4-BE49-F238E27FC236}">
                <a16:creationId xmlns:a16="http://schemas.microsoft.com/office/drawing/2014/main" id="{84C071F4-0F8B-E3CD-AAFA-39F2608D5BB6}"/>
              </a:ext>
            </a:extLst>
          </p:cNvPr>
          <p:cNvPicPr preferRelativeResize="0">
            <a:picLocks noChangeAspect="1"/>
          </p:cNvPicPr>
          <p:nvPr/>
        </p:nvPicPr>
        <p:blipFill>
          <a:blip r:embed="rId3">
            <a:alphaModFix/>
          </a:blip>
          <a:stretch>
            <a:fillRect/>
          </a:stretch>
        </p:blipFill>
        <p:spPr>
          <a:xfrm>
            <a:off x="11266399" y="229356"/>
            <a:ext cx="592226" cy="411420"/>
          </a:xfrm>
          <a:prstGeom prst="rect">
            <a:avLst/>
          </a:prstGeom>
          <a:noFill/>
          <a:ln>
            <a:noFill/>
          </a:ln>
        </p:spPr>
      </p:pic>
      <p:sp>
        <p:nvSpPr>
          <p:cNvPr id="6" name="CaixaDeTexto 5">
            <a:extLst>
              <a:ext uri="{FF2B5EF4-FFF2-40B4-BE49-F238E27FC236}">
                <a16:creationId xmlns:a16="http://schemas.microsoft.com/office/drawing/2014/main" id="{C8EE6952-6539-6037-64E2-0B2793C515F5}"/>
              </a:ext>
            </a:extLst>
          </p:cNvPr>
          <p:cNvSpPr txBox="1"/>
          <p:nvPr/>
        </p:nvSpPr>
        <p:spPr>
          <a:xfrm>
            <a:off x="5029199" y="3423360"/>
            <a:ext cx="6094562" cy="369332"/>
          </a:xfrm>
          <a:prstGeom prst="rect">
            <a:avLst/>
          </a:prstGeom>
          <a:noFill/>
        </p:spPr>
        <p:txBody>
          <a:bodyPr wrap="square">
            <a:spAutoFit/>
          </a:bodyPr>
          <a:lstStyle/>
          <a:p>
            <a:pPr rtl="0"/>
            <a:r>
              <a:rPr lang="pt-BR" b="0" i="0" dirty="0" err="1">
                <a:solidFill>
                  <a:schemeClr val="bg1"/>
                </a:solidFill>
                <a:effectLst/>
                <a:latin typeface="Söhne"/>
              </a:rPr>
              <a:t>Leveraging</a:t>
            </a:r>
            <a:r>
              <a:rPr lang="pt-BR" b="0" i="0" dirty="0">
                <a:solidFill>
                  <a:schemeClr val="bg1"/>
                </a:solidFill>
                <a:effectLst/>
                <a:latin typeface="Söhne"/>
              </a:rPr>
              <a:t> Data for Enhanced Marketing </a:t>
            </a:r>
            <a:r>
              <a:rPr lang="pt-BR" b="0" i="0" dirty="0" err="1">
                <a:solidFill>
                  <a:schemeClr val="bg1"/>
                </a:solidFill>
                <a:effectLst/>
                <a:latin typeface="Söhne"/>
              </a:rPr>
              <a:t>Effectiveness</a:t>
            </a:r>
            <a:endParaRPr lang="pt-BR" dirty="0">
              <a:solidFill>
                <a:schemeClr val="bg1"/>
              </a:solidFill>
            </a:endParaRPr>
          </a:p>
        </p:txBody>
      </p:sp>
      <p:sp>
        <p:nvSpPr>
          <p:cNvPr id="8" name="CaixaDeTexto 7">
            <a:extLst>
              <a:ext uri="{FF2B5EF4-FFF2-40B4-BE49-F238E27FC236}">
                <a16:creationId xmlns:a16="http://schemas.microsoft.com/office/drawing/2014/main" id="{DA1D7660-FB1D-C76F-1580-1A205984B90D}"/>
              </a:ext>
            </a:extLst>
          </p:cNvPr>
          <p:cNvSpPr txBox="1"/>
          <p:nvPr/>
        </p:nvSpPr>
        <p:spPr>
          <a:xfrm>
            <a:off x="9138272" y="6232461"/>
            <a:ext cx="2424240" cy="338554"/>
          </a:xfrm>
          <a:prstGeom prst="rect">
            <a:avLst/>
          </a:prstGeom>
          <a:noFill/>
        </p:spPr>
        <p:txBody>
          <a:bodyPr wrap="square">
            <a:spAutoFit/>
          </a:bodyPr>
          <a:lstStyle/>
          <a:p>
            <a:pPr algn="r"/>
            <a:r>
              <a:rPr lang="en-US" sz="1600" b="1" dirty="0">
                <a:solidFill>
                  <a:schemeClr val="bg2">
                    <a:lumMod val="75000"/>
                  </a:schemeClr>
                </a:solidFill>
                <a:latin typeface="Calibri" panose="020F0502020204030204"/>
              </a:rPr>
              <a:t>3</a:t>
            </a:r>
            <a:r>
              <a:rPr lang="en-US" sz="1600" b="1" baseline="30000" dirty="0">
                <a:solidFill>
                  <a:schemeClr val="bg2">
                    <a:lumMod val="75000"/>
                  </a:schemeClr>
                </a:solidFill>
                <a:latin typeface="Calibri" panose="020F0502020204030204"/>
              </a:rPr>
              <a:t>nd</a:t>
            </a:r>
            <a:r>
              <a:rPr lang="en-US" sz="1600" b="1" dirty="0">
                <a:solidFill>
                  <a:schemeClr val="bg2">
                    <a:lumMod val="75000"/>
                  </a:schemeClr>
                </a:solidFill>
                <a:latin typeface="Calibri" panose="020F0502020204030204"/>
              </a:rPr>
              <a:t> January</a:t>
            </a:r>
            <a:r>
              <a:rPr lang="pt-BR" sz="1600" b="1" dirty="0">
                <a:solidFill>
                  <a:schemeClr val="bg2">
                    <a:lumMod val="75000"/>
                  </a:schemeClr>
                </a:solidFill>
                <a:latin typeface="Calibri" panose="020F0502020204030204"/>
              </a:rPr>
              <a:t> 2024</a:t>
            </a:r>
          </a:p>
        </p:txBody>
      </p:sp>
      <p:sp>
        <p:nvSpPr>
          <p:cNvPr id="10" name="CaixaDeTexto 9">
            <a:extLst>
              <a:ext uri="{FF2B5EF4-FFF2-40B4-BE49-F238E27FC236}">
                <a16:creationId xmlns:a16="http://schemas.microsoft.com/office/drawing/2014/main" id="{3C2C52CA-48EC-60F0-39FB-65B3F8BA59D0}"/>
              </a:ext>
            </a:extLst>
          </p:cNvPr>
          <p:cNvSpPr txBox="1"/>
          <p:nvPr/>
        </p:nvSpPr>
        <p:spPr>
          <a:xfrm>
            <a:off x="333375" y="271444"/>
            <a:ext cx="3022384" cy="276999"/>
          </a:xfrm>
          <a:prstGeom prst="rect">
            <a:avLst/>
          </a:prstGeom>
          <a:noFill/>
        </p:spPr>
        <p:txBody>
          <a:bodyPr wrap="square">
            <a:spAutoFit/>
          </a:bodyPr>
          <a:lstStyle/>
          <a:p>
            <a:r>
              <a:rPr lang="pt-BR" sz="1200" b="1" dirty="0">
                <a:solidFill>
                  <a:schemeClr val="bg1">
                    <a:lumMod val="65000"/>
                  </a:schemeClr>
                </a:solidFill>
                <a:latin typeface="Söhne"/>
              </a:rPr>
              <a:t>TECHNICAL CHALLANGE AUTOFORCE</a:t>
            </a:r>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794AC-5CF9-4864-7585-E7B90F8AB4B2}"/>
              </a:ext>
            </a:extLst>
          </p:cNvPr>
          <p:cNvSpPr>
            <a:spLocks noGrp="1"/>
          </p:cNvSpPr>
          <p:nvPr>
            <p:ph type="title"/>
          </p:nvPr>
        </p:nvSpPr>
        <p:spPr/>
        <p:txBody>
          <a:bodyPr>
            <a:normAutofit fontScale="90000"/>
          </a:bodyPr>
          <a:lstStyle/>
          <a:p>
            <a:r>
              <a:rPr lang="pt-BR" dirty="0" err="1">
                <a:solidFill>
                  <a:schemeClr val="bg1"/>
                </a:solidFill>
              </a:rPr>
              <a:t>Product</a:t>
            </a:r>
            <a:r>
              <a:rPr lang="pt-BR" dirty="0">
                <a:solidFill>
                  <a:schemeClr val="bg1"/>
                </a:solidFill>
              </a:rPr>
              <a:t> </a:t>
            </a:r>
            <a:r>
              <a:rPr lang="pt-BR" dirty="0" err="1">
                <a:solidFill>
                  <a:schemeClr val="bg1"/>
                </a:solidFill>
              </a:rPr>
              <a:t>Pricing</a:t>
            </a:r>
            <a:r>
              <a:rPr lang="pt-BR" dirty="0">
                <a:solidFill>
                  <a:schemeClr val="bg1"/>
                </a:solidFill>
              </a:rPr>
              <a:t> </a:t>
            </a:r>
            <a:r>
              <a:rPr lang="pt-BR" dirty="0" err="1">
                <a:solidFill>
                  <a:schemeClr val="bg1"/>
                </a:solidFill>
              </a:rPr>
              <a:t>Strategy</a:t>
            </a:r>
            <a:endParaRPr lang="pt-BR" dirty="0">
              <a:solidFill>
                <a:schemeClr val="bg1"/>
              </a:solidFill>
            </a:endParaRPr>
          </a:p>
        </p:txBody>
      </p:sp>
      <p:sp>
        <p:nvSpPr>
          <p:cNvPr id="13" name="Espaço Reservado para Rodapé 12">
            <a:extLst>
              <a:ext uri="{FF2B5EF4-FFF2-40B4-BE49-F238E27FC236}">
                <a16:creationId xmlns:a16="http://schemas.microsoft.com/office/drawing/2014/main" id="{A678E9DC-5D62-E33A-2ACC-891C9CC80E9F}"/>
              </a:ext>
            </a:extLst>
          </p:cNvPr>
          <p:cNvSpPr>
            <a:spLocks noGrp="1"/>
          </p:cNvSpPr>
          <p:nvPr>
            <p:ph type="ftr" sz="quarter" idx="22"/>
          </p:nvPr>
        </p:nvSpPr>
        <p:spPr/>
        <p:txBody>
          <a:bodyPr/>
          <a:lstStyle/>
          <a:p>
            <a:pPr rtl="0"/>
            <a:r>
              <a:rPr lang="en-US" noProof="0"/>
              <a:t>Marketing Business Intelligence | Insights &amp; Strategies</a:t>
            </a:r>
            <a:endParaRPr lang="pt-BR" b="0" noProof="0" dirty="0"/>
          </a:p>
        </p:txBody>
      </p:sp>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10</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26" name="Google Shape;59;p13">
            <a:extLst>
              <a:ext uri="{FF2B5EF4-FFF2-40B4-BE49-F238E27FC236}">
                <a16:creationId xmlns:a16="http://schemas.microsoft.com/office/drawing/2014/main" id="{B163B084-DC78-7A3C-BBEE-60B54CDEDE9B}"/>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pic>
        <p:nvPicPr>
          <p:cNvPr id="28" name="Imagem 27">
            <a:extLst>
              <a:ext uri="{FF2B5EF4-FFF2-40B4-BE49-F238E27FC236}">
                <a16:creationId xmlns:a16="http://schemas.microsoft.com/office/drawing/2014/main" id="{6B4574A8-39F5-9795-59C2-73326310E9CD}"/>
              </a:ext>
            </a:extLst>
          </p:cNvPr>
          <p:cNvPicPr>
            <a:picLocks noChangeAspect="1"/>
          </p:cNvPicPr>
          <p:nvPr/>
        </p:nvPicPr>
        <p:blipFill>
          <a:blip r:embed="rId3"/>
          <a:stretch>
            <a:fillRect/>
          </a:stretch>
        </p:blipFill>
        <p:spPr>
          <a:xfrm>
            <a:off x="1135272" y="2542194"/>
            <a:ext cx="9921456" cy="3436743"/>
          </a:xfrm>
          <a:prstGeom prst="rect">
            <a:avLst/>
          </a:prstGeom>
          <a:ln>
            <a:noFill/>
          </a:ln>
          <a:effectLst>
            <a:softEdge rad="112500"/>
          </a:effectLst>
        </p:spPr>
      </p:pic>
      <p:sp>
        <p:nvSpPr>
          <p:cNvPr id="29" name="Espaço Reservado para Texto 3">
            <a:extLst>
              <a:ext uri="{FF2B5EF4-FFF2-40B4-BE49-F238E27FC236}">
                <a16:creationId xmlns:a16="http://schemas.microsoft.com/office/drawing/2014/main" id="{95546494-28E7-4131-77F5-8F23080810C7}"/>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Data findings on product pricing.</a:t>
            </a:r>
          </a:p>
          <a:p>
            <a:endParaRPr lang="en-US" sz="1600" dirty="0">
              <a:solidFill>
                <a:schemeClr val="accent1"/>
              </a:solidFill>
              <a:latin typeface="Söhne"/>
            </a:endParaRPr>
          </a:p>
          <a:p>
            <a:endParaRPr lang="en-US" sz="1600" dirty="0">
              <a:solidFill>
                <a:schemeClr val="accent1"/>
              </a:solidFill>
              <a:latin typeface="Söhne"/>
            </a:endParaRPr>
          </a:p>
          <a:p>
            <a:endParaRPr lang="en-US" sz="1600" dirty="0">
              <a:solidFill>
                <a:schemeClr val="accent1"/>
              </a:solidFill>
              <a:latin typeface="Söhne"/>
            </a:endParaRPr>
          </a:p>
        </p:txBody>
      </p:sp>
    </p:spTree>
    <p:extLst>
      <p:ext uri="{BB962C8B-B14F-4D97-AF65-F5344CB8AC3E}">
        <p14:creationId xmlns:p14="http://schemas.microsoft.com/office/powerpoint/2010/main" val="38616609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794AC-5CF9-4864-7585-E7B90F8AB4B2}"/>
              </a:ext>
            </a:extLst>
          </p:cNvPr>
          <p:cNvSpPr>
            <a:spLocks noGrp="1"/>
          </p:cNvSpPr>
          <p:nvPr>
            <p:ph type="title"/>
          </p:nvPr>
        </p:nvSpPr>
        <p:spPr/>
        <p:txBody>
          <a:bodyPr>
            <a:normAutofit fontScale="90000"/>
          </a:bodyPr>
          <a:lstStyle/>
          <a:p>
            <a:r>
              <a:rPr lang="pt-BR" dirty="0" err="1">
                <a:solidFill>
                  <a:schemeClr val="bg1"/>
                </a:solidFill>
              </a:rPr>
              <a:t>Product</a:t>
            </a:r>
            <a:r>
              <a:rPr lang="pt-BR" dirty="0">
                <a:solidFill>
                  <a:schemeClr val="bg1"/>
                </a:solidFill>
              </a:rPr>
              <a:t> </a:t>
            </a:r>
            <a:r>
              <a:rPr lang="pt-BR" dirty="0" err="1">
                <a:solidFill>
                  <a:schemeClr val="bg1"/>
                </a:solidFill>
              </a:rPr>
              <a:t>Pricing</a:t>
            </a:r>
            <a:r>
              <a:rPr lang="pt-BR" dirty="0">
                <a:solidFill>
                  <a:schemeClr val="bg1"/>
                </a:solidFill>
              </a:rPr>
              <a:t> </a:t>
            </a:r>
            <a:r>
              <a:rPr lang="pt-BR" dirty="0" err="1">
                <a:solidFill>
                  <a:schemeClr val="bg1"/>
                </a:solidFill>
              </a:rPr>
              <a:t>Strategy</a:t>
            </a:r>
            <a:endParaRPr lang="pt-BR" dirty="0">
              <a:solidFill>
                <a:schemeClr val="bg1"/>
              </a:solidFill>
            </a:endParaRPr>
          </a:p>
        </p:txBody>
      </p:sp>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11</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26" name="Google Shape;59;p13">
            <a:extLst>
              <a:ext uri="{FF2B5EF4-FFF2-40B4-BE49-F238E27FC236}">
                <a16:creationId xmlns:a16="http://schemas.microsoft.com/office/drawing/2014/main" id="{B163B084-DC78-7A3C-BBEE-60B54CDEDE9B}"/>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pic>
        <p:nvPicPr>
          <p:cNvPr id="28" name="Imagem 27">
            <a:extLst>
              <a:ext uri="{FF2B5EF4-FFF2-40B4-BE49-F238E27FC236}">
                <a16:creationId xmlns:a16="http://schemas.microsoft.com/office/drawing/2014/main" id="{6B4574A8-39F5-9795-59C2-73326310E9CD}"/>
              </a:ext>
            </a:extLst>
          </p:cNvPr>
          <p:cNvPicPr>
            <a:picLocks noChangeAspect="1"/>
          </p:cNvPicPr>
          <p:nvPr/>
        </p:nvPicPr>
        <p:blipFill>
          <a:blip r:embed="rId3">
            <a:alphaModFix amt="70000"/>
          </a:blip>
          <a:stretch>
            <a:fillRect/>
          </a:stretch>
        </p:blipFill>
        <p:spPr>
          <a:xfrm>
            <a:off x="1135272" y="4373592"/>
            <a:ext cx="4634434" cy="1605345"/>
          </a:xfrm>
          <a:prstGeom prst="rect">
            <a:avLst/>
          </a:prstGeom>
          <a:ln>
            <a:noFill/>
          </a:ln>
          <a:effectLst>
            <a:softEdge rad="112500"/>
          </a:effectLst>
        </p:spPr>
      </p:pic>
      <p:sp>
        <p:nvSpPr>
          <p:cNvPr id="29" name="Espaço Reservado para Texto 3">
            <a:extLst>
              <a:ext uri="{FF2B5EF4-FFF2-40B4-BE49-F238E27FC236}">
                <a16:creationId xmlns:a16="http://schemas.microsoft.com/office/drawing/2014/main" id="{95546494-28E7-4131-77F5-8F23080810C7}"/>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Data findings on product pricing.</a:t>
            </a:r>
          </a:p>
          <a:p>
            <a:endParaRPr lang="en-US" sz="1600" dirty="0">
              <a:solidFill>
                <a:schemeClr val="accent1"/>
              </a:solidFill>
              <a:latin typeface="Söhne"/>
            </a:endParaRPr>
          </a:p>
          <a:p>
            <a:endParaRPr lang="en-US" sz="1600" dirty="0">
              <a:solidFill>
                <a:schemeClr val="accent1"/>
              </a:solidFill>
              <a:latin typeface="Söhne"/>
            </a:endParaRPr>
          </a:p>
          <a:p>
            <a:endParaRPr lang="en-US" sz="1600" dirty="0">
              <a:solidFill>
                <a:schemeClr val="accent1"/>
              </a:solidFill>
              <a:latin typeface="Söhne"/>
            </a:endParaRPr>
          </a:p>
        </p:txBody>
      </p:sp>
      <p:pic>
        <p:nvPicPr>
          <p:cNvPr id="4" name="Imagem 3">
            <a:extLst>
              <a:ext uri="{FF2B5EF4-FFF2-40B4-BE49-F238E27FC236}">
                <a16:creationId xmlns:a16="http://schemas.microsoft.com/office/drawing/2014/main" id="{857AD14B-73CD-B019-175B-0C3977FC7341}"/>
              </a:ext>
            </a:extLst>
          </p:cNvPr>
          <p:cNvPicPr>
            <a:picLocks noChangeAspect="1"/>
          </p:cNvPicPr>
          <p:nvPr/>
        </p:nvPicPr>
        <p:blipFill>
          <a:blip r:embed="rId4"/>
          <a:stretch>
            <a:fillRect/>
          </a:stretch>
        </p:blipFill>
        <p:spPr>
          <a:xfrm>
            <a:off x="2271802" y="2808970"/>
            <a:ext cx="8784926" cy="2334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84973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794AC-5CF9-4864-7585-E7B90F8AB4B2}"/>
              </a:ext>
            </a:extLst>
          </p:cNvPr>
          <p:cNvSpPr>
            <a:spLocks noGrp="1"/>
          </p:cNvSpPr>
          <p:nvPr>
            <p:ph type="title"/>
          </p:nvPr>
        </p:nvSpPr>
        <p:spPr/>
        <p:txBody>
          <a:bodyPr>
            <a:normAutofit fontScale="90000"/>
          </a:bodyPr>
          <a:lstStyle/>
          <a:p>
            <a:r>
              <a:rPr lang="pt-BR" dirty="0" err="1">
                <a:solidFill>
                  <a:schemeClr val="bg1"/>
                </a:solidFill>
              </a:rPr>
              <a:t>Product</a:t>
            </a:r>
            <a:r>
              <a:rPr lang="pt-BR" dirty="0">
                <a:solidFill>
                  <a:schemeClr val="bg1"/>
                </a:solidFill>
              </a:rPr>
              <a:t> </a:t>
            </a:r>
            <a:r>
              <a:rPr lang="pt-BR" dirty="0" err="1">
                <a:solidFill>
                  <a:schemeClr val="bg1"/>
                </a:solidFill>
              </a:rPr>
              <a:t>Pricing</a:t>
            </a:r>
            <a:r>
              <a:rPr lang="pt-BR" dirty="0">
                <a:solidFill>
                  <a:schemeClr val="bg1"/>
                </a:solidFill>
              </a:rPr>
              <a:t> </a:t>
            </a:r>
            <a:r>
              <a:rPr lang="pt-BR" dirty="0" err="1">
                <a:solidFill>
                  <a:schemeClr val="bg1"/>
                </a:solidFill>
              </a:rPr>
              <a:t>Strategy</a:t>
            </a:r>
            <a:endParaRPr lang="pt-BR" dirty="0">
              <a:solidFill>
                <a:schemeClr val="bg1"/>
              </a:solidFill>
            </a:endParaRPr>
          </a:p>
        </p:txBody>
      </p:sp>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12</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26" name="Google Shape;59;p13">
            <a:extLst>
              <a:ext uri="{FF2B5EF4-FFF2-40B4-BE49-F238E27FC236}">
                <a16:creationId xmlns:a16="http://schemas.microsoft.com/office/drawing/2014/main" id="{B163B084-DC78-7A3C-BBEE-60B54CDEDE9B}"/>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pic>
        <p:nvPicPr>
          <p:cNvPr id="28" name="Imagem 27">
            <a:extLst>
              <a:ext uri="{FF2B5EF4-FFF2-40B4-BE49-F238E27FC236}">
                <a16:creationId xmlns:a16="http://schemas.microsoft.com/office/drawing/2014/main" id="{6B4574A8-39F5-9795-59C2-73326310E9CD}"/>
              </a:ext>
            </a:extLst>
          </p:cNvPr>
          <p:cNvPicPr>
            <a:picLocks noChangeAspect="1"/>
          </p:cNvPicPr>
          <p:nvPr/>
        </p:nvPicPr>
        <p:blipFill>
          <a:blip r:embed="rId3">
            <a:alphaModFix amt="50000"/>
          </a:blip>
          <a:stretch>
            <a:fillRect/>
          </a:stretch>
        </p:blipFill>
        <p:spPr>
          <a:xfrm>
            <a:off x="1135272" y="4373592"/>
            <a:ext cx="4634434" cy="1605345"/>
          </a:xfrm>
          <a:prstGeom prst="rect">
            <a:avLst/>
          </a:prstGeom>
          <a:ln>
            <a:noFill/>
          </a:ln>
          <a:effectLst>
            <a:softEdge rad="112500"/>
          </a:effectLst>
        </p:spPr>
      </p:pic>
      <p:sp>
        <p:nvSpPr>
          <p:cNvPr id="29" name="Espaço Reservado para Texto 3">
            <a:extLst>
              <a:ext uri="{FF2B5EF4-FFF2-40B4-BE49-F238E27FC236}">
                <a16:creationId xmlns:a16="http://schemas.microsoft.com/office/drawing/2014/main" id="{95546494-28E7-4131-77F5-8F23080810C7}"/>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Data findings on product pricing.</a:t>
            </a:r>
          </a:p>
          <a:p>
            <a:endParaRPr lang="en-US" sz="1600" dirty="0">
              <a:solidFill>
                <a:schemeClr val="accent1"/>
              </a:solidFill>
              <a:latin typeface="Söhne"/>
            </a:endParaRPr>
          </a:p>
          <a:p>
            <a:endParaRPr lang="en-US" sz="1600" dirty="0">
              <a:solidFill>
                <a:schemeClr val="accent1"/>
              </a:solidFill>
              <a:latin typeface="Söhne"/>
            </a:endParaRPr>
          </a:p>
          <a:p>
            <a:endParaRPr lang="en-US" sz="1600" dirty="0">
              <a:solidFill>
                <a:schemeClr val="accent1"/>
              </a:solidFill>
              <a:latin typeface="Söhne"/>
            </a:endParaRPr>
          </a:p>
        </p:txBody>
      </p:sp>
      <p:pic>
        <p:nvPicPr>
          <p:cNvPr id="4" name="Imagem 3">
            <a:extLst>
              <a:ext uri="{FF2B5EF4-FFF2-40B4-BE49-F238E27FC236}">
                <a16:creationId xmlns:a16="http://schemas.microsoft.com/office/drawing/2014/main" id="{857AD14B-73CD-B019-175B-0C3977FC7341}"/>
              </a:ext>
            </a:extLst>
          </p:cNvPr>
          <p:cNvPicPr>
            <a:picLocks noChangeAspect="1"/>
          </p:cNvPicPr>
          <p:nvPr/>
        </p:nvPicPr>
        <p:blipFill>
          <a:blip r:embed="rId4">
            <a:alphaModFix amt="50000"/>
          </a:blip>
          <a:stretch>
            <a:fillRect/>
          </a:stretch>
        </p:blipFill>
        <p:spPr>
          <a:xfrm>
            <a:off x="2437483" y="3183865"/>
            <a:ext cx="6664446" cy="1771340"/>
          </a:xfrm>
          <a:prstGeom prst="rect">
            <a:avLst/>
          </a:prstGeom>
          <a:ln>
            <a:noFill/>
          </a:ln>
          <a:effectLst>
            <a:softEdge rad="112500"/>
          </a:effectLst>
        </p:spPr>
      </p:pic>
      <p:pic>
        <p:nvPicPr>
          <p:cNvPr id="5" name="Imagem 4">
            <a:extLst>
              <a:ext uri="{FF2B5EF4-FFF2-40B4-BE49-F238E27FC236}">
                <a16:creationId xmlns:a16="http://schemas.microsoft.com/office/drawing/2014/main" id="{1C30B1F5-FBB4-1CF3-8CDE-448899C0A05F}"/>
              </a:ext>
            </a:extLst>
          </p:cNvPr>
          <p:cNvPicPr>
            <a:picLocks noChangeAspect="1"/>
          </p:cNvPicPr>
          <p:nvPr/>
        </p:nvPicPr>
        <p:blipFill>
          <a:blip r:embed="rId5"/>
          <a:stretch>
            <a:fillRect/>
          </a:stretch>
        </p:blipFill>
        <p:spPr>
          <a:xfrm>
            <a:off x="4038600" y="2074813"/>
            <a:ext cx="6603602" cy="3919446"/>
          </a:xfrm>
          <a:prstGeom prst="rect">
            <a:avLst/>
          </a:prstGeom>
        </p:spPr>
      </p:pic>
      <p:pic>
        <p:nvPicPr>
          <p:cNvPr id="7" name="Imagem 6">
            <a:extLst>
              <a:ext uri="{FF2B5EF4-FFF2-40B4-BE49-F238E27FC236}">
                <a16:creationId xmlns:a16="http://schemas.microsoft.com/office/drawing/2014/main" id="{5C0CFC9D-6E19-6E88-C156-CA7CAC895CB4}"/>
              </a:ext>
            </a:extLst>
          </p:cNvPr>
          <p:cNvPicPr>
            <a:picLocks noChangeAspect="1"/>
          </p:cNvPicPr>
          <p:nvPr/>
        </p:nvPicPr>
        <p:blipFill>
          <a:blip r:embed="rId6"/>
          <a:stretch>
            <a:fillRect/>
          </a:stretch>
        </p:blipFill>
        <p:spPr>
          <a:xfrm>
            <a:off x="8153400" y="2762670"/>
            <a:ext cx="3025400" cy="2342393"/>
          </a:xfrm>
          <a:prstGeom prst="rect">
            <a:avLst/>
          </a:prstGeom>
        </p:spPr>
      </p:pic>
    </p:spTree>
    <p:extLst>
      <p:ext uri="{BB962C8B-B14F-4D97-AF65-F5344CB8AC3E}">
        <p14:creationId xmlns:p14="http://schemas.microsoft.com/office/powerpoint/2010/main" val="3292224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EEAD2747-5B32-17D3-98A3-D03CF687A12E}"/>
              </a:ext>
            </a:extLst>
          </p:cNvPr>
          <p:cNvPicPr>
            <a:picLocks noChangeAspect="1"/>
          </p:cNvPicPr>
          <p:nvPr/>
        </p:nvPicPr>
        <p:blipFill>
          <a:blip r:embed="rId2">
            <a:alphaModFix amt="35000"/>
          </a:blip>
          <a:stretch>
            <a:fillRect/>
          </a:stretch>
        </p:blipFill>
        <p:spPr>
          <a:xfrm>
            <a:off x="1135272" y="4373592"/>
            <a:ext cx="4634434" cy="1605345"/>
          </a:xfrm>
          <a:prstGeom prst="rect">
            <a:avLst/>
          </a:prstGeom>
          <a:ln>
            <a:noFill/>
          </a:ln>
          <a:effectLst>
            <a:softEdge rad="112500"/>
          </a:effectLst>
        </p:spPr>
      </p:pic>
      <p:sp>
        <p:nvSpPr>
          <p:cNvPr id="2" name="Título 1">
            <a:extLst>
              <a:ext uri="{FF2B5EF4-FFF2-40B4-BE49-F238E27FC236}">
                <a16:creationId xmlns:a16="http://schemas.microsoft.com/office/drawing/2014/main" id="{4C0794AC-5CF9-4864-7585-E7B90F8AB4B2}"/>
              </a:ext>
            </a:extLst>
          </p:cNvPr>
          <p:cNvSpPr>
            <a:spLocks noGrp="1"/>
          </p:cNvSpPr>
          <p:nvPr>
            <p:ph type="title"/>
          </p:nvPr>
        </p:nvSpPr>
        <p:spPr/>
        <p:txBody>
          <a:bodyPr>
            <a:normAutofit fontScale="90000"/>
          </a:bodyPr>
          <a:lstStyle/>
          <a:p>
            <a:r>
              <a:rPr lang="pt-BR" dirty="0" err="1">
                <a:solidFill>
                  <a:schemeClr val="bg1"/>
                </a:solidFill>
              </a:rPr>
              <a:t>Product</a:t>
            </a:r>
            <a:r>
              <a:rPr lang="pt-BR" dirty="0">
                <a:solidFill>
                  <a:schemeClr val="bg1"/>
                </a:solidFill>
              </a:rPr>
              <a:t> </a:t>
            </a:r>
            <a:r>
              <a:rPr lang="pt-BR" dirty="0" err="1">
                <a:solidFill>
                  <a:schemeClr val="bg1"/>
                </a:solidFill>
              </a:rPr>
              <a:t>Pricing</a:t>
            </a:r>
            <a:r>
              <a:rPr lang="pt-BR" dirty="0">
                <a:solidFill>
                  <a:schemeClr val="bg1"/>
                </a:solidFill>
              </a:rPr>
              <a:t> </a:t>
            </a:r>
            <a:r>
              <a:rPr lang="pt-BR" dirty="0" err="1">
                <a:solidFill>
                  <a:schemeClr val="bg1"/>
                </a:solidFill>
              </a:rPr>
              <a:t>Strategy</a:t>
            </a:r>
            <a:endParaRPr lang="pt-BR" dirty="0">
              <a:solidFill>
                <a:schemeClr val="bg1"/>
              </a:solidFill>
            </a:endParaRPr>
          </a:p>
        </p:txBody>
      </p:sp>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13</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2" name="Imagem 11">
            <a:extLst>
              <a:ext uri="{FF2B5EF4-FFF2-40B4-BE49-F238E27FC236}">
                <a16:creationId xmlns:a16="http://schemas.microsoft.com/office/drawing/2014/main" id="{D4B1E57E-B6A4-1A9D-E1EA-235CD4507AD5}"/>
              </a:ext>
            </a:extLst>
          </p:cNvPr>
          <p:cNvPicPr>
            <a:picLocks noChangeAspect="1"/>
          </p:cNvPicPr>
          <p:nvPr/>
        </p:nvPicPr>
        <p:blipFill>
          <a:blip r:embed="rId3">
            <a:alphaModFix amt="5000"/>
          </a:blip>
          <a:stretch>
            <a:fillRect/>
          </a:stretch>
        </p:blipFill>
        <p:spPr>
          <a:xfrm>
            <a:off x="2437483" y="3183865"/>
            <a:ext cx="6664446" cy="1771340"/>
          </a:xfrm>
          <a:prstGeom prst="rect">
            <a:avLst/>
          </a:prstGeom>
          <a:ln>
            <a:noFill/>
          </a:ln>
          <a:effectLst>
            <a:softEdge rad="112500"/>
          </a:effectLst>
        </p:spPr>
      </p:pic>
      <p:pic>
        <p:nvPicPr>
          <p:cNvPr id="15" name="Imagem 14">
            <a:extLst>
              <a:ext uri="{FF2B5EF4-FFF2-40B4-BE49-F238E27FC236}">
                <a16:creationId xmlns:a16="http://schemas.microsoft.com/office/drawing/2014/main" id="{0F46A5FA-8826-D08D-5FC0-D6D1463B6455}"/>
              </a:ext>
            </a:extLst>
          </p:cNvPr>
          <p:cNvPicPr>
            <a:picLocks noChangeAspect="1"/>
          </p:cNvPicPr>
          <p:nvPr/>
        </p:nvPicPr>
        <p:blipFill>
          <a:blip r:embed="rId4">
            <a:alphaModFix amt="5000"/>
          </a:blip>
          <a:stretch>
            <a:fillRect/>
          </a:stretch>
        </p:blipFill>
        <p:spPr>
          <a:xfrm>
            <a:off x="4038600" y="2074813"/>
            <a:ext cx="6603602" cy="3919446"/>
          </a:xfrm>
          <a:prstGeom prst="rect">
            <a:avLst/>
          </a:prstGeom>
        </p:spPr>
      </p:pic>
      <p:pic>
        <p:nvPicPr>
          <p:cNvPr id="16" name="Imagem 15">
            <a:extLst>
              <a:ext uri="{FF2B5EF4-FFF2-40B4-BE49-F238E27FC236}">
                <a16:creationId xmlns:a16="http://schemas.microsoft.com/office/drawing/2014/main" id="{EF028DE5-498F-7CE1-0204-D6B252915E72}"/>
              </a:ext>
            </a:extLst>
          </p:cNvPr>
          <p:cNvPicPr>
            <a:picLocks noChangeAspect="1"/>
          </p:cNvPicPr>
          <p:nvPr/>
        </p:nvPicPr>
        <p:blipFill>
          <a:blip r:embed="rId5">
            <a:alphaModFix amt="5000"/>
          </a:blip>
          <a:stretch>
            <a:fillRect/>
          </a:stretch>
        </p:blipFill>
        <p:spPr>
          <a:xfrm>
            <a:off x="8153400" y="2762670"/>
            <a:ext cx="3025400" cy="2342393"/>
          </a:xfrm>
          <a:prstGeom prst="rect">
            <a:avLst/>
          </a:prstGeom>
        </p:spPr>
      </p:pic>
      <p:sp>
        <p:nvSpPr>
          <p:cNvPr id="6" name="Espaço Reservado para Texto 5">
            <a:extLst>
              <a:ext uri="{FF2B5EF4-FFF2-40B4-BE49-F238E27FC236}">
                <a16:creationId xmlns:a16="http://schemas.microsoft.com/office/drawing/2014/main" id="{7F6F53A5-F8F5-C9A0-22AE-B25675B7555B}"/>
              </a:ext>
            </a:extLst>
          </p:cNvPr>
          <p:cNvSpPr>
            <a:spLocks noGrp="1"/>
          </p:cNvSpPr>
          <p:nvPr>
            <p:ph type="body" sz="quarter" idx="14"/>
          </p:nvPr>
        </p:nvSpPr>
        <p:spPr>
          <a:xfrm>
            <a:off x="1136428" y="2235164"/>
            <a:ext cx="4838700" cy="315915"/>
          </a:xfrm>
        </p:spPr>
        <p:txBody>
          <a:bodyPr/>
          <a:lstStyle/>
          <a:p>
            <a:r>
              <a:rPr lang="en-US" sz="1600" b="1" i="0" dirty="0">
                <a:solidFill>
                  <a:schemeClr val="tx2">
                    <a:lumMod val="50000"/>
                  </a:schemeClr>
                </a:solidFill>
                <a:effectLst/>
                <a:latin typeface="Söhne"/>
              </a:rPr>
              <a:t>Insight</a:t>
            </a:r>
            <a:r>
              <a:rPr lang="en-US" sz="1600" b="0" i="0" dirty="0">
                <a:solidFill>
                  <a:schemeClr val="tx2">
                    <a:lumMod val="50000"/>
                  </a:schemeClr>
                </a:solidFill>
                <a:effectLst/>
                <a:latin typeface="Söhne"/>
              </a:rPr>
              <a:t>:</a:t>
            </a:r>
            <a:endParaRPr lang="pt-BR" sz="1600" dirty="0">
              <a:solidFill>
                <a:schemeClr val="tx2">
                  <a:lumMod val="50000"/>
                </a:schemeClr>
              </a:solidFill>
            </a:endParaRPr>
          </a:p>
        </p:txBody>
      </p:sp>
      <p:sp>
        <p:nvSpPr>
          <p:cNvPr id="8" name="Espaço Reservado para Texto 7">
            <a:extLst>
              <a:ext uri="{FF2B5EF4-FFF2-40B4-BE49-F238E27FC236}">
                <a16:creationId xmlns:a16="http://schemas.microsoft.com/office/drawing/2014/main" id="{58C84273-C01B-BF29-884A-EB4C9D255BB2}"/>
              </a:ext>
            </a:extLst>
          </p:cNvPr>
          <p:cNvSpPr>
            <a:spLocks noGrp="1"/>
          </p:cNvSpPr>
          <p:nvPr>
            <p:ph type="body" sz="quarter" idx="16"/>
          </p:nvPr>
        </p:nvSpPr>
        <p:spPr>
          <a:xfrm>
            <a:off x="1135273" y="3411219"/>
            <a:ext cx="4838700" cy="315915"/>
          </a:xfrm>
        </p:spPr>
        <p:txBody>
          <a:bodyPr/>
          <a:lstStyle/>
          <a:p>
            <a:r>
              <a:rPr lang="pt-BR" sz="1600" b="1" dirty="0" err="1">
                <a:solidFill>
                  <a:schemeClr val="tx2">
                    <a:lumMod val="50000"/>
                  </a:schemeClr>
                </a:solidFill>
                <a:latin typeface="Söhne"/>
              </a:rPr>
              <a:t>Suggestion</a:t>
            </a:r>
            <a:r>
              <a:rPr lang="pt-BR" sz="1600" b="1" dirty="0">
                <a:solidFill>
                  <a:schemeClr val="tx2">
                    <a:lumMod val="50000"/>
                  </a:schemeClr>
                </a:solidFill>
                <a:latin typeface="Söhne"/>
              </a:rPr>
              <a:t>:</a:t>
            </a:r>
          </a:p>
        </p:txBody>
      </p:sp>
      <p:sp>
        <p:nvSpPr>
          <p:cNvPr id="5" name="Espaço Reservado para Texto 4">
            <a:extLst>
              <a:ext uri="{FF2B5EF4-FFF2-40B4-BE49-F238E27FC236}">
                <a16:creationId xmlns:a16="http://schemas.microsoft.com/office/drawing/2014/main" id="{112E9899-B321-EACA-8394-159B5AD988E5}"/>
              </a:ext>
            </a:extLst>
          </p:cNvPr>
          <p:cNvSpPr>
            <a:spLocks noGrp="1"/>
          </p:cNvSpPr>
          <p:nvPr>
            <p:ph type="body" sz="quarter" idx="13"/>
          </p:nvPr>
        </p:nvSpPr>
        <p:spPr>
          <a:xfrm>
            <a:off x="1136428" y="2606068"/>
            <a:ext cx="5636926" cy="745946"/>
          </a:xfrm>
        </p:spPr>
        <p:txBody>
          <a:bodyPr/>
          <a:lstStyle/>
          <a:p>
            <a:pPr algn="just"/>
            <a:r>
              <a:rPr lang="en-US" b="0" i="0" dirty="0">
                <a:solidFill>
                  <a:schemeClr val="bg2"/>
                </a:solidFill>
                <a:effectLst/>
                <a:latin typeface="Söhne"/>
              </a:rPr>
              <a:t>The presence of a large number of zero-priced and low-priced products suggests potential data quality issues or unique pricing strategies like promotions or giveaways.</a:t>
            </a:r>
            <a:endParaRPr lang="pt-BR" dirty="0">
              <a:solidFill>
                <a:schemeClr val="bg2"/>
              </a:solidFill>
            </a:endParaRPr>
          </a:p>
        </p:txBody>
      </p:sp>
      <p:sp>
        <p:nvSpPr>
          <p:cNvPr id="7" name="Espaço Reservado para Texto 6">
            <a:extLst>
              <a:ext uri="{FF2B5EF4-FFF2-40B4-BE49-F238E27FC236}">
                <a16:creationId xmlns:a16="http://schemas.microsoft.com/office/drawing/2014/main" id="{F8F601CB-80EB-01A9-3954-C59D46B2D777}"/>
              </a:ext>
            </a:extLst>
          </p:cNvPr>
          <p:cNvSpPr>
            <a:spLocks noGrp="1"/>
          </p:cNvSpPr>
          <p:nvPr>
            <p:ph type="body" sz="quarter" idx="15"/>
          </p:nvPr>
        </p:nvSpPr>
        <p:spPr>
          <a:xfrm>
            <a:off x="1135272" y="3782123"/>
            <a:ext cx="5636925" cy="908340"/>
          </a:xfrm>
        </p:spPr>
        <p:txBody>
          <a:bodyPr/>
          <a:lstStyle/>
          <a:p>
            <a:pPr algn="just"/>
            <a:r>
              <a:rPr lang="en-US" dirty="0">
                <a:solidFill>
                  <a:schemeClr val="bg2"/>
                </a:solidFill>
                <a:latin typeface="Söhne"/>
              </a:rPr>
              <a:t>Regularly review and clean product pricing data to ensure accuracy. Consider segmenting products into different pricing tiers for targeted marketing and pricing strategies.</a:t>
            </a:r>
          </a:p>
          <a:p>
            <a:pPr algn="just"/>
            <a:endParaRPr lang="pt-BR" dirty="0"/>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6">
            <a:alphaModFix/>
          </a:blip>
          <a:stretch>
            <a:fillRect/>
          </a:stretch>
        </p:blipFill>
        <p:spPr>
          <a:xfrm>
            <a:off x="9686087" y="136525"/>
            <a:ext cx="592226" cy="411420"/>
          </a:xfrm>
          <a:prstGeom prst="rect">
            <a:avLst/>
          </a:prstGeom>
          <a:noFill/>
          <a:ln>
            <a:noFill/>
          </a:ln>
        </p:spPr>
      </p:pic>
    </p:spTree>
    <p:extLst>
      <p:ext uri="{BB962C8B-B14F-4D97-AF65-F5344CB8AC3E}">
        <p14:creationId xmlns:p14="http://schemas.microsoft.com/office/powerpoint/2010/main" val="3036719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794AC-5CF9-4864-7585-E7B90F8AB4B2}"/>
              </a:ext>
            </a:extLst>
          </p:cNvPr>
          <p:cNvSpPr>
            <a:spLocks noGrp="1"/>
          </p:cNvSpPr>
          <p:nvPr>
            <p:ph type="title"/>
          </p:nvPr>
        </p:nvSpPr>
        <p:spPr>
          <a:xfrm>
            <a:off x="964022" y="879063"/>
            <a:ext cx="8585419" cy="610863"/>
          </a:xfrm>
        </p:spPr>
        <p:txBody>
          <a:bodyPr>
            <a:noAutofit/>
          </a:bodyPr>
          <a:lstStyle/>
          <a:p>
            <a:r>
              <a:rPr lang="en-US" sz="4000" dirty="0">
                <a:solidFill>
                  <a:schemeClr val="bg1"/>
                </a:solidFill>
              </a:rPr>
              <a:t>Brand Position and Inventory Management</a:t>
            </a:r>
            <a:endParaRPr lang="pt-BR" sz="4000" dirty="0">
              <a:solidFill>
                <a:schemeClr val="bg1"/>
              </a:solidFill>
            </a:endParaRPr>
          </a:p>
        </p:txBody>
      </p:sp>
      <p:sp>
        <p:nvSpPr>
          <p:cNvPr id="13" name="Espaço Reservado para Rodapé 12">
            <a:extLst>
              <a:ext uri="{FF2B5EF4-FFF2-40B4-BE49-F238E27FC236}">
                <a16:creationId xmlns:a16="http://schemas.microsoft.com/office/drawing/2014/main" id="{A678E9DC-5D62-E33A-2ACC-891C9CC80E9F}"/>
              </a:ext>
            </a:extLst>
          </p:cNvPr>
          <p:cNvSpPr>
            <a:spLocks noGrp="1"/>
          </p:cNvSpPr>
          <p:nvPr>
            <p:ph type="ftr" sz="quarter" idx="22"/>
          </p:nvPr>
        </p:nvSpPr>
        <p:spPr/>
        <p:txBody>
          <a:bodyPr/>
          <a:lstStyle/>
          <a:p>
            <a:pPr rtl="0"/>
            <a:r>
              <a:rPr lang="en-US" noProof="0"/>
              <a:t>Marketing Business Intelligence | Insights &amp; Strategies</a:t>
            </a:r>
            <a:endParaRPr lang="pt-BR" b="0" noProof="0" dirty="0"/>
          </a:p>
        </p:txBody>
      </p:sp>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14</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23" name="Espaço Reservado para Texto 3">
            <a:extLst>
              <a:ext uri="{FF2B5EF4-FFF2-40B4-BE49-F238E27FC236}">
                <a16:creationId xmlns:a16="http://schemas.microsoft.com/office/drawing/2014/main" id="{961B65D1-60A3-566A-0194-94DB00736F4A}"/>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Analysis of brand-related pricing patterns.</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pic>
        <p:nvPicPr>
          <p:cNvPr id="25" name="Imagem 24">
            <a:extLst>
              <a:ext uri="{FF2B5EF4-FFF2-40B4-BE49-F238E27FC236}">
                <a16:creationId xmlns:a16="http://schemas.microsoft.com/office/drawing/2014/main" id="{1FDEA024-89E6-31CF-5D32-75876B9B9450}"/>
              </a:ext>
            </a:extLst>
          </p:cNvPr>
          <p:cNvPicPr>
            <a:picLocks noChangeAspect="1"/>
          </p:cNvPicPr>
          <p:nvPr/>
        </p:nvPicPr>
        <p:blipFill>
          <a:blip r:embed="rId3"/>
          <a:stretch>
            <a:fillRect/>
          </a:stretch>
        </p:blipFill>
        <p:spPr>
          <a:xfrm>
            <a:off x="964022" y="2723139"/>
            <a:ext cx="6463881" cy="3507488"/>
          </a:xfrm>
          <a:prstGeom prst="rect">
            <a:avLst/>
          </a:prstGeom>
        </p:spPr>
      </p:pic>
      <p:pic>
        <p:nvPicPr>
          <p:cNvPr id="29" name="Imagem 28">
            <a:extLst>
              <a:ext uri="{FF2B5EF4-FFF2-40B4-BE49-F238E27FC236}">
                <a16:creationId xmlns:a16="http://schemas.microsoft.com/office/drawing/2014/main" id="{B0F57D8D-5C4F-6BF3-86C3-74D9BB84FCC7}"/>
              </a:ext>
            </a:extLst>
          </p:cNvPr>
          <p:cNvPicPr>
            <a:picLocks noChangeAspect="1"/>
          </p:cNvPicPr>
          <p:nvPr/>
        </p:nvPicPr>
        <p:blipFill>
          <a:blip r:embed="rId4"/>
          <a:stretch>
            <a:fillRect/>
          </a:stretch>
        </p:blipFill>
        <p:spPr>
          <a:xfrm>
            <a:off x="5634485" y="2179445"/>
            <a:ext cx="5233038" cy="3507488"/>
          </a:xfrm>
          <a:prstGeom prst="rect">
            <a:avLst/>
          </a:prstGeom>
        </p:spPr>
      </p:pic>
    </p:spTree>
    <p:extLst>
      <p:ext uri="{BB962C8B-B14F-4D97-AF65-F5344CB8AC3E}">
        <p14:creationId xmlns:p14="http://schemas.microsoft.com/office/powerpoint/2010/main" val="2271760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m 24">
            <a:extLst>
              <a:ext uri="{FF2B5EF4-FFF2-40B4-BE49-F238E27FC236}">
                <a16:creationId xmlns:a16="http://schemas.microsoft.com/office/drawing/2014/main" id="{1FDEA024-89E6-31CF-5D32-75876B9B9450}"/>
              </a:ext>
            </a:extLst>
          </p:cNvPr>
          <p:cNvPicPr>
            <a:picLocks noChangeAspect="1"/>
          </p:cNvPicPr>
          <p:nvPr/>
        </p:nvPicPr>
        <p:blipFill>
          <a:blip r:embed="rId2">
            <a:alphaModFix amt="5000"/>
          </a:blip>
          <a:stretch>
            <a:fillRect/>
          </a:stretch>
        </p:blipFill>
        <p:spPr>
          <a:xfrm>
            <a:off x="1876612" y="4328579"/>
            <a:ext cx="3074578" cy="1668355"/>
          </a:xfrm>
          <a:prstGeom prst="rect">
            <a:avLst/>
          </a:prstGeom>
        </p:spPr>
      </p:pic>
      <p:sp>
        <p:nvSpPr>
          <p:cNvPr id="2" name="Título 1">
            <a:extLst>
              <a:ext uri="{FF2B5EF4-FFF2-40B4-BE49-F238E27FC236}">
                <a16:creationId xmlns:a16="http://schemas.microsoft.com/office/drawing/2014/main" id="{4C0794AC-5CF9-4864-7585-E7B90F8AB4B2}"/>
              </a:ext>
            </a:extLst>
          </p:cNvPr>
          <p:cNvSpPr>
            <a:spLocks noGrp="1"/>
          </p:cNvSpPr>
          <p:nvPr>
            <p:ph type="title"/>
          </p:nvPr>
        </p:nvSpPr>
        <p:spPr>
          <a:xfrm>
            <a:off x="964022" y="879063"/>
            <a:ext cx="8585419" cy="610863"/>
          </a:xfrm>
        </p:spPr>
        <p:txBody>
          <a:bodyPr>
            <a:noAutofit/>
          </a:bodyPr>
          <a:lstStyle/>
          <a:p>
            <a:r>
              <a:rPr lang="en-US" sz="4000" dirty="0">
                <a:solidFill>
                  <a:schemeClr val="bg1"/>
                </a:solidFill>
              </a:rPr>
              <a:t>Brand Position and Inventory Management</a:t>
            </a:r>
            <a:endParaRPr lang="pt-BR" sz="4000" dirty="0">
              <a:solidFill>
                <a:schemeClr val="bg1"/>
              </a:solidFill>
            </a:endParaRPr>
          </a:p>
        </p:txBody>
      </p:sp>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15</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3">
            <a:alphaModFix/>
          </a:blip>
          <a:stretch>
            <a:fillRect/>
          </a:stretch>
        </p:blipFill>
        <p:spPr>
          <a:xfrm>
            <a:off x="9686087" y="136525"/>
            <a:ext cx="592226" cy="411420"/>
          </a:xfrm>
          <a:prstGeom prst="rect">
            <a:avLst/>
          </a:prstGeom>
          <a:noFill/>
          <a:ln>
            <a:noFill/>
          </a:ln>
        </p:spPr>
      </p:pic>
      <p:sp>
        <p:nvSpPr>
          <p:cNvPr id="23" name="Espaço Reservado para Texto 3">
            <a:extLst>
              <a:ext uri="{FF2B5EF4-FFF2-40B4-BE49-F238E27FC236}">
                <a16:creationId xmlns:a16="http://schemas.microsoft.com/office/drawing/2014/main" id="{961B65D1-60A3-566A-0194-94DB00736F4A}"/>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Analysis of brand-related pricing patterns.</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pic>
        <p:nvPicPr>
          <p:cNvPr id="29" name="Imagem 28">
            <a:extLst>
              <a:ext uri="{FF2B5EF4-FFF2-40B4-BE49-F238E27FC236}">
                <a16:creationId xmlns:a16="http://schemas.microsoft.com/office/drawing/2014/main" id="{B0F57D8D-5C4F-6BF3-86C3-74D9BB84FCC7}"/>
              </a:ext>
            </a:extLst>
          </p:cNvPr>
          <p:cNvPicPr>
            <a:picLocks noChangeAspect="1"/>
          </p:cNvPicPr>
          <p:nvPr/>
        </p:nvPicPr>
        <p:blipFill>
          <a:blip r:embed="rId4">
            <a:alphaModFix amt="5000"/>
          </a:blip>
          <a:stretch>
            <a:fillRect/>
          </a:stretch>
        </p:blipFill>
        <p:spPr>
          <a:xfrm>
            <a:off x="4038600" y="3278521"/>
            <a:ext cx="2641579" cy="1770541"/>
          </a:xfrm>
          <a:prstGeom prst="rect">
            <a:avLst/>
          </a:prstGeom>
        </p:spPr>
      </p:pic>
      <p:pic>
        <p:nvPicPr>
          <p:cNvPr id="4" name="Imagem 3">
            <a:extLst>
              <a:ext uri="{FF2B5EF4-FFF2-40B4-BE49-F238E27FC236}">
                <a16:creationId xmlns:a16="http://schemas.microsoft.com/office/drawing/2014/main" id="{45E4BCF2-ACE8-C45D-88AD-3FB91B9779E4}"/>
              </a:ext>
            </a:extLst>
          </p:cNvPr>
          <p:cNvPicPr>
            <a:picLocks noChangeAspect="1"/>
          </p:cNvPicPr>
          <p:nvPr/>
        </p:nvPicPr>
        <p:blipFill>
          <a:blip r:embed="rId5"/>
          <a:stretch>
            <a:fillRect/>
          </a:stretch>
        </p:blipFill>
        <p:spPr>
          <a:xfrm>
            <a:off x="4658265" y="2188020"/>
            <a:ext cx="6151088" cy="4073923"/>
          </a:xfrm>
          <a:prstGeom prst="rect">
            <a:avLst/>
          </a:prstGeom>
        </p:spPr>
      </p:pic>
    </p:spTree>
    <p:extLst>
      <p:ext uri="{BB962C8B-B14F-4D97-AF65-F5344CB8AC3E}">
        <p14:creationId xmlns:p14="http://schemas.microsoft.com/office/powerpoint/2010/main" val="3836023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16</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sp>
        <p:nvSpPr>
          <p:cNvPr id="6" name="Espaço Reservado para Texto 5">
            <a:extLst>
              <a:ext uri="{FF2B5EF4-FFF2-40B4-BE49-F238E27FC236}">
                <a16:creationId xmlns:a16="http://schemas.microsoft.com/office/drawing/2014/main" id="{7F6F53A5-F8F5-C9A0-22AE-B25675B7555B}"/>
              </a:ext>
            </a:extLst>
          </p:cNvPr>
          <p:cNvSpPr>
            <a:spLocks noGrp="1"/>
          </p:cNvSpPr>
          <p:nvPr>
            <p:ph type="body" sz="quarter" idx="14"/>
          </p:nvPr>
        </p:nvSpPr>
        <p:spPr>
          <a:xfrm>
            <a:off x="1136428" y="2235164"/>
            <a:ext cx="4838700" cy="315915"/>
          </a:xfrm>
        </p:spPr>
        <p:txBody>
          <a:bodyPr/>
          <a:lstStyle/>
          <a:p>
            <a:r>
              <a:rPr lang="en-US" sz="1600" b="1" i="0" dirty="0">
                <a:solidFill>
                  <a:schemeClr val="tx2">
                    <a:lumMod val="50000"/>
                  </a:schemeClr>
                </a:solidFill>
                <a:effectLst/>
                <a:latin typeface="Söhne"/>
              </a:rPr>
              <a:t>Insight</a:t>
            </a:r>
            <a:r>
              <a:rPr lang="en-US" sz="1600" b="0" i="0" dirty="0">
                <a:solidFill>
                  <a:schemeClr val="tx2">
                    <a:lumMod val="50000"/>
                  </a:schemeClr>
                </a:solidFill>
                <a:effectLst/>
                <a:latin typeface="Söhne"/>
              </a:rPr>
              <a:t>:</a:t>
            </a:r>
            <a:endParaRPr lang="pt-BR" sz="1600" dirty="0">
              <a:solidFill>
                <a:schemeClr val="tx2">
                  <a:lumMod val="50000"/>
                </a:schemeClr>
              </a:solidFill>
            </a:endParaRPr>
          </a:p>
        </p:txBody>
      </p:sp>
      <p:sp>
        <p:nvSpPr>
          <p:cNvPr id="8" name="Espaço Reservado para Texto 7">
            <a:extLst>
              <a:ext uri="{FF2B5EF4-FFF2-40B4-BE49-F238E27FC236}">
                <a16:creationId xmlns:a16="http://schemas.microsoft.com/office/drawing/2014/main" id="{58C84273-C01B-BF29-884A-EB4C9D255BB2}"/>
              </a:ext>
            </a:extLst>
          </p:cNvPr>
          <p:cNvSpPr>
            <a:spLocks noGrp="1"/>
          </p:cNvSpPr>
          <p:nvPr>
            <p:ph type="body" sz="quarter" idx="16"/>
          </p:nvPr>
        </p:nvSpPr>
        <p:spPr>
          <a:xfrm>
            <a:off x="1135273" y="3411219"/>
            <a:ext cx="4838700" cy="315915"/>
          </a:xfrm>
        </p:spPr>
        <p:txBody>
          <a:bodyPr/>
          <a:lstStyle/>
          <a:p>
            <a:r>
              <a:rPr lang="pt-BR" sz="1600" b="1" dirty="0" err="1">
                <a:solidFill>
                  <a:schemeClr val="tx2">
                    <a:lumMod val="50000"/>
                  </a:schemeClr>
                </a:solidFill>
                <a:latin typeface="Söhne"/>
              </a:rPr>
              <a:t>Suggestion</a:t>
            </a:r>
            <a:r>
              <a:rPr lang="pt-BR" sz="1600" b="1" dirty="0">
                <a:solidFill>
                  <a:schemeClr val="tx2">
                    <a:lumMod val="50000"/>
                  </a:schemeClr>
                </a:solidFill>
                <a:latin typeface="Söhne"/>
              </a:rPr>
              <a:t>:</a:t>
            </a:r>
          </a:p>
        </p:txBody>
      </p:sp>
      <p:sp>
        <p:nvSpPr>
          <p:cNvPr id="5" name="Espaço Reservado para Texto 4">
            <a:extLst>
              <a:ext uri="{FF2B5EF4-FFF2-40B4-BE49-F238E27FC236}">
                <a16:creationId xmlns:a16="http://schemas.microsoft.com/office/drawing/2014/main" id="{112E9899-B321-EACA-8394-159B5AD988E5}"/>
              </a:ext>
            </a:extLst>
          </p:cNvPr>
          <p:cNvSpPr>
            <a:spLocks noGrp="1"/>
          </p:cNvSpPr>
          <p:nvPr>
            <p:ph type="body" sz="quarter" idx="13"/>
          </p:nvPr>
        </p:nvSpPr>
        <p:spPr>
          <a:xfrm>
            <a:off x="1136428" y="2606068"/>
            <a:ext cx="5636926" cy="745946"/>
          </a:xfrm>
        </p:spPr>
        <p:txBody>
          <a:bodyPr/>
          <a:lstStyle/>
          <a:p>
            <a:pPr algn="just"/>
            <a:r>
              <a:rPr lang="en-US" b="0" i="0" dirty="0">
                <a:solidFill>
                  <a:schemeClr val="bg2"/>
                </a:solidFill>
                <a:effectLst/>
                <a:latin typeface="Söhne"/>
              </a:rPr>
              <a:t>The data shows variations in product prices across different brands, indicating different market positioning (</a:t>
            </a:r>
            <a:r>
              <a:rPr lang="en-US" b="0" i="1" dirty="0">
                <a:solidFill>
                  <a:schemeClr val="bg2"/>
                </a:solidFill>
                <a:effectLst/>
                <a:latin typeface="Söhne"/>
              </a:rPr>
              <a:t>premium vs. budget brands</a:t>
            </a:r>
            <a:r>
              <a:rPr lang="en-US" b="0" i="0" dirty="0">
                <a:solidFill>
                  <a:schemeClr val="bg2"/>
                </a:solidFill>
                <a:effectLst/>
                <a:latin typeface="Söhne"/>
              </a:rPr>
              <a:t>).</a:t>
            </a:r>
            <a:endParaRPr lang="pt-BR" dirty="0">
              <a:solidFill>
                <a:schemeClr val="bg2"/>
              </a:solidFill>
            </a:endParaRPr>
          </a:p>
        </p:txBody>
      </p:sp>
      <p:sp>
        <p:nvSpPr>
          <p:cNvPr id="7" name="Espaço Reservado para Texto 6">
            <a:extLst>
              <a:ext uri="{FF2B5EF4-FFF2-40B4-BE49-F238E27FC236}">
                <a16:creationId xmlns:a16="http://schemas.microsoft.com/office/drawing/2014/main" id="{F8F601CB-80EB-01A9-3954-C59D46B2D777}"/>
              </a:ext>
            </a:extLst>
          </p:cNvPr>
          <p:cNvSpPr>
            <a:spLocks noGrp="1"/>
          </p:cNvSpPr>
          <p:nvPr>
            <p:ph type="body" sz="quarter" idx="15"/>
          </p:nvPr>
        </p:nvSpPr>
        <p:spPr>
          <a:xfrm>
            <a:off x="1135272" y="3782123"/>
            <a:ext cx="5636925" cy="908340"/>
          </a:xfrm>
        </p:spPr>
        <p:txBody>
          <a:bodyPr/>
          <a:lstStyle/>
          <a:p>
            <a:pPr algn="just"/>
            <a:r>
              <a:rPr lang="en-US" dirty="0">
                <a:solidFill>
                  <a:schemeClr val="bg2"/>
                </a:solidFill>
                <a:latin typeface="Söhne"/>
              </a:rPr>
              <a:t>Tailor marketing messages according to brand positioning. For premium brands, focus on quality and exclusivity, while for budget brands, highlight value and affordability. Adjust inventory based on brand popularity and pricing trends</a:t>
            </a:r>
            <a:endParaRPr lang="pt-BR" dirty="0"/>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a:solidFill>
                  <a:schemeClr val="bg1"/>
                </a:solidFill>
              </a:rPr>
              <a:t>Brand Position and Inventory Management</a:t>
            </a:r>
            <a:endParaRPr lang="pt-BR" sz="4000" dirty="0">
              <a:solidFill>
                <a:schemeClr val="bg1"/>
              </a:solidFill>
            </a:endParaRPr>
          </a:p>
        </p:txBody>
      </p:sp>
      <p:pic>
        <p:nvPicPr>
          <p:cNvPr id="10" name="Imagem 9">
            <a:extLst>
              <a:ext uri="{FF2B5EF4-FFF2-40B4-BE49-F238E27FC236}">
                <a16:creationId xmlns:a16="http://schemas.microsoft.com/office/drawing/2014/main" id="{9CD46391-90E0-8969-0D26-055BE0831A6B}"/>
              </a:ext>
            </a:extLst>
          </p:cNvPr>
          <p:cNvPicPr>
            <a:picLocks noChangeAspect="1"/>
          </p:cNvPicPr>
          <p:nvPr/>
        </p:nvPicPr>
        <p:blipFill>
          <a:blip r:embed="rId3">
            <a:alphaModFix amt="85000"/>
          </a:blip>
          <a:stretch>
            <a:fillRect/>
          </a:stretch>
        </p:blipFill>
        <p:spPr>
          <a:xfrm>
            <a:off x="7134957" y="2984740"/>
            <a:ext cx="4218843" cy="2794179"/>
          </a:xfrm>
          <a:prstGeom prst="rect">
            <a:avLst/>
          </a:prstGeom>
        </p:spPr>
      </p:pic>
    </p:spTree>
    <p:extLst>
      <p:ext uri="{BB962C8B-B14F-4D97-AF65-F5344CB8AC3E}">
        <p14:creationId xmlns:p14="http://schemas.microsoft.com/office/powerpoint/2010/main" val="1777384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17</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Customer Engagement</a:t>
            </a:r>
            <a:endParaRPr lang="pt-BR" sz="4000" dirty="0">
              <a:solidFill>
                <a:schemeClr val="bg1"/>
              </a:solidFill>
            </a:endParaRPr>
          </a:p>
        </p:txBody>
      </p:sp>
      <p:sp>
        <p:nvSpPr>
          <p:cNvPr id="20" name="Espaço Reservado para Texto 3">
            <a:extLst>
              <a:ext uri="{FF2B5EF4-FFF2-40B4-BE49-F238E27FC236}">
                <a16:creationId xmlns:a16="http://schemas.microsoft.com/office/drawing/2014/main" id="{B33C9F4E-2197-AD54-48CF-8FB4A85A5443}"/>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Engagement levels in different stages of the sales funnel.</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pic>
        <p:nvPicPr>
          <p:cNvPr id="22" name="Imagem 21">
            <a:extLst>
              <a:ext uri="{FF2B5EF4-FFF2-40B4-BE49-F238E27FC236}">
                <a16:creationId xmlns:a16="http://schemas.microsoft.com/office/drawing/2014/main" id="{03836D64-3F81-D0CF-BC32-5C5B656926F4}"/>
              </a:ext>
            </a:extLst>
          </p:cNvPr>
          <p:cNvPicPr>
            <a:picLocks noChangeAspect="1"/>
          </p:cNvPicPr>
          <p:nvPr/>
        </p:nvPicPr>
        <p:blipFill>
          <a:blip r:embed="rId3"/>
          <a:stretch>
            <a:fillRect/>
          </a:stretch>
        </p:blipFill>
        <p:spPr>
          <a:xfrm>
            <a:off x="964022" y="2793238"/>
            <a:ext cx="7996060" cy="2795232"/>
          </a:xfrm>
          <a:prstGeom prst="rect">
            <a:avLst/>
          </a:prstGeom>
        </p:spPr>
      </p:pic>
    </p:spTree>
    <p:extLst>
      <p:ext uri="{BB962C8B-B14F-4D97-AF65-F5344CB8AC3E}">
        <p14:creationId xmlns:p14="http://schemas.microsoft.com/office/powerpoint/2010/main" val="2424163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18</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Customer Engagement</a:t>
            </a:r>
            <a:endParaRPr lang="pt-BR" sz="4000" dirty="0">
              <a:solidFill>
                <a:schemeClr val="bg1"/>
              </a:solidFill>
            </a:endParaRPr>
          </a:p>
        </p:txBody>
      </p:sp>
      <p:sp>
        <p:nvSpPr>
          <p:cNvPr id="20" name="Espaço Reservado para Texto 3">
            <a:extLst>
              <a:ext uri="{FF2B5EF4-FFF2-40B4-BE49-F238E27FC236}">
                <a16:creationId xmlns:a16="http://schemas.microsoft.com/office/drawing/2014/main" id="{B33C9F4E-2197-AD54-48CF-8FB4A85A5443}"/>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Engagement levels in different stages of the sales funnel.</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pic>
        <p:nvPicPr>
          <p:cNvPr id="3" name="Imagem 2">
            <a:extLst>
              <a:ext uri="{FF2B5EF4-FFF2-40B4-BE49-F238E27FC236}">
                <a16:creationId xmlns:a16="http://schemas.microsoft.com/office/drawing/2014/main" id="{5431AF8F-A7C6-9CC7-13DF-1067479E3F28}"/>
              </a:ext>
            </a:extLst>
          </p:cNvPr>
          <p:cNvPicPr>
            <a:picLocks noChangeAspect="1"/>
          </p:cNvPicPr>
          <p:nvPr/>
        </p:nvPicPr>
        <p:blipFill>
          <a:blip r:embed="rId3"/>
          <a:stretch>
            <a:fillRect/>
          </a:stretch>
        </p:blipFill>
        <p:spPr>
          <a:xfrm>
            <a:off x="2033902" y="2643973"/>
            <a:ext cx="8159420" cy="3586654"/>
          </a:xfrm>
          <a:prstGeom prst="rect">
            <a:avLst/>
          </a:prstGeom>
        </p:spPr>
      </p:pic>
    </p:spTree>
    <p:extLst>
      <p:ext uri="{BB962C8B-B14F-4D97-AF65-F5344CB8AC3E}">
        <p14:creationId xmlns:p14="http://schemas.microsoft.com/office/powerpoint/2010/main" val="3993775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19</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Customer Engagement</a:t>
            </a:r>
            <a:endParaRPr lang="pt-BR" sz="4000" dirty="0">
              <a:solidFill>
                <a:schemeClr val="bg1"/>
              </a:solidFill>
            </a:endParaRPr>
          </a:p>
        </p:txBody>
      </p:sp>
      <p:sp>
        <p:nvSpPr>
          <p:cNvPr id="20" name="Espaço Reservado para Texto 3">
            <a:extLst>
              <a:ext uri="{FF2B5EF4-FFF2-40B4-BE49-F238E27FC236}">
                <a16:creationId xmlns:a16="http://schemas.microsoft.com/office/drawing/2014/main" id="{B33C9F4E-2197-AD54-48CF-8FB4A85A5443}"/>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Engagement levels in different stages of the sales funnel.</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pic>
        <p:nvPicPr>
          <p:cNvPr id="3" name="Imagem 2">
            <a:extLst>
              <a:ext uri="{FF2B5EF4-FFF2-40B4-BE49-F238E27FC236}">
                <a16:creationId xmlns:a16="http://schemas.microsoft.com/office/drawing/2014/main" id="{5431AF8F-A7C6-9CC7-13DF-1067479E3F28}"/>
              </a:ext>
            </a:extLst>
          </p:cNvPr>
          <p:cNvPicPr>
            <a:picLocks noChangeAspect="1"/>
          </p:cNvPicPr>
          <p:nvPr/>
        </p:nvPicPr>
        <p:blipFill>
          <a:blip r:embed="rId3">
            <a:alphaModFix amt="35000"/>
          </a:blip>
          <a:stretch>
            <a:fillRect/>
          </a:stretch>
        </p:blipFill>
        <p:spPr>
          <a:xfrm>
            <a:off x="593971" y="4758491"/>
            <a:ext cx="3655529" cy="1606869"/>
          </a:xfrm>
          <a:prstGeom prst="rect">
            <a:avLst/>
          </a:prstGeom>
        </p:spPr>
      </p:pic>
      <p:pic>
        <p:nvPicPr>
          <p:cNvPr id="4" name="Imagem 3">
            <a:extLst>
              <a:ext uri="{FF2B5EF4-FFF2-40B4-BE49-F238E27FC236}">
                <a16:creationId xmlns:a16="http://schemas.microsoft.com/office/drawing/2014/main" id="{D726C449-41A2-5C0E-5970-3648CD45CFE3}"/>
              </a:ext>
            </a:extLst>
          </p:cNvPr>
          <p:cNvPicPr>
            <a:picLocks noChangeAspect="1"/>
          </p:cNvPicPr>
          <p:nvPr/>
        </p:nvPicPr>
        <p:blipFill>
          <a:blip r:embed="rId4"/>
          <a:stretch>
            <a:fillRect/>
          </a:stretch>
        </p:blipFill>
        <p:spPr>
          <a:xfrm>
            <a:off x="1006552" y="2741464"/>
            <a:ext cx="4879585" cy="3237473"/>
          </a:xfrm>
          <a:prstGeom prst="rect">
            <a:avLst/>
          </a:prstGeom>
        </p:spPr>
      </p:pic>
      <p:pic>
        <p:nvPicPr>
          <p:cNvPr id="6" name="Imagem 5">
            <a:extLst>
              <a:ext uri="{FF2B5EF4-FFF2-40B4-BE49-F238E27FC236}">
                <a16:creationId xmlns:a16="http://schemas.microsoft.com/office/drawing/2014/main" id="{8539322E-9831-1D1E-4DD1-376A29369751}"/>
              </a:ext>
            </a:extLst>
          </p:cNvPr>
          <p:cNvPicPr>
            <a:picLocks noChangeAspect="1"/>
          </p:cNvPicPr>
          <p:nvPr/>
        </p:nvPicPr>
        <p:blipFill>
          <a:blip r:embed="rId5"/>
          <a:stretch>
            <a:fillRect/>
          </a:stretch>
        </p:blipFill>
        <p:spPr>
          <a:xfrm>
            <a:off x="5940190" y="2406770"/>
            <a:ext cx="5093021" cy="3771944"/>
          </a:xfrm>
          <a:prstGeom prst="rect">
            <a:avLst/>
          </a:prstGeom>
        </p:spPr>
      </p:pic>
    </p:spTree>
    <p:extLst>
      <p:ext uri="{BB962C8B-B14F-4D97-AF65-F5344CB8AC3E}">
        <p14:creationId xmlns:p14="http://schemas.microsoft.com/office/powerpoint/2010/main" val="1387764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1546109-AADD-79E2-3BE3-BEF4AAE1E5A2}"/>
              </a:ext>
            </a:extLst>
          </p:cNvPr>
          <p:cNvSpPr>
            <a:spLocks noGrp="1"/>
          </p:cNvSpPr>
          <p:nvPr>
            <p:ph type="title"/>
          </p:nvPr>
        </p:nvSpPr>
        <p:spPr/>
        <p:txBody>
          <a:bodyPr/>
          <a:lstStyle/>
          <a:p>
            <a:r>
              <a:rPr lang="pt-BR" dirty="0" err="1"/>
              <a:t>About</a:t>
            </a:r>
            <a:r>
              <a:rPr lang="pt-BR" dirty="0"/>
              <a:t> Me</a:t>
            </a:r>
          </a:p>
        </p:txBody>
      </p:sp>
      <p:sp>
        <p:nvSpPr>
          <p:cNvPr id="6" name="Espaço Reservado para Número de Slide 5">
            <a:extLst>
              <a:ext uri="{FF2B5EF4-FFF2-40B4-BE49-F238E27FC236}">
                <a16:creationId xmlns:a16="http://schemas.microsoft.com/office/drawing/2014/main" id="{E0B2BE3E-7F0D-8356-F9A3-9830BEDDE226}"/>
              </a:ext>
            </a:extLst>
          </p:cNvPr>
          <p:cNvSpPr>
            <a:spLocks noGrp="1"/>
          </p:cNvSpPr>
          <p:nvPr>
            <p:ph type="sldNum" sz="quarter" idx="16"/>
          </p:nvPr>
        </p:nvSpPr>
        <p:spPr/>
        <p:txBody>
          <a:bodyPr/>
          <a:lstStyle/>
          <a:p>
            <a:pPr rtl="0"/>
            <a:fld id="{294A09A9-5501-47C1-A89A-A340965A2BE2}" type="slidenum">
              <a:rPr lang="pt-BR" noProof="0" smtClean="0"/>
              <a:pPr rtl="0"/>
              <a:t>2</a:t>
            </a:fld>
            <a:endParaRPr lang="pt-BR" noProof="0" dirty="0"/>
          </a:p>
        </p:txBody>
      </p:sp>
      <p:pic>
        <p:nvPicPr>
          <p:cNvPr id="8" name="Imagem 7">
            <a:extLst>
              <a:ext uri="{FF2B5EF4-FFF2-40B4-BE49-F238E27FC236}">
                <a16:creationId xmlns:a16="http://schemas.microsoft.com/office/drawing/2014/main" id="{279CA71A-B37D-BBC5-24D0-4789E7859654}"/>
              </a:ext>
            </a:extLst>
          </p:cNvPr>
          <p:cNvPicPr>
            <a:picLocks noChangeAspect="1"/>
          </p:cNvPicPr>
          <p:nvPr/>
        </p:nvPicPr>
        <p:blipFill>
          <a:blip r:embed="rId2"/>
          <a:stretch>
            <a:fillRect/>
          </a:stretch>
        </p:blipFill>
        <p:spPr>
          <a:xfrm>
            <a:off x="1173198" y="2289363"/>
            <a:ext cx="6074434" cy="2829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Google Shape;59;p13">
            <a:extLst>
              <a:ext uri="{FF2B5EF4-FFF2-40B4-BE49-F238E27FC236}">
                <a16:creationId xmlns:a16="http://schemas.microsoft.com/office/drawing/2014/main" id="{8C47353D-3C2F-9E17-8D9B-BB1F9B9A7010}"/>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sp>
        <p:nvSpPr>
          <p:cNvPr id="10" name="CaixaDeTexto 9">
            <a:extLst>
              <a:ext uri="{FF2B5EF4-FFF2-40B4-BE49-F238E27FC236}">
                <a16:creationId xmlns:a16="http://schemas.microsoft.com/office/drawing/2014/main" id="{700AD980-BC3B-F4D7-03F2-22280D7FDD73}"/>
              </a:ext>
            </a:extLst>
          </p:cNvPr>
          <p:cNvSpPr txBox="1"/>
          <p:nvPr/>
        </p:nvSpPr>
        <p:spPr>
          <a:xfrm>
            <a:off x="7487729" y="1000656"/>
            <a:ext cx="3398808" cy="4401205"/>
          </a:xfrm>
          <a:prstGeom prst="rect">
            <a:avLst/>
          </a:prstGeom>
          <a:noFill/>
        </p:spPr>
        <p:txBody>
          <a:bodyPr wrap="square" rtlCol="0">
            <a:spAutoFit/>
          </a:bodyPr>
          <a:lstStyle/>
          <a:p>
            <a:pPr algn="just"/>
            <a:r>
              <a:rPr lang="pt-BR" sz="1600" b="1" i="0" dirty="0">
                <a:solidFill>
                  <a:schemeClr val="tx2"/>
                </a:solidFill>
                <a:effectLst/>
                <a:latin typeface="+mj-lt"/>
              </a:rPr>
              <a:t>Professional </a:t>
            </a:r>
            <a:r>
              <a:rPr lang="pt-BR" sz="1600" b="1" i="0" dirty="0" err="1">
                <a:solidFill>
                  <a:schemeClr val="tx2"/>
                </a:solidFill>
                <a:effectLst/>
                <a:latin typeface="+mj-lt"/>
              </a:rPr>
              <a:t>experience</a:t>
            </a:r>
            <a:endParaRPr lang="pt-BR" sz="1600" b="1" i="0" dirty="0">
              <a:solidFill>
                <a:schemeClr val="tx2"/>
              </a:solidFill>
              <a:effectLst/>
              <a:latin typeface="+mj-lt"/>
            </a:endParaRPr>
          </a:p>
          <a:p>
            <a:pPr algn="just"/>
            <a:endParaRPr lang="pt-BR" sz="1600" b="0" i="0" dirty="0">
              <a:solidFill>
                <a:schemeClr val="tx2"/>
              </a:solidFill>
              <a:effectLst/>
              <a:latin typeface="+mj-lt"/>
            </a:endParaRPr>
          </a:p>
          <a:p>
            <a:pPr marL="285750" indent="-285750" algn="just">
              <a:buFont typeface="Wingdings" panose="05000000000000000000" pitchFamily="2" charset="2"/>
              <a:buChar char="§"/>
            </a:pPr>
            <a:r>
              <a:rPr lang="pt-BR" sz="1600" b="1" i="0" dirty="0">
                <a:solidFill>
                  <a:schemeClr val="tx2"/>
                </a:solidFill>
                <a:effectLst/>
                <a:latin typeface="+mj-lt"/>
              </a:rPr>
              <a:t>Data </a:t>
            </a:r>
            <a:r>
              <a:rPr lang="pt-BR" sz="1600" b="1" i="0" dirty="0" err="1">
                <a:solidFill>
                  <a:schemeClr val="tx2"/>
                </a:solidFill>
                <a:effectLst/>
                <a:latin typeface="+mj-lt"/>
              </a:rPr>
              <a:t>Scientist</a:t>
            </a:r>
            <a:r>
              <a:rPr lang="pt-BR" sz="1600" b="1" i="0" dirty="0">
                <a:solidFill>
                  <a:schemeClr val="tx2"/>
                </a:solidFill>
                <a:effectLst/>
                <a:latin typeface="+mj-lt"/>
              </a:rPr>
              <a:t> / BI </a:t>
            </a:r>
            <a:r>
              <a:rPr lang="pt-BR" sz="1600" b="1" i="0" dirty="0" err="1">
                <a:solidFill>
                  <a:schemeClr val="tx2"/>
                </a:solidFill>
                <a:effectLst/>
                <a:latin typeface="+mj-lt"/>
              </a:rPr>
              <a:t>Analytics</a:t>
            </a:r>
            <a:r>
              <a:rPr lang="pt-BR" sz="1600" b="1" i="0" dirty="0">
                <a:solidFill>
                  <a:schemeClr val="tx2"/>
                </a:solidFill>
                <a:effectLst/>
                <a:latin typeface="+mj-lt"/>
              </a:rPr>
              <a:t> </a:t>
            </a:r>
            <a:r>
              <a:rPr lang="pt-BR" sz="1600" b="1" i="0" dirty="0" err="1">
                <a:solidFill>
                  <a:schemeClr val="tx2"/>
                </a:solidFill>
                <a:effectLst/>
                <a:latin typeface="+mj-lt"/>
              </a:rPr>
              <a:t>on</a:t>
            </a:r>
            <a:r>
              <a:rPr lang="pt-BR" sz="1600" b="1" i="0" dirty="0">
                <a:solidFill>
                  <a:schemeClr val="tx2"/>
                </a:solidFill>
                <a:effectLst/>
                <a:latin typeface="+mj-lt"/>
              </a:rPr>
              <a:t> </a:t>
            </a:r>
            <a:r>
              <a:rPr lang="pt-BR" sz="1600" b="1" dirty="0" err="1">
                <a:solidFill>
                  <a:schemeClr val="tx2"/>
                </a:solidFill>
                <a:latin typeface="+mj-lt"/>
              </a:rPr>
              <a:t>I</a:t>
            </a:r>
            <a:r>
              <a:rPr lang="pt-BR" sz="1600" b="1" i="0" dirty="0" err="1">
                <a:solidFill>
                  <a:schemeClr val="tx2"/>
                </a:solidFill>
                <a:effectLst/>
                <a:latin typeface="+mj-lt"/>
              </a:rPr>
              <a:t>oasys</a:t>
            </a:r>
            <a:r>
              <a:rPr lang="pt-BR" sz="1600" b="1" i="0" dirty="0">
                <a:solidFill>
                  <a:schemeClr val="tx2"/>
                </a:solidFill>
                <a:effectLst/>
                <a:latin typeface="+mj-lt"/>
              </a:rPr>
              <a:t>/</a:t>
            </a:r>
            <a:r>
              <a:rPr lang="pt-BR" sz="1600" b="1" dirty="0">
                <a:solidFill>
                  <a:schemeClr val="tx2"/>
                </a:solidFill>
                <a:latin typeface="+mj-lt"/>
              </a:rPr>
              <a:t>A</a:t>
            </a:r>
            <a:r>
              <a:rPr lang="pt-BR" sz="1600" b="1" i="0" dirty="0">
                <a:solidFill>
                  <a:schemeClr val="tx2"/>
                </a:solidFill>
                <a:effectLst/>
                <a:latin typeface="+mj-lt"/>
              </a:rPr>
              <a:t>lpargatas SA</a:t>
            </a:r>
            <a:r>
              <a:rPr lang="pt-BR" sz="1600" b="0" i="0" dirty="0">
                <a:solidFill>
                  <a:schemeClr val="tx2"/>
                </a:solidFill>
                <a:effectLst/>
                <a:latin typeface="+mj-lt"/>
              </a:rPr>
              <a:t>:</a:t>
            </a:r>
          </a:p>
          <a:p>
            <a:pPr marL="742950" lvl="1" indent="-285750" algn="just">
              <a:buFont typeface="Arial" panose="020B0604020202020204" pitchFamily="34" charset="0"/>
              <a:buChar char="•"/>
            </a:pPr>
            <a:endParaRPr lang="pt-BR" sz="1400" b="0" i="0" dirty="0">
              <a:solidFill>
                <a:schemeClr val="tx2"/>
              </a:solidFill>
              <a:effectLst/>
              <a:latin typeface="+mj-lt"/>
            </a:endParaRPr>
          </a:p>
          <a:p>
            <a:pPr marL="742950" lvl="1" indent="-285750" algn="just">
              <a:buFont typeface="Arial" panose="020B0604020202020204" pitchFamily="34" charset="0"/>
              <a:buChar char="•"/>
            </a:pPr>
            <a:r>
              <a:rPr lang="pt-BR" sz="1400" b="0" i="0" dirty="0">
                <a:solidFill>
                  <a:schemeClr val="tx2"/>
                </a:solidFill>
                <a:effectLst/>
                <a:latin typeface="+mj-lt"/>
              </a:rPr>
              <a:t>"At </a:t>
            </a:r>
            <a:r>
              <a:rPr lang="pt-BR" sz="1400" b="0" i="1" dirty="0" err="1">
                <a:solidFill>
                  <a:schemeClr val="tx2"/>
                </a:solidFill>
                <a:effectLst/>
                <a:latin typeface="+mj-lt"/>
              </a:rPr>
              <a:t>ioasys</a:t>
            </a:r>
            <a:r>
              <a:rPr lang="pt-BR" sz="1400" b="0" i="0" dirty="0">
                <a:solidFill>
                  <a:schemeClr val="tx2"/>
                </a:solidFill>
                <a:effectLst/>
                <a:latin typeface="+mj-lt"/>
              </a:rPr>
              <a:t>, I </a:t>
            </a:r>
            <a:r>
              <a:rPr lang="pt-BR" sz="1400" b="0" i="0" dirty="0" err="1">
                <a:solidFill>
                  <a:schemeClr val="tx2"/>
                </a:solidFill>
                <a:effectLst/>
                <a:latin typeface="+mj-lt"/>
              </a:rPr>
              <a:t>managed</a:t>
            </a:r>
            <a:r>
              <a:rPr lang="pt-BR" sz="1400" b="0" i="0" dirty="0">
                <a:solidFill>
                  <a:schemeClr val="tx2"/>
                </a:solidFill>
                <a:effectLst/>
                <a:latin typeface="+mj-lt"/>
              </a:rPr>
              <a:t> E-commerce </a:t>
            </a:r>
            <a:r>
              <a:rPr lang="pt-BR" sz="1400" b="0" i="0" dirty="0" err="1">
                <a:solidFill>
                  <a:schemeClr val="tx2"/>
                </a:solidFill>
                <a:effectLst/>
                <a:latin typeface="+mj-lt"/>
              </a:rPr>
              <a:t>and</a:t>
            </a:r>
            <a:r>
              <a:rPr lang="pt-BR" sz="1400" b="0" i="0" dirty="0">
                <a:solidFill>
                  <a:schemeClr val="tx2"/>
                </a:solidFill>
                <a:effectLst/>
                <a:latin typeface="+mj-lt"/>
              </a:rPr>
              <a:t> OMNI model pipelines, </a:t>
            </a:r>
            <a:r>
              <a:rPr lang="pt-BR" sz="1400" b="0" i="0" dirty="0" err="1">
                <a:solidFill>
                  <a:schemeClr val="tx2"/>
                </a:solidFill>
                <a:effectLst/>
                <a:latin typeface="+mj-lt"/>
              </a:rPr>
              <a:t>using</a:t>
            </a:r>
            <a:r>
              <a:rPr lang="pt-BR" sz="1400" b="0" i="0" dirty="0">
                <a:solidFill>
                  <a:schemeClr val="tx2"/>
                </a:solidFill>
                <a:effectLst/>
                <a:latin typeface="+mj-lt"/>
              </a:rPr>
              <a:t> Python, </a:t>
            </a:r>
            <a:r>
              <a:rPr lang="pt-BR" sz="1400" b="0" i="0" dirty="0" err="1">
                <a:solidFill>
                  <a:schemeClr val="tx2"/>
                </a:solidFill>
                <a:effectLst/>
                <a:latin typeface="+mj-lt"/>
              </a:rPr>
              <a:t>PySpark</a:t>
            </a:r>
            <a:r>
              <a:rPr lang="pt-BR" sz="1400" b="0" i="0" dirty="0">
                <a:solidFill>
                  <a:schemeClr val="tx2"/>
                </a:solidFill>
                <a:effectLst/>
                <a:latin typeface="+mj-lt"/>
              </a:rPr>
              <a:t> </a:t>
            </a:r>
            <a:r>
              <a:rPr lang="pt-BR" sz="1400" b="0" i="0" dirty="0" err="1">
                <a:solidFill>
                  <a:schemeClr val="tx2"/>
                </a:solidFill>
                <a:effectLst/>
                <a:latin typeface="+mj-lt"/>
              </a:rPr>
              <a:t>and</a:t>
            </a:r>
            <a:r>
              <a:rPr lang="pt-BR" sz="1400" b="0" i="0" dirty="0">
                <a:solidFill>
                  <a:schemeClr val="tx2"/>
                </a:solidFill>
                <a:effectLst/>
                <a:latin typeface="+mj-lt"/>
              </a:rPr>
              <a:t> SQL.“</a:t>
            </a:r>
          </a:p>
          <a:p>
            <a:pPr marL="742950" lvl="1" indent="-285750" algn="just">
              <a:buFont typeface="Arial" panose="020B0604020202020204" pitchFamily="34" charset="0"/>
              <a:buChar char="•"/>
            </a:pPr>
            <a:r>
              <a:rPr lang="pt-BR" sz="1400" b="1" i="0" dirty="0">
                <a:solidFill>
                  <a:schemeClr val="tx2"/>
                </a:solidFill>
                <a:effectLst/>
                <a:latin typeface="+mj-lt"/>
              </a:rPr>
              <a:t>Keywords: </a:t>
            </a:r>
            <a:r>
              <a:rPr lang="pt-BR" sz="1400" b="0" i="0" dirty="0">
                <a:solidFill>
                  <a:schemeClr val="tx2"/>
                </a:solidFill>
                <a:effectLst/>
                <a:latin typeface="+mj-lt"/>
              </a:rPr>
              <a:t>E-commerce, OMNI, Python, </a:t>
            </a:r>
            <a:r>
              <a:rPr lang="pt-BR" sz="1400" b="0" i="0" dirty="0" err="1">
                <a:solidFill>
                  <a:schemeClr val="tx2"/>
                </a:solidFill>
                <a:effectLst/>
                <a:latin typeface="+mj-lt"/>
              </a:rPr>
              <a:t>PySpark</a:t>
            </a:r>
            <a:r>
              <a:rPr lang="pt-BR" sz="1400" b="0" i="0" dirty="0">
                <a:solidFill>
                  <a:schemeClr val="tx2"/>
                </a:solidFill>
                <a:effectLst/>
                <a:latin typeface="+mj-lt"/>
              </a:rPr>
              <a:t>, SQL.</a:t>
            </a:r>
          </a:p>
          <a:p>
            <a:pPr marL="742950" lvl="1" indent="-285750" algn="just">
              <a:buFont typeface="Arial" panose="020B0604020202020204" pitchFamily="34" charset="0"/>
              <a:buChar char="•"/>
            </a:pPr>
            <a:endParaRPr lang="pt-BR" sz="1600" b="0" i="0" dirty="0">
              <a:solidFill>
                <a:schemeClr val="tx2"/>
              </a:solidFill>
              <a:effectLst/>
              <a:latin typeface="+mj-lt"/>
            </a:endParaRPr>
          </a:p>
          <a:p>
            <a:pPr marL="285750" indent="-285750" algn="just">
              <a:buFont typeface="Wingdings" panose="05000000000000000000" pitchFamily="2" charset="2"/>
              <a:buChar char="§"/>
            </a:pPr>
            <a:r>
              <a:rPr lang="en-US" sz="1600" b="1" i="0" dirty="0">
                <a:solidFill>
                  <a:schemeClr val="tx2"/>
                </a:solidFill>
                <a:effectLst/>
                <a:latin typeface="+mj-lt"/>
              </a:rPr>
              <a:t>Research at Alana AI and Federal University of Rio Grande do Norte:</a:t>
            </a:r>
          </a:p>
          <a:p>
            <a:pPr marL="285750" indent="-285750" algn="just">
              <a:buFont typeface="Wingdings" panose="05000000000000000000" pitchFamily="2" charset="2"/>
              <a:buChar char="§"/>
            </a:pPr>
            <a:endParaRPr lang="pt-BR" sz="1400" b="0" i="0" dirty="0">
              <a:solidFill>
                <a:schemeClr val="tx2"/>
              </a:solidFill>
              <a:effectLst/>
              <a:latin typeface="+mj-lt"/>
            </a:endParaRPr>
          </a:p>
          <a:p>
            <a:pPr marL="742950" lvl="1" indent="-285750" algn="just">
              <a:buFont typeface="Arial" panose="020B0604020202020204" pitchFamily="34" charset="0"/>
              <a:buChar char="•"/>
            </a:pPr>
            <a:r>
              <a:rPr lang="en-US" sz="1400" b="0" i="0" dirty="0">
                <a:solidFill>
                  <a:schemeClr val="tx2"/>
                </a:solidFill>
                <a:effectLst/>
                <a:latin typeface="+mj-lt"/>
              </a:rPr>
              <a:t>"My experience in research and as a Data Manager at Alana AI gave me unique skills in...“</a:t>
            </a:r>
          </a:p>
          <a:p>
            <a:pPr marL="742950" lvl="1" indent="-285750" algn="just">
              <a:buFont typeface="Arial" panose="020B0604020202020204" pitchFamily="34" charset="0"/>
              <a:buChar char="•"/>
            </a:pPr>
            <a:r>
              <a:rPr lang="en-US" sz="1400" b="1" i="0" dirty="0">
                <a:solidFill>
                  <a:schemeClr val="tx2"/>
                </a:solidFill>
                <a:effectLst/>
                <a:latin typeface="+mj-lt"/>
              </a:rPr>
              <a:t>Keywords: </a:t>
            </a:r>
            <a:r>
              <a:rPr lang="en-US" sz="1400" b="0" i="0" dirty="0">
                <a:solidFill>
                  <a:schemeClr val="tx2"/>
                </a:solidFill>
                <a:effectLst/>
                <a:latin typeface="+mj-lt"/>
              </a:rPr>
              <a:t>AWS, Confluence, Bitbucket, ML, AI.</a:t>
            </a:r>
            <a:endParaRPr lang="pt-BR" sz="1600" dirty="0">
              <a:solidFill>
                <a:schemeClr val="tx2"/>
              </a:solidFill>
              <a:latin typeface="+mj-lt"/>
            </a:endParaRPr>
          </a:p>
        </p:txBody>
      </p:sp>
    </p:spTree>
    <p:extLst>
      <p:ext uri="{BB962C8B-B14F-4D97-AF65-F5344CB8AC3E}">
        <p14:creationId xmlns:p14="http://schemas.microsoft.com/office/powerpoint/2010/main" val="292799807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20</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sp>
        <p:nvSpPr>
          <p:cNvPr id="6" name="Espaço Reservado para Texto 5">
            <a:extLst>
              <a:ext uri="{FF2B5EF4-FFF2-40B4-BE49-F238E27FC236}">
                <a16:creationId xmlns:a16="http://schemas.microsoft.com/office/drawing/2014/main" id="{7F6F53A5-F8F5-C9A0-22AE-B25675B7555B}"/>
              </a:ext>
            </a:extLst>
          </p:cNvPr>
          <p:cNvSpPr>
            <a:spLocks noGrp="1"/>
          </p:cNvSpPr>
          <p:nvPr>
            <p:ph type="body" sz="quarter" idx="14"/>
          </p:nvPr>
        </p:nvSpPr>
        <p:spPr>
          <a:xfrm>
            <a:off x="1136428" y="2235164"/>
            <a:ext cx="4838700" cy="315915"/>
          </a:xfrm>
        </p:spPr>
        <p:txBody>
          <a:bodyPr/>
          <a:lstStyle/>
          <a:p>
            <a:r>
              <a:rPr lang="en-US" sz="1600" b="1" i="0" dirty="0">
                <a:solidFill>
                  <a:schemeClr val="tx2">
                    <a:lumMod val="50000"/>
                  </a:schemeClr>
                </a:solidFill>
                <a:effectLst/>
                <a:latin typeface="Söhne"/>
              </a:rPr>
              <a:t>Insight</a:t>
            </a:r>
            <a:r>
              <a:rPr lang="en-US" sz="1600" b="0" i="0" dirty="0">
                <a:solidFill>
                  <a:schemeClr val="tx2">
                    <a:lumMod val="50000"/>
                  </a:schemeClr>
                </a:solidFill>
                <a:effectLst/>
                <a:latin typeface="Söhne"/>
              </a:rPr>
              <a:t>:</a:t>
            </a:r>
            <a:endParaRPr lang="pt-BR" sz="1600" dirty="0">
              <a:solidFill>
                <a:schemeClr val="tx2">
                  <a:lumMod val="50000"/>
                </a:schemeClr>
              </a:solidFill>
            </a:endParaRPr>
          </a:p>
        </p:txBody>
      </p:sp>
      <p:sp>
        <p:nvSpPr>
          <p:cNvPr id="8" name="Espaço Reservado para Texto 7">
            <a:extLst>
              <a:ext uri="{FF2B5EF4-FFF2-40B4-BE49-F238E27FC236}">
                <a16:creationId xmlns:a16="http://schemas.microsoft.com/office/drawing/2014/main" id="{58C84273-C01B-BF29-884A-EB4C9D255BB2}"/>
              </a:ext>
            </a:extLst>
          </p:cNvPr>
          <p:cNvSpPr>
            <a:spLocks noGrp="1"/>
          </p:cNvSpPr>
          <p:nvPr>
            <p:ph type="body" sz="quarter" idx="16"/>
          </p:nvPr>
        </p:nvSpPr>
        <p:spPr>
          <a:xfrm>
            <a:off x="1135273" y="3411219"/>
            <a:ext cx="4838700" cy="315915"/>
          </a:xfrm>
        </p:spPr>
        <p:txBody>
          <a:bodyPr/>
          <a:lstStyle/>
          <a:p>
            <a:r>
              <a:rPr lang="pt-BR" sz="1600" b="1" dirty="0" err="1">
                <a:solidFill>
                  <a:schemeClr val="tx2">
                    <a:lumMod val="50000"/>
                  </a:schemeClr>
                </a:solidFill>
                <a:latin typeface="Söhne"/>
              </a:rPr>
              <a:t>Suggestion</a:t>
            </a:r>
            <a:r>
              <a:rPr lang="pt-BR" sz="1600" b="1" dirty="0">
                <a:solidFill>
                  <a:schemeClr val="tx2">
                    <a:lumMod val="50000"/>
                  </a:schemeClr>
                </a:solidFill>
                <a:latin typeface="Söhne"/>
              </a:rPr>
              <a:t>:</a:t>
            </a:r>
          </a:p>
        </p:txBody>
      </p:sp>
      <p:sp>
        <p:nvSpPr>
          <p:cNvPr id="5" name="Espaço Reservado para Texto 4">
            <a:extLst>
              <a:ext uri="{FF2B5EF4-FFF2-40B4-BE49-F238E27FC236}">
                <a16:creationId xmlns:a16="http://schemas.microsoft.com/office/drawing/2014/main" id="{112E9899-B321-EACA-8394-159B5AD988E5}"/>
              </a:ext>
            </a:extLst>
          </p:cNvPr>
          <p:cNvSpPr>
            <a:spLocks noGrp="1"/>
          </p:cNvSpPr>
          <p:nvPr>
            <p:ph type="body" sz="quarter" idx="13"/>
          </p:nvPr>
        </p:nvSpPr>
        <p:spPr>
          <a:xfrm>
            <a:off x="1136428" y="2606068"/>
            <a:ext cx="5636926" cy="745946"/>
          </a:xfrm>
        </p:spPr>
        <p:txBody>
          <a:bodyPr/>
          <a:lstStyle/>
          <a:p>
            <a:pPr algn="just"/>
            <a:r>
              <a:rPr lang="en-US" b="0" i="0" dirty="0">
                <a:solidFill>
                  <a:schemeClr val="bg2"/>
                </a:solidFill>
                <a:effectLst/>
                <a:latin typeface="Söhne"/>
              </a:rPr>
              <a:t>Analysis of event types (views, carts, purchases) reveals how customers interact with the site, indicating different levels of engagement in the sales funnel.</a:t>
            </a:r>
            <a:endParaRPr lang="pt-BR" dirty="0">
              <a:solidFill>
                <a:schemeClr val="bg2"/>
              </a:solidFill>
            </a:endParaRPr>
          </a:p>
        </p:txBody>
      </p:sp>
      <p:sp>
        <p:nvSpPr>
          <p:cNvPr id="7" name="Espaço Reservado para Texto 6">
            <a:extLst>
              <a:ext uri="{FF2B5EF4-FFF2-40B4-BE49-F238E27FC236}">
                <a16:creationId xmlns:a16="http://schemas.microsoft.com/office/drawing/2014/main" id="{F8F601CB-80EB-01A9-3954-C59D46B2D777}"/>
              </a:ext>
            </a:extLst>
          </p:cNvPr>
          <p:cNvSpPr>
            <a:spLocks noGrp="1"/>
          </p:cNvSpPr>
          <p:nvPr>
            <p:ph type="body" sz="quarter" idx="15"/>
          </p:nvPr>
        </p:nvSpPr>
        <p:spPr>
          <a:xfrm>
            <a:off x="1135272" y="3782123"/>
            <a:ext cx="5636925" cy="908340"/>
          </a:xfrm>
        </p:spPr>
        <p:txBody>
          <a:bodyPr/>
          <a:lstStyle/>
          <a:p>
            <a:pPr algn="just"/>
            <a:r>
              <a:rPr lang="en-US" dirty="0">
                <a:solidFill>
                  <a:schemeClr val="bg2"/>
                </a:solidFill>
                <a:latin typeface="Söhne"/>
              </a:rPr>
              <a:t>Develop strategies to move customers through the funnel more effectively. For example, target users who view products frequently with personalized recommendations or retargeting ads to encourage purchases.</a:t>
            </a:r>
            <a:endParaRPr lang="pt-BR" dirty="0"/>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Customer Engagement</a:t>
            </a:r>
            <a:endParaRPr lang="pt-BR" sz="4000" dirty="0">
              <a:solidFill>
                <a:schemeClr val="bg1"/>
              </a:solidFill>
            </a:endParaRPr>
          </a:p>
        </p:txBody>
      </p:sp>
      <p:pic>
        <p:nvPicPr>
          <p:cNvPr id="2" name="Imagem 1">
            <a:extLst>
              <a:ext uri="{FF2B5EF4-FFF2-40B4-BE49-F238E27FC236}">
                <a16:creationId xmlns:a16="http://schemas.microsoft.com/office/drawing/2014/main" id="{3C202AB4-05AA-008D-FF8B-F733FC5C1782}"/>
              </a:ext>
            </a:extLst>
          </p:cNvPr>
          <p:cNvPicPr>
            <a:picLocks noChangeAspect="1"/>
          </p:cNvPicPr>
          <p:nvPr/>
        </p:nvPicPr>
        <p:blipFill>
          <a:blip r:embed="rId3"/>
          <a:stretch>
            <a:fillRect/>
          </a:stretch>
        </p:blipFill>
        <p:spPr>
          <a:xfrm>
            <a:off x="7032928" y="2605477"/>
            <a:ext cx="3939898" cy="2917929"/>
          </a:xfrm>
          <a:prstGeom prst="rect">
            <a:avLst/>
          </a:prstGeom>
        </p:spPr>
      </p:pic>
    </p:spTree>
    <p:extLst>
      <p:ext uri="{BB962C8B-B14F-4D97-AF65-F5344CB8AC3E}">
        <p14:creationId xmlns:p14="http://schemas.microsoft.com/office/powerpoint/2010/main" val="1451542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21</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Temporal Patterns in Customer Behavior</a:t>
            </a:r>
          </a:p>
        </p:txBody>
      </p:sp>
      <p:sp>
        <p:nvSpPr>
          <p:cNvPr id="20" name="Espaço Reservado para Texto 3">
            <a:extLst>
              <a:ext uri="{FF2B5EF4-FFF2-40B4-BE49-F238E27FC236}">
                <a16:creationId xmlns:a16="http://schemas.microsoft.com/office/drawing/2014/main" id="{E4735FE2-817C-6A56-7032-BF0726E24EC3}"/>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Trends and seasonality observed in customer interactions.</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sp>
        <p:nvSpPr>
          <p:cNvPr id="22" name="CaixaDeTexto 21">
            <a:extLst>
              <a:ext uri="{FF2B5EF4-FFF2-40B4-BE49-F238E27FC236}">
                <a16:creationId xmlns:a16="http://schemas.microsoft.com/office/drawing/2014/main" id="{234E2CD1-F519-F3B1-28E0-D2B727D81B65}"/>
              </a:ext>
            </a:extLst>
          </p:cNvPr>
          <p:cNvSpPr txBox="1"/>
          <p:nvPr/>
        </p:nvSpPr>
        <p:spPr>
          <a:xfrm>
            <a:off x="952499" y="3694627"/>
            <a:ext cx="4206096" cy="1323439"/>
          </a:xfrm>
          <a:prstGeom prst="rect">
            <a:avLst/>
          </a:prstGeom>
          <a:noFill/>
        </p:spPr>
        <p:txBody>
          <a:bodyPr wrap="square">
            <a:spAutoFit/>
          </a:bodyPr>
          <a:lstStyle/>
          <a:p>
            <a:pPr algn="just"/>
            <a:r>
              <a:rPr lang="en-US" sz="1600" dirty="0">
                <a:solidFill>
                  <a:schemeClr val="accent1"/>
                </a:solidFill>
                <a:latin typeface="Söhne"/>
              </a:rPr>
              <a:t>Each customer is assigned their own ID for the corresponding customer account/IP. The dataset reflects customer behavior based on the events that they interacted with on the e-commerce cosmetics store platform.</a:t>
            </a:r>
            <a:endParaRPr lang="pt-BR" sz="1600" dirty="0">
              <a:solidFill>
                <a:schemeClr val="accent1"/>
              </a:solidFill>
              <a:latin typeface="Söhne"/>
            </a:endParaRPr>
          </a:p>
        </p:txBody>
      </p:sp>
      <p:pic>
        <p:nvPicPr>
          <p:cNvPr id="24" name="Imagem 23">
            <a:extLst>
              <a:ext uri="{FF2B5EF4-FFF2-40B4-BE49-F238E27FC236}">
                <a16:creationId xmlns:a16="http://schemas.microsoft.com/office/drawing/2014/main" id="{AFED9574-BEC9-C333-D0A8-D819DC653095}"/>
              </a:ext>
            </a:extLst>
          </p:cNvPr>
          <p:cNvPicPr>
            <a:picLocks noChangeAspect="1"/>
          </p:cNvPicPr>
          <p:nvPr/>
        </p:nvPicPr>
        <p:blipFill>
          <a:blip r:embed="rId3"/>
          <a:stretch>
            <a:fillRect/>
          </a:stretch>
        </p:blipFill>
        <p:spPr>
          <a:xfrm>
            <a:off x="5233045" y="2735908"/>
            <a:ext cx="6006455" cy="3243029"/>
          </a:xfrm>
          <a:prstGeom prst="rect">
            <a:avLst/>
          </a:prstGeom>
        </p:spPr>
      </p:pic>
      <p:sp>
        <p:nvSpPr>
          <p:cNvPr id="25" name="Retângulo: Cantos Arredondados 24">
            <a:extLst>
              <a:ext uri="{FF2B5EF4-FFF2-40B4-BE49-F238E27FC236}">
                <a16:creationId xmlns:a16="http://schemas.microsoft.com/office/drawing/2014/main" id="{B60B14FA-AC43-6F4B-90F4-CA595405B3BA}"/>
              </a:ext>
            </a:extLst>
          </p:cNvPr>
          <p:cNvSpPr/>
          <p:nvPr/>
        </p:nvSpPr>
        <p:spPr>
          <a:xfrm>
            <a:off x="5995358" y="2967487"/>
            <a:ext cx="1112808" cy="3122761"/>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21440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22</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Temporal Patterns in Customer Behavior</a:t>
            </a:r>
          </a:p>
        </p:txBody>
      </p:sp>
      <p:pic>
        <p:nvPicPr>
          <p:cNvPr id="3" name="Imagem 2">
            <a:extLst>
              <a:ext uri="{FF2B5EF4-FFF2-40B4-BE49-F238E27FC236}">
                <a16:creationId xmlns:a16="http://schemas.microsoft.com/office/drawing/2014/main" id="{2A75CDA2-4B7C-A291-9385-580A3305E58A}"/>
              </a:ext>
            </a:extLst>
          </p:cNvPr>
          <p:cNvPicPr>
            <a:picLocks noChangeAspect="1"/>
          </p:cNvPicPr>
          <p:nvPr/>
        </p:nvPicPr>
        <p:blipFill>
          <a:blip r:embed="rId3"/>
          <a:stretch>
            <a:fillRect/>
          </a:stretch>
        </p:blipFill>
        <p:spPr>
          <a:xfrm>
            <a:off x="964022" y="2725947"/>
            <a:ext cx="7578744" cy="3630403"/>
          </a:xfrm>
          <a:prstGeom prst="rect">
            <a:avLst/>
          </a:prstGeom>
        </p:spPr>
      </p:pic>
      <p:sp>
        <p:nvSpPr>
          <p:cNvPr id="20" name="Espaço Reservado para Texto 3">
            <a:extLst>
              <a:ext uri="{FF2B5EF4-FFF2-40B4-BE49-F238E27FC236}">
                <a16:creationId xmlns:a16="http://schemas.microsoft.com/office/drawing/2014/main" id="{E4735FE2-817C-6A56-7032-BF0726E24EC3}"/>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Trends and seasonality observed in customer interactions.</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sp>
        <p:nvSpPr>
          <p:cNvPr id="5" name="CaixaDeTexto 4">
            <a:extLst>
              <a:ext uri="{FF2B5EF4-FFF2-40B4-BE49-F238E27FC236}">
                <a16:creationId xmlns:a16="http://schemas.microsoft.com/office/drawing/2014/main" id="{45A3410C-E849-0380-57B4-FB908AA9CF12}"/>
              </a:ext>
            </a:extLst>
          </p:cNvPr>
          <p:cNvSpPr txBox="1"/>
          <p:nvPr/>
        </p:nvSpPr>
        <p:spPr>
          <a:xfrm>
            <a:off x="5561163" y="2917288"/>
            <a:ext cx="6098874" cy="369332"/>
          </a:xfrm>
          <a:prstGeom prst="rect">
            <a:avLst/>
          </a:prstGeom>
          <a:noFill/>
        </p:spPr>
        <p:txBody>
          <a:bodyPr wrap="square">
            <a:spAutoFit/>
          </a:bodyPr>
          <a:lstStyle/>
          <a:p>
            <a:pPr marL="0" indent="0">
              <a:buNone/>
            </a:pPr>
            <a:r>
              <a:rPr lang="en-US" sz="1800" b="1" dirty="0">
                <a:solidFill>
                  <a:schemeClr val="accent1"/>
                </a:solidFill>
                <a:latin typeface="Söhne"/>
              </a:rPr>
              <a:t>Time Distribution Analysis</a:t>
            </a:r>
          </a:p>
        </p:txBody>
      </p:sp>
    </p:spTree>
    <p:extLst>
      <p:ext uri="{BB962C8B-B14F-4D97-AF65-F5344CB8AC3E}">
        <p14:creationId xmlns:p14="http://schemas.microsoft.com/office/powerpoint/2010/main" val="2614838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23</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Temporal Patterns in Customer Behavior</a:t>
            </a:r>
          </a:p>
        </p:txBody>
      </p:sp>
      <p:sp>
        <p:nvSpPr>
          <p:cNvPr id="20" name="Espaço Reservado para Texto 3">
            <a:extLst>
              <a:ext uri="{FF2B5EF4-FFF2-40B4-BE49-F238E27FC236}">
                <a16:creationId xmlns:a16="http://schemas.microsoft.com/office/drawing/2014/main" id="{E4735FE2-817C-6A56-7032-BF0726E24EC3}"/>
              </a:ext>
            </a:extLst>
          </p:cNvPr>
          <p:cNvSpPr txBox="1">
            <a:spLocks/>
          </p:cNvSpPr>
          <p:nvPr/>
        </p:nvSpPr>
        <p:spPr>
          <a:xfrm>
            <a:off x="952499" y="2159973"/>
            <a:ext cx="10322226" cy="2795232"/>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1"/>
                </a:solidFill>
                <a:latin typeface="Söhne"/>
              </a:rPr>
              <a:t>Trends and seasonality observed in customer interactions.</a:t>
            </a:r>
          </a:p>
          <a:p>
            <a:pPr marL="0" indent="0">
              <a:buNone/>
            </a:pPr>
            <a:endParaRPr lang="en-US" sz="1600" dirty="0">
              <a:solidFill>
                <a:schemeClr val="accent1"/>
              </a:solidFill>
              <a:latin typeface="Söhne"/>
            </a:endParaRPr>
          </a:p>
          <a:p>
            <a:pPr marL="0" indent="0">
              <a:buNone/>
            </a:pPr>
            <a:endParaRPr lang="en-US" sz="1600" dirty="0">
              <a:solidFill>
                <a:schemeClr val="accent1"/>
              </a:solidFill>
              <a:latin typeface="Söhne"/>
            </a:endParaRPr>
          </a:p>
        </p:txBody>
      </p:sp>
      <p:pic>
        <p:nvPicPr>
          <p:cNvPr id="4" name="Imagem 3">
            <a:extLst>
              <a:ext uri="{FF2B5EF4-FFF2-40B4-BE49-F238E27FC236}">
                <a16:creationId xmlns:a16="http://schemas.microsoft.com/office/drawing/2014/main" id="{D3C2680C-D1DC-82C8-5602-0CE21B12829F}"/>
              </a:ext>
            </a:extLst>
          </p:cNvPr>
          <p:cNvPicPr>
            <a:picLocks noChangeAspect="1"/>
          </p:cNvPicPr>
          <p:nvPr/>
        </p:nvPicPr>
        <p:blipFill>
          <a:blip r:embed="rId3"/>
          <a:stretch>
            <a:fillRect/>
          </a:stretch>
        </p:blipFill>
        <p:spPr>
          <a:xfrm>
            <a:off x="730148" y="2891071"/>
            <a:ext cx="5512690" cy="2704544"/>
          </a:xfrm>
          <a:prstGeom prst="rect">
            <a:avLst/>
          </a:prstGeom>
        </p:spPr>
      </p:pic>
      <p:pic>
        <p:nvPicPr>
          <p:cNvPr id="7" name="Imagem 6">
            <a:extLst>
              <a:ext uri="{FF2B5EF4-FFF2-40B4-BE49-F238E27FC236}">
                <a16:creationId xmlns:a16="http://schemas.microsoft.com/office/drawing/2014/main" id="{C121EAAB-83D9-DBFD-30B1-AC20A7A30309}"/>
              </a:ext>
            </a:extLst>
          </p:cNvPr>
          <p:cNvPicPr>
            <a:picLocks noChangeAspect="1"/>
          </p:cNvPicPr>
          <p:nvPr/>
        </p:nvPicPr>
        <p:blipFill>
          <a:blip r:embed="rId4"/>
          <a:stretch>
            <a:fillRect/>
          </a:stretch>
        </p:blipFill>
        <p:spPr>
          <a:xfrm>
            <a:off x="5352669" y="2891071"/>
            <a:ext cx="5886832" cy="2858650"/>
          </a:xfrm>
          <a:prstGeom prst="rect">
            <a:avLst/>
          </a:prstGeom>
        </p:spPr>
      </p:pic>
    </p:spTree>
    <p:extLst>
      <p:ext uri="{BB962C8B-B14F-4D97-AF65-F5344CB8AC3E}">
        <p14:creationId xmlns:p14="http://schemas.microsoft.com/office/powerpoint/2010/main" val="1337592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24</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sp>
        <p:nvSpPr>
          <p:cNvPr id="6" name="Espaço Reservado para Texto 5">
            <a:extLst>
              <a:ext uri="{FF2B5EF4-FFF2-40B4-BE49-F238E27FC236}">
                <a16:creationId xmlns:a16="http://schemas.microsoft.com/office/drawing/2014/main" id="{7F6F53A5-F8F5-C9A0-22AE-B25675B7555B}"/>
              </a:ext>
            </a:extLst>
          </p:cNvPr>
          <p:cNvSpPr>
            <a:spLocks noGrp="1"/>
          </p:cNvSpPr>
          <p:nvPr>
            <p:ph type="body" sz="quarter" idx="14"/>
          </p:nvPr>
        </p:nvSpPr>
        <p:spPr>
          <a:xfrm>
            <a:off x="1136428" y="2235164"/>
            <a:ext cx="4838700" cy="315915"/>
          </a:xfrm>
        </p:spPr>
        <p:txBody>
          <a:bodyPr/>
          <a:lstStyle/>
          <a:p>
            <a:r>
              <a:rPr lang="en-US" sz="1600" b="1" i="0" dirty="0">
                <a:solidFill>
                  <a:schemeClr val="tx2">
                    <a:lumMod val="50000"/>
                  </a:schemeClr>
                </a:solidFill>
                <a:effectLst/>
                <a:latin typeface="Söhne"/>
              </a:rPr>
              <a:t>Insight</a:t>
            </a:r>
            <a:r>
              <a:rPr lang="en-US" sz="1600" b="0" i="0" dirty="0">
                <a:solidFill>
                  <a:schemeClr val="tx2">
                    <a:lumMod val="50000"/>
                  </a:schemeClr>
                </a:solidFill>
                <a:effectLst/>
                <a:latin typeface="Söhne"/>
              </a:rPr>
              <a:t>:</a:t>
            </a:r>
            <a:endParaRPr lang="pt-BR" sz="1600" dirty="0">
              <a:solidFill>
                <a:schemeClr val="tx2">
                  <a:lumMod val="50000"/>
                </a:schemeClr>
              </a:solidFill>
            </a:endParaRPr>
          </a:p>
        </p:txBody>
      </p:sp>
      <p:sp>
        <p:nvSpPr>
          <p:cNvPr id="8" name="Espaço Reservado para Texto 7">
            <a:extLst>
              <a:ext uri="{FF2B5EF4-FFF2-40B4-BE49-F238E27FC236}">
                <a16:creationId xmlns:a16="http://schemas.microsoft.com/office/drawing/2014/main" id="{58C84273-C01B-BF29-884A-EB4C9D255BB2}"/>
              </a:ext>
            </a:extLst>
          </p:cNvPr>
          <p:cNvSpPr>
            <a:spLocks noGrp="1"/>
          </p:cNvSpPr>
          <p:nvPr>
            <p:ph type="body" sz="quarter" idx="16"/>
          </p:nvPr>
        </p:nvSpPr>
        <p:spPr>
          <a:xfrm>
            <a:off x="1135273" y="3411219"/>
            <a:ext cx="4838700" cy="315915"/>
          </a:xfrm>
        </p:spPr>
        <p:txBody>
          <a:bodyPr/>
          <a:lstStyle/>
          <a:p>
            <a:r>
              <a:rPr lang="pt-BR" sz="1600" b="1" dirty="0" err="1">
                <a:solidFill>
                  <a:schemeClr val="tx2">
                    <a:lumMod val="50000"/>
                  </a:schemeClr>
                </a:solidFill>
                <a:latin typeface="Söhne"/>
              </a:rPr>
              <a:t>Suggestion</a:t>
            </a:r>
            <a:r>
              <a:rPr lang="pt-BR" sz="1600" b="1" dirty="0">
                <a:solidFill>
                  <a:schemeClr val="tx2">
                    <a:lumMod val="50000"/>
                  </a:schemeClr>
                </a:solidFill>
                <a:latin typeface="Söhne"/>
              </a:rPr>
              <a:t>:</a:t>
            </a:r>
          </a:p>
        </p:txBody>
      </p:sp>
      <p:sp>
        <p:nvSpPr>
          <p:cNvPr id="5" name="Espaço Reservado para Texto 4">
            <a:extLst>
              <a:ext uri="{FF2B5EF4-FFF2-40B4-BE49-F238E27FC236}">
                <a16:creationId xmlns:a16="http://schemas.microsoft.com/office/drawing/2014/main" id="{112E9899-B321-EACA-8394-159B5AD988E5}"/>
              </a:ext>
            </a:extLst>
          </p:cNvPr>
          <p:cNvSpPr>
            <a:spLocks noGrp="1"/>
          </p:cNvSpPr>
          <p:nvPr>
            <p:ph type="body" sz="quarter" idx="13"/>
          </p:nvPr>
        </p:nvSpPr>
        <p:spPr>
          <a:xfrm>
            <a:off x="1136428" y="2606068"/>
            <a:ext cx="5636926" cy="745946"/>
          </a:xfrm>
        </p:spPr>
        <p:txBody>
          <a:bodyPr/>
          <a:lstStyle/>
          <a:p>
            <a:pPr algn="just"/>
            <a:r>
              <a:rPr lang="en-US" b="0" i="0" dirty="0">
                <a:solidFill>
                  <a:schemeClr val="bg2"/>
                </a:solidFill>
                <a:effectLst/>
                <a:latin typeface="Söhne"/>
              </a:rPr>
              <a:t>The time series analysis of product prices and customer events shows trends and seasonality in customer behavior.</a:t>
            </a:r>
            <a:endParaRPr lang="pt-BR" dirty="0">
              <a:solidFill>
                <a:schemeClr val="bg2"/>
              </a:solidFill>
            </a:endParaRPr>
          </a:p>
        </p:txBody>
      </p:sp>
      <p:sp>
        <p:nvSpPr>
          <p:cNvPr id="7" name="Espaço Reservado para Texto 6">
            <a:extLst>
              <a:ext uri="{FF2B5EF4-FFF2-40B4-BE49-F238E27FC236}">
                <a16:creationId xmlns:a16="http://schemas.microsoft.com/office/drawing/2014/main" id="{F8F601CB-80EB-01A9-3954-C59D46B2D777}"/>
              </a:ext>
            </a:extLst>
          </p:cNvPr>
          <p:cNvSpPr>
            <a:spLocks noGrp="1"/>
          </p:cNvSpPr>
          <p:nvPr>
            <p:ph type="body" sz="quarter" idx="15"/>
          </p:nvPr>
        </p:nvSpPr>
        <p:spPr>
          <a:xfrm>
            <a:off x="1135272" y="3782123"/>
            <a:ext cx="5636925" cy="908340"/>
          </a:xfrm>
        </p:spPr>
        <p:txBody>
          <a:bodyPr/>
          <a:lstStyle/>
          <a:p>
            <a:pPr algn="just"/>
            <a:r>
              <a:rPr lang="en-US" dirty="0">
                <a:solidFill>
                  <a:schemeClr val="bg2"/>
                </a:solidFill>
                <a:latin typeface="Söhne"/>
              </a:rPr>
              <a:t>Leverage these insights for timing marketing campaigns, managing stock levels, and introducing dynamic pricing strategies during peak demand periods.</a:t>
            </a:r>
            <a:endParaRPr lang="pt-BR" dirty="0"/>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Temporal Patterns in Customer Behavior</a:t>
            </a:r>
          </a:p>
        </p:txBody>
      </p:sp>
    </p:spTree>
    <p:extLst>
      <p:ext uri="{BB962C8B-B14F-4D97-AF65-F5344CB8AC3E}">
        <p14:creationId xmlns:p14="http://schemas.microsoft.com/office/powerpoint/2010/main" val="42839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25</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Data-Driven Decision Making</a:t>
            </a:r>
          </a:p>
        </p:txBody>
      </p:sp>
      <p:pic>
        <p:nvPicPr>
          <p:cNvPr id="7" name="Imagem 6">
            <a:extLst>
              <a:ext uri="{FF2B5EF4-FFF2-40B4-BE49-F238E27FC236}">
                <a16:creationId xmlns:a16="http://schemas.microsoft.com/office/drawing/2014/main" id="{4A8B2D08-D119-2256-D9B0-2F64F8B3AA19}"/>
              </a:ext>
            </a:extLst>
          </p:cNvPr>
          <p:cNvPicPr>
            <a:picLocks noChangeAspect="1"/>
          </p:cNvPicPr>
          <p:nvPr/>
        </p:nvPicPr>
        <p:blipFill>
          <a:blip r:embed="rId3"/>
          <a:stretch>
            <a:fillRect/>
          </a:stretch>
        </p:blipFill>
        <p:spPr>
          <a:xfrm>
            <a:off x="964022" y="2340661"/>
            <a:ext cx="6234651" cy="2825177"/>
          </a:xfrm>
          <a:prstGeom prst="rect">
            <a:avLst/>
          </a:prstGeom>
        </p:spPr>
      </p:pic>
      <p:pic>
        <p:nvPicPr>
          <p:cNvPr id="4" name="Imagem 3">
            <a:extLst>
              <a:ext uri="{FF2B5EF4-FFF2-40B4-BE49-F238E27FC236}">
                <a16:creationId xmlns:a16="http://schemas.microsoft.com/office/drawing/2014/main" id="{86E63822-BD3C-552F-3919-BEFD059A4372}"/>
              </a:ext>
            </a:extLst>
          </p:cNvPr>
          <p:cNvPicPr>
            <a:picLocks noChangeAspect="1"/>
          </p:cNvPicPr>
          <p:nvPr/>
        </p:nvPicPr>
        <p:blipFill>
          <a:blip r:embed="rId4"/>
          <a:stretch>
            <a:fillRect/>
          </a:stretch>
        </p:blipFill>
        <p:spPr>
          <a:xfrm>
            <a:off x="3094395" y="3429000"/>
            <a:ext cx="8578583" cy="1636814"/>
          </a:xfrm>
          <a:prstGeom prst="rect">
            <a:avLst/>
          </a:prstGeom>
        </p:spPr>
      </p:pic>
    </p:spTree>
    <p:extLst>
      <p:ext uri="{BB962C8B-B14F-4D97-AF65-F5344CB8AC3E}">
        <p14:creationId xmlns:p14="http://schemas.microsoft.com/office/powerpoint/2010/main" val="446028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26</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Data-Driven Decision Making</a:t>
            </a:r>
          </a:p>
        </p:txBody>
      </p:sp>
      <p:pic>
        <p:nvPicPr>
          <p:cNvPr id="3" name="Imagem 2">
            <a:extLst>
              <a:ext uri="{FF2B5EF4-FFF2-40B4-BE49-F238E27FC236}">
                <a16:creationId xmlns:a16="http://schemas.microsoft.com/office/drawing/2014/main" id="{60D211F9-2C6B-99B8-0F92-707E88CCB659}"/>
              </a:ext>
            </a:extLst>
          </p:cNvPr>
          <p:cNvPicPr>
            <a:picLocks noChangeAspect="1"/>
          </p:cNvPicPr>
          <p:nvPr/>
        </p:nvPicPr>
        <p:blipFill>
          <a:blip r:embed="rId3"/>
          <a:stretch>
            <a:fillRect/>
          </a:stretch>
        </p:blipFill>
        <p:spPr>
          <a:xfrm>
            <a:off x="536096" y="2156604"/>
            <a:ext cx="6561802" cy="3307960"/>
          </a:xfrm>
          <a:prstGeom prst="rect">
            <a:avLst/>
          </a:prstGeom>
        </p:spPr>
      </p:pic>
      <p:sp>
        <p:nvSpPr>
          <p:cNvPr id="6" name="CaixaDeTexto 5">
            <a:extLst>
              <a:ext uri="{FF2B5EF4-FFF2-40B4-BE49-F238E27FC236}">
                <a16:creationId xmlns:a16="http://schemas.microsoft.com/office/drawing/2014/main" id="{92260993-0AFF-C12B-935C-E834BD266805}"/>
              </a:ext>
            </a:extLst>
          </p:cNvPr>
          <p:cNvSpPr txBox="1"/>
          <p:nvPr/>
        </p:nvSpPr>
        <p:spPr>
          <a:xfrm>
            <a:off x="7097898" y="3810584"/>
            <a:ext cx="4666890" cy="1815882"/>
          </a:xfrm>
          <a:prstGeom prst="rect">
            <a:avLst/>
          </a:prstGeom>
          <a:noFill/>
        </p:spPr>
        <p:txBody>
          <a:bodyPr wrap="square">
            <a:spAutoFit/>
          </a:bodyPr>
          <a:lstStyle/>
          <a:p>
            <a:pPr algn="just"/>
            <a:r>
              <a:rPr lang="pt-BR" sz="1600" dirty="0" err="1">
                <a:solidFill>
                  <a:schemeClr val="bg2"/>
                </a:solidFill>
              </a:rPr>
              <a:t>This</a:t>
            </a:r>
            <a:r>
              <a:rPr lang="pt-BR" sz="1600" dirty="0">
                <a:solidFill>
                  <a:schemeClr val="bg2"/>
                </a:solidFill>
              </a:rPr>
              <a:t> </a:t>
            </a:r>
            <a:r>
              <a:rPr lang="pt-BR" sz="1600" dirty="0" err="1">
                <a:solidFill>
                  <a:schemeClr val="bg2"/>
                </a:solidFill>
              </a:rPr>
              <a:t>analysis</a:t>
            </a:r>
            <a:r>
              <a:rPr lang="pt-BR" sz="1600" dirty="0">
                <a:solidFill>
                  <a:schemeClr val="bg2"/>
                </a:solidFill>
              </a:rPr>
              <a:t> </a:t>
            </a:r>
            <a:r>
              <a:rPr lang="pt-BR" sz="1600" dirty="0" err="1">
                <a:solidFill>
                  <a:schemeClr val="bg2"/>
                </a:solidFill>
              </a:rPr>
              <a:t>gives</a:t>
            </a:r>
            <a:r>
              <a:rPr lang="pt-BR" sz="1600" dirty="0">
                <a:solidFill>
                  <a:schemeClr val="bg2"/>
                </a:solidFill>
              </a:rPr>
              <a:t> </a:t>
            </a:r>
            <a:r>
              <a:rPr lang="pt-BR" sz="1600" dirty="0" err="1">
                <a:solidFill>
                  <a:schemeClr val="bg2"/>
                </a:solidFill>
              </a:rPr>
              <a:t>us</a:t>
            </a:r>
            <a:r>
              <a:rPr lang="pt-BR" sz="1600" dirty="0">
                <a:solidFill>
                  <a:schemeClr val="bg2"/>
                </a:solidFill>
              </a:rPr>
              <a:t> </a:t>
            </a:r>
            <a:r>
              <a:rPr lang="pt-BR" sz="1600" dirty="0" err="1">
                <a:solidFill>
                  <a:schemeClr val="bg2"/>
                </a:solidFill>
              </a:rPr>
              <a:t>an</a:t>
            </a:r>
            <a:r>
              <a:rPr lang="pt-BR" sz="1600" dirty="0">
                <a:solidFill>
                  <a:schemeClr val="bg2"/>
                </a:solidFill>
              </a:rPr>
              <a:t> overview </a:t>
            </a:r>
            <a:r>
              <a:rPr lang="pt-BR" sz="1600" dirty="0" err="1">
                <a:solidFill>
                  <a:schemeClr val="bg2"/>
                </a:solidFill>
              </a:rPr>
              <a:t>of</a:t>
            </a:r>
            <a:r>
              <a:rPr lang="pt-BR" sz="1600" dirty="0">
                <a:solidFill>
                  <a:schemeClr val="bg2"/>
                </a:solidFill>
              </a:rPr>
              <a:t> </a:t>
            </a:r>
            <a:r>
              <a:rPr lang="pt-BR" sz="1600" dirty="0" err="1">
                <a:solidFill>
                  <a:schemeClr val="bg2"/>
                </a:solidFill>
              </a:rPr>
              <a:t>how</a:t>
            </a:r>
            <a:r>
              <a:rPr lang="pt-BR" sz="1600" dirty="0">
                <a:solidFill>
                  <a:schemeClr val="bg2"/>
                </a:solidFill>
              </a:rPr>
              <a:t> </a:t>
            </a:r>
            <a:r>
              <a:rPr lang="pt-BR" sz="1600" dirty="0" err="1">
                <a:solidFill>
                  <a:schemeClr val="bg2"/>
                </a:solidFill>
              </a:rPr>
              <a:t>different</a:t>
            </a:r>
            <a:r>
              <a:rPr lang="pt-BR" sz="1600" dirty="0">
                <a:solidFill>
                  <a:schemeClr val="bg2"/>
                </a:solidFill>
              </a:rPr>
              <a:t> </a:t>
            </a:r>
            <a:r>
              <a:rPr lang="pt-BR" sz="1600" dirty="0" err="1">
                <a:solidFill>
                  <a:schemeClr val="bg2"/>
                </a:solidFill>
              </a:rPr>
              <a:t>categories</a:t>
            </a:r>
            <a:r>
              <a:rPr lang="pt-BR" sz="1600" dirty="0">
                <a:solidFill>
                  <a:schemeClr val="bg2"/>
                </a:solidFill>
              </a:rPr>
              <a:t> </a:t>
            </a:r>
            <a:r>
              <a:rPr lang="pt-BR" sz="1600" dirty="0" err="1">
                <a:solidFill>
                  <a:schemeClr val="bg2"/>
                </a:solidFill>
              </a:rPr>
              <a:t>and</a:t>
            </a:r>
            <a:r>
              <a:rPr lang="pt-BR" sz="1600" dirty="0">
                <a:solidFill>
                  <a:schemeClr val="bg2"/>
                </a:solidFill>
              </a:rPr>
              <a:t> </a:t>
            </a:r>
            <a:r>
              <a:rPr lang="pt-BR" sz="1600" dirty="0" err="1">
                <a:solidFill>
                  <a:schemeClr val="bg2"/>
                </a:solidFill>
              </a:rPr>
              <a:t>brands</a:t>
            </a:r>
            <a:r>
              <a:rPr lang="pt-BR" sz="1600" dirty="0">
                <a:solidFill>
                  <a:schemeClr val="bg2"/>
                </a:solidFill>
              </a:rPr>
              <a:t> </a:t>
            </a:r>
            <a:r>
              <a:rPr lang="pt-BR" sz="1600" dirty="0" err="1">
                <a:solidFill>
                  <a:schemeClr val="bg2"/>
                </a:solidFill>
              </a:rPr>
              <a:t>perform</a:t>
            </a:r>
            <a:r>
              <a:rPr lang="pt-BR" sz="1600" dirty="0">
                <a:solidFill>
                  <a:schemeClr val="bg2"/>
                </a:solidFill>
              </a:rPr>
              <a:t> in </a:t>
            </a:r>
            <a:r>
              <a:rPr lang="pt-BR" sz="1600" dirty="0" err="1">
                <a:solidFill>
                  <a:schemeClr val="bg2"/>
                </a:solidFill>
              </a:rPr>
              <a:t>terms</a:t>
            </a:r>
            <a:r>
              <a:rPr lang="pt-BR" sz="1600" dirty="0">
                <a:solidFill>
                  <a:schemeClr val="bg2"/>
                </a:solidFill>
              </a:rPr>
              <a:t> </a:t>
            </a:r>
            <a:r>
              <a:rPr lang="pt-BR" sz="1600" dirty="0" err="1">
                <a:solidFill>
                  <a:schemeClr val="bg2"/>
                </a:solidFill>
              </a:rPr>
              <a:t>of</a:t>
            </a:r>
            <a:r>
              <a:rPr lang="pt-BR" sz="1600" dirty="0">
                <a:solidFill>
                  <a:schemeClr val="bg2"/>
                </a:solidFill>
              </a:rPr>
              <a:t> </a:t>
            </a:r>
            <a:r>
              <a:rPr lang="pt-BR" sz="1600" dirty="0" err="1">
                <a:solidFill>
                  <a:schemeClr val="bg2"/>
                </a:solidFill>
              </a:rPr>
              <a:t>user</a:t>
            </a:r>
            <a:r>
              <a:rPr lang="pt-BR" sz="1600" dirty="0">
                <a:solidFill>
                  <a:schemeClr val="bg2"/>
                </a:solidFill>
              </a:rPr>
              <a:t> </a:t>
            </a:r>
            <a:r>
              <a:rPr lang="pt-BR" sz="1600" dirty="0" err="1">
                <a:solidFill>
                  <a:schemeClr val="bg2"/>
                </a:solidFill>
              </a:rPr>
              <a:t>engagement</a:t>
            </a:r>
            <a:r>
              <a:rPr lang="pt-BR" sz="1600" dirty="0">
                <a:solidFill>
                  <a:schemeClr val="bg2"/>
                </a:solidFill>
              </a:rPr>
              <a:t> </a:t>
            </a:r>
            <a:r>
              <a:rPr lang="pt-BR" sz="1600" dirty="0" err="1">
                <a:solidFill>
                  <a:schemeClr val="bg2"/>
                </a:solidFill>
              </a:rPr>
              <a:t>and</a:t>
            </a:r>
            <a:r>
              <a:rPr lang="pt-BR" sz="1600" dirty="0">
                <a:solidFill>
                  <a:schemeClr val="bg2"/>
                </a:solidFill>
              </a:rPr>
              <a:t> </a:t>
            </a:r>
            <a:r>
              <a:rPr lang="pt-BR" sz="1600" dirty="0" err="1">
                <a:solidFill>
                  <a:schemeClr val="bg2"/>
                </a:solidFill>
              </a:rPr>
              <a:t>price</a:t>
            </a:r>
            <a:r>
              <a:rPr lang="pt-BR" sz="1600" dirty="0">
                <a:solidFill>
                  <a:schemeClr val="bg2"/>
                </a:solidFill>
              </a:rPr>
              <a:t> ranges. </a:t>
            </a:r>
            <a:r>
              <a:rPr lang="pt-BR" sz="1600" dirty="0" err="1">
                <a:solidFill>
                  <a:schemeClr val="bg2"/>
                </a:solidFill>
              </a:rPr>
              <a:t>We</a:t>
            </a:r>
            <a:r>
              <a:rPr lang="pt-BR" sz="1600" dirty="0">
                <a:solidFill>
                  <a:schemeClr val="bg2"/>
                </a:solidFill>
              </a:rPr>
              <a:t> </a:t>
            </a:r>
            <a:r>
              <a:rPr lang="pt-BR" sz="1600" dirty="0" err="1">
                <a:solidFill>
                  <a:schemeClr val="bg2"/>
                </a:solidFill>
              </a:rPr>
              <a:t>can</a:t>
            </a:r>
            <a:r>
              <a:rPr lang="pt-BR" sz="1600" dirty="0">
                <a:solidFill>
                  <a:schemeClr val="bg2"/>
                </a:solidFill>
              </a:rPr>
              <a:t> dig </a:t>
            </a:r>
            <a:r>
              <a:rPr lang="pt-BR" sz="1600" dirty="0" err="1">
                <a:solidFill>
                  <a:schemeClr val="bg2"/>
                </a:solidFill>
              </a:rPr>
              <a:t>deeper</a:t>
            </a:r>
            <a:r>
              <a:rPr lang="pt-BR" sz="1600" dirty="0">
                <a:solidFill>
                  <a:schemeClr val="bg2"/>
                </a:solidFill>
              </a:rPr>
              <a:t> </a:t>
            </a:r>
            <a:r>
              <a:rPr lang="pt-BR" sz="1600" dirty="0" err="1">
                <a:solidFill>
                  <a:schemeClr val="bg2"/>
                </a:solidFill>
              </a:rPr>
              <a:t>to</a:t>
            </a:r>
            <a:r>
              <a:rPr lang="pt-BR" sz="1600" dirty="0">
                <a:solidFill>
                  <a:schemeClr val="bg2"/>
                </a:solidFill>
              </a:rPr>
              <a:t> </a:t>
            </a:r>
            <a:r>
              <a:rPr lang="pt-BR" sz="1600" dirty="0" err="1">
                <a:solidFill>
                  <a:schemeClr val="bg2"/>
                </a:solidFill>
              </a:rPr>
              <a:t>understand</a:t>
            </a:r>
            <a:r>
              <a:rPr lang="pt-BR" sz="1600" dirty="0">
                <a:solidFill>
                  <a:schemeClr val="bg2"/>
                </a:solidFill>
              </a:rPr>
              <a:t> </a:t>
            </a:r>
            <a:r>
              <a:rPr lang="pt-BR" sz="1600" dirty="0" err="1">
                <a:solidFill>
                  <a:schemeClr val="bg2"/>
                </a:solidFill>
              </a:rPr>
              <a:t>which</a:t>
            </a:r>
            <a:r>
              <a:rPr lang="pt-BR" sz="1600" dirty="0">
                <a:solidFill>
                  <a:schemeClr val="bg2"/>
                </a:solidFill>
              </a:rPr>
              <a:t> </a:t>
            </a:r>
            <a:r>
              <a:rPr lang="pt-BR" sz="1600" dirty="0" err="1">
                <a:solidFill>
                  <a:schemeClr val="bg2"/>
                </a:solidFill>
              </a:rPr>
              <a:t>categories</a:t>
            </a:r>
            <a:r>
              <a:rPr lang="pt-BR" sz="1600" dirty="0">
                <a:solidFill>
                  <a:schemeClr val="bg2"/>
                </a:solidFill>
              </a:rPr>
              <a:t> </a:t>
            </a:r>
            <a:r>
              <a:rPr lang="pt-BR" sz="1600" dirty="0" err="1">
                <a:solidFill>
                  <a:schemeClr val="bg2"/>
                </a:solidFill>
              </a:rPr>
              <a:t>and</a:t>
            </a:r>
            <a:r>
              <a:rPr lang="pt-BR" sz="1600" dirty="0">
                <a:solidFill>
                  <a:schemeClr val="bg2"/>
                </a:solidFill>
              </a:rPr>
              <a:t> </a:t>
            </a:r>
            <a:r>
              <a:rPr lang="pt-BR" sz="1600" dirty="0" err="1">
                <a:solidFill>
                  <a:schemeClr val="bg2"/>
                </a:solidFill>
              </a:rPr>
              <a:t>brands</a:t>
            </a:r>
            <a:r>
              <a:rPr lang="pt-BR" sz="1600" dirty="0">
                <a:solidFill>
                  <a:schemeClr val="bg2"/>
                </a:solidFill>
              </a:rPr>
              <a:t> are more popular </a:t>
            </a:r>
            <a:r>
              <a:rPr lang="pt-BR" sz="1600" dirty="0" err="1">
                <a:solidFill>
                  <a:schemeClr val="bg2"/>
                </a:solidFill>
              </a:rPr>
              <a:t>or</a:t>
            </a:r>
            <a:r>
              <a:rPr lang="pt-BR" sz="1600" dirty="0">
                <a:solidFill>
                  <a:schemeClr val="bg2"/>
                </a:solidFill>
              </a:rPr>
              <a:t> </a:t>
            </a:r>
            <a:r>
              <a:rPr lang="pt-BR" sz="1600" dirty="0" err="1">
                <a:solidFill>
                  <a:schemeClr val="bg2"/>
                </a:solidFill>
              </a:rPr>
              <a:t>generate</a:t>
            </a:r>
            <a:r>
              <a:rPr lang="pt-BR" sz="1600" dirty="0">
                <a:solidFill>
                  <a:schemeClr val="bg2"/>
                </a:solidFill>
              </a:rPr>
              <a:t> more </a:t>
            </a:r>
            <a:r>
              <a:rPr lang="pt-BR" sz="1600" dirty="0" err="1">
                <a:solidFill>
                  <a:schemeClr val="bg2"/>
                </a:solidFill>
              </a:rPr>
              <a:t>revenue</a:t>
            </a:r>
            <a:r>
              <a:rPr lang="pt-BR" sz="1600" dirty="0">
                <a:solidFill>
                  <a:schemeClr val="bg2"/>
                </a:solidFill>
              </a:rPr>
              <a:t>, as </a:t>
            </a:r>
            <a:r>
              <a:rPr lang="pt-BR" sz="1600" dirty="0" err="1">
                <a:solidFill>
                  <a:schemeClr val="bg2"/>
                </a:solidFill>
              </a:rPr>
              <a:t>well</a:t>
            </a:r>
            <a:r>
              <a:rPr lang="pt-BR" sz="1600" dirty="0">
                <a:solidFill>
                  <a:schemeClr val="bg2"/>
                </a:solidFill>
              </a:rPr>
              <a:t> as </a:t>
            </a:r>
            <a:r>
              <a:rPr lang="pt-BR" sz="1600" dirty="0" err="1">
                <a:solidFill>
                  <a:schemeClr val="bg2"/>
                </a:solidFill>
              </a:rPr>
              <a:t>study</a:t>
            </a:r>
            <a:r>
              <a:rPr lang="pt-BR" sz="1600" dirty="0">
                <a:solidFill>
                  <a:schemeClr val="bg2"/>
                </a:solidFill>
              </a:rPr>
              <a:t> </a:t>
            </a:r>
            <a:r>
              <a:rPr lang="pt-BR" sz="1600" dirty="0" err="1">
                <a:solidFill>
                  <a:schemeClr val="bg2"/>
                </a:solidFill>
              </a:rPr>
              <a:t>price</a:t>
            </a:r>
            <a:r>
              <a:rPr lang="pt-BR" sz="1600" dirty="0">
                <a:solidFill>
                  <a:schemeClr val="bg2"/>
                </a:solidFill>
              </a:rPr>
              <a:t> </a:t>
            </a:r>
            <a:r>
              <a:rPr lang="pt-BR" sz="1600" dirty="0" err="1">
                <a:solidFill>
                  <a:schemeClr val="bg2"/>
                </a:solidFill>
              </a:rPr>
              <a:t>trends</a:t>
            </a:r>
            <a:r>
              <a:rPr lang="pt-BR" sz="1600" dirty="0">
                <a:solidFill>
                  <a:schemeClr val="bg2"/>
                </a:solidFill>
              </a:rPr>
              <a:t> in </a:t>
            </a:r>
            <a:r>
              <a:rPr lang="pt-BR" sz="1600" dirty="0" err="1">
                <a:solidFill>
                  <a:schemeClr val="bg2"/>
                </a:solidFill>
              </a:rPr>
              <a:t>relation</a:t>
            </a:r>
            <a:r>
              <a:rPr lang="pt-BR" sz="1600" dirty="0">
                <a:solidFill>
                  <a:schemeClr val="bg2"/>
                </a:solidFill>
              </a:rPr>
              <a:t> </a:t>
            </a:r>
            <a:r>
              <a:rPr lang="pt-BR" sz="1600" dirty="0" err="1">
                <a:solidFill>
                  <a:schemeClr val="bg2"/>
                </a:solidFill>
              </a:rPr>
              <a:t>to</a:t>
            </a:r>
            <a:r>
              <a:rPr lang="pt-BR" sz="1600" dirty="0">
                <a:solidFill>
                  <a:schemeClr val="bg2"/>
                </a:solidFill>
              </a:rPr>
              <a:t> </a:t>
            </a:r>
            <a:r>
              <a:rPr lang="pt-BR" sz="1600" dirty="0" err="1">
                <a:solidFill>
                  <a:schemeClr val="bg2"/>
                </a:solidFill>
              </a:rPr>
              <a:t>popularity</a:t>
            </a:r>
            <a:r>
              <a:rPr lang="pt-BR" sz="1600" dirty="0">
                <a:solidFill>
                  <a:schemeClr val="bg2"/>
                </a:solidFill>
              </a:rPr>
              <a:t> </a:t>
            </a:r>
            <a:r>
              <a:rPr lang="pt-BR" sz="1600" dirty="0" err="1">
                <a:solidFill>
                  <a:schemeClr val="bg2"/>
                </a:solidFill>
              </a:rPr>
              <a:t>and</a:t>
            </a:r>
            <a:r>
              <a:rPr lang="pt-BR" sz="1600" dirty="0">
                <a:solidFill>
                  <a:schemeClr val="bg2"/>
                </a:solidFill>
              </a:rPr>
              <a:t> </a:t>
            </a:r>
            <a:r>
              <a:rPr lang="pt-BR" sz="1600" dirty="0" err="1">
                <a:solidFill>
                  <a:schemeClr val="bg2"/>
                </a:solidFill>
              </a:rPr>
              <a:t>conversion</a:t>
            </a:r>
            <a:r>
              <a:rPr lang="pt-BR" sz="1600" dirty="0">
                <a:solidFill>
                  <a:schemeClr val="bg2"/>
                </a:solidFill>
              </a:rPr>
              <a:t> rate.</a:t>
            </a:r>
          </a:p>
        </p:txBody>
      </p:sp>
    </p:spTree>
    <p:extLst>
      <p:ext uri="{BB962C8B-B14F-4D97-AF65-F5344CB8AC3E}">
        <p14:creationId xmlns:p14="http://schemas.microsoft.com/office/powerpoint/2010/main" val="1474470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27</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Data-Driven Decision Making</a:t>
            </a:r>
          </a:p>
        </p:txBody>
      </p:sp>
      <p:pic>
        <p:nvPicPr>
          <p:cNvPr id="3" name="Imagem 2">
            <a:extLst>
              <a:ext uri="{FF2B5EF4-FFF2-40B4-BE49-F238E27FC236}">
                <a16:creationId xmlns:a16="http://schemas.microsoft.com/office/drawing/2014/main" id="{60D211F9-2C6B-99B8-0F92-707E88CCB659}"/>
              </a:ext>
            </a:extLst>
          </p:cNvPr>
          <p:cNvPicPr>
            <a:picLocks noChangeAspect="1"/>
          </p:cNvPicPr>
          <p:nvPr/>
        </p:nvPicPr>
        <p:blipFill>
          <a:blip r:embed="rId3">
            <a:alphaModFix amt="20000"/>
          </a:blip>
          <a:stretch>
            <a:fillRect/>
          </a:stretch>
        </p:blipFill>
        <p:spPr>
          <a:xfrm>
            <a:off x="665493" y="4347664"/>
            <a:ext cx="3483813" cy="1756273"/>
          </a:xfrm>
          <a:prstGeom prst="rect">
            <a:avLst/>
          </a:prstGeom>
        </p:spPr>
      </p:pic>
      <p:pic>
        <p:nvPicPr>
          <p:cNvPr id="4" name="Imagem 3">
            <a:extLst>
              <a:ext uri="{FF2B5EF4-FFF2-40B4-BE49-F238E27FC236}">
                <a16:creationId xmlns:a16="http://schemas.microsoft.com/office/drawing/2014/main" id="{EA689586-6DC7-C868-B976-88B32E68A7DC}"/>
              </a:ext>
            </a:extLst>
          </p:cNvPr>
          <p:cNvPicPr>
            <a:picLocks noChangeAspect="1"/>
          </p:cNvPicPr>
          <p:nvPr/>
        </p:nvPicPr>
        <p:blipFill>
          <a:blip r:embed="rId4"/>
          <a:stretch>
            <a:fillRect/>
          </a:stretch>
        </p:blipFill>
        <p:spPr>
          <a:xfrm>
            <a:off x="2121414" y="2260121"/>
            <a:ext cx="7949171" cy="3843816"/>
          </a:xfrm>
          <a:prstGeom prst="rect">
            <a:avLst/>
          </a:prstGeom>
        </p:spPr>
      </p:pic>
    </p:spTree>
    <p:extLst>
      <p:ext uri="{BB962C8B-B14F-4D97-AF65-F5344CB8AC3E}">
        <p14:creationId xmlns:p14="http://schemas.microsoft.com/office/powerpoint/2010/main" val="210219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28</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sp>
        <p:nvSpPr>
          <p:cNvPr id="6" name="Espaço Reservado para Texto 5">
            <a:extLst>
              <a:ext uri="{FF2B5EF4-FFF2-40B4-BE49-F238E27FC236}">
                <a16:creationId xmlns:a16="http://schemas.microsoft.com/office/drawing/2014/main" id="{7F6F53A5-F8F5-C9A0-22AE-B25675B7555B}"/>
              </a:ext>
            </a:extLst>
          </p:cNvPr>
          <p:cNvSpPr>
            <a:spLocks noGrp="1"/>
          </p:cNvSpPr>
          <p:nvPr>
            <p:ph type="body" sz="quarter" idx="14"/>
          </p:nvPr>
        </p:nvSpPr>
        <p:spPr>
          <a:xfrm>
            <a:off x="1136428" y="2235164"/>
            <a:ext cx="4838700" cy="315915"/>
          </a:xfrm>
        </p:spPr>
        <p:txBody>
          <a:bodyPr/>
          <a:lstStyle/>
          <a:p>
            <a:r>
              <a:rPr lang="en-US" sz="1600" b="1" i="0" dirty="0">
                <a:solidFill>
                  <a:schemeClr val="tx2">
                    <a:lumMod val="50000"/>
                  </a:schemeClr>
                </a:solidFill>
                <a:effectLst/>
                <a:latin typeface="Söhne"/>
              </a:rPr>
              <a:t>Insight</a:t>
            </a:r>
            <a:r>
              <a:rPr lang="en-US" sz="1600" b="0" i="0" dirty="0">
                <a:solidFill>
                  <a:schemeClr val="tx2">
                    <a:lumMod val="50000"/>
                  </a:schemeClr>
                </a:solidFill>
                <a:effectLst/>
                <a:latin typeface="Söhne"/>
              </a:rPr>
              <a:t>:</a:t>
            </a:r>
            <a:endParaRPr lang="pt-BR" sz="1600" dirty="0">
              <a:solidFill>
                <a:schemeClr val="tx2">
                  <a:lumMod val="50000"/>
                </a:schemeClr>
              </a:solidFill>
            </a:endParaRPr>
          </a:p>
        </p:txBody>
      </p:sp>
      <p:sp>
        <p:nvSpPr>
          <p:cNvPr id="8" name="Espaço Reservado para Texto 7">
            <a:extLst>
              <a:ext uri="{FF2B5EF4-FFF2-40B4-BE49-F238E27FC236}">
                <a16:creationId xmlns:a16="http://schemas.microsoft.com/office/drawing/2014/main" id="{58C84273-C01B-BF29-884A-EB4C9D255BB2}"/>
              </a:ext>
            </a:extLst>
          </p:cNvPr>
          <p:cNvSpPr>
            <a:spLocks noGrp="1"/>
          </p:cNvSpPr>
          <p:nvPr>
            <p:ph type="body" sz="quarter" idx="16"/>
          </p:nvPr>
        </p:nvSpPr>
        <p:spPr>
          <a:xfrm>
            <a:off x="1135273" y="3411219"/>
            <a:ext cx="4838700" cy="315915"/>
          </a:xfrm>
        </p:spPr>
        <p:txBody>
          <a:bodyPr/>
          <a:lstStyle/>
          <a:p>
            <a:r>
              <a:rPr lang="pt-BR" sz="1600" b="1" dirty="0" err="1">
                <a:solidFill>
                  <a:schemeClr val="tx2">
                    <a:lumMod val="50000"/>
                  </a:schemeClr>
                </a:solidFill>
                <a:latin typeface="Söhne"/>
              </a:rPr>
              <a:t>Suggestion</a:t>
            </a:r>
            <a:r>
              <a:rPr lang="pt-BR" sz="1600" b="1" dirty="0">
                <a:solidFill>
                  <a:schemeClr val="tx2">
                    <a:lumMod val="50000"/>
                  </a:schemeClr>
                </a:solidFill>
                <a:latin typeface="Söhne"/>
              </a:rPr>
              <a:t>:</a:t>
            </a:r>
          </a:p>
        </p:txBody>
      </p:sp>
      <p:sp>
        <p:nvSpPr>
          <p:cNvPr id="5" name="Espaço Reservado para Texto 4">
            <a:extLst>
              <a:ext uri="{FF2B5EF4-FFF2-40B4-BE49-F238E27FC236}">
                <a16:creationId xmlns:a16="http://schemas.microsoft.com/office/drawing/2014/main" id="{112E9899-B321-EACA-8394-159B5AD988E5}"/>
              </a:ext>
            </a:extLst>
          </p:cNvPr>
          <p:cNvSpPr>
            <a:spLocks noGrp="1"/>
          </p:cNvSpPr>
          <p:nvPr>
            <p:ph type="body" sz="quarter" idx="13"/>
          </p:nvPr>
        </p:nvSpPr>
        <p:spPr>
          <a:xfrm>
            <a:off x="1136428" y="2606068"/>
            <a:ext cx="5636926" cy="745946"/>
          </a:xfrm>
        </p:spPr>
        <p:txBody>
          <a:bodyPr/>
          <a:lstStyle/>
          <a:p>
            <a:pPr algn="just"/>
            <a:r>
              <a:rPr lang="en-US" b="0" i="0" dirty="0">
                <a:solidFill>
                  <a:schemeClr val="bg2"/>
                </a:solidFill>
                <a:effectLst/>
                <a:latin typeface="Söhne"/>
              </a:rPr>
              <a:t>The analysis demonstrates the power of data in uncovering insights about customer preferences, market trends, and operational efficiencies.</a:t>
            </a:r>
            <a:endParaRPr lang="pt-BR" dirty="0">
              <a:solidFill>
                <a:schemeClr val="bg2"/>
              </a:solidFill>
            </a:endParaRPr>
          </a:p>
        </p:txBody>
      </p:sp>
      <p:sp>
        <p:nvSpPr>
          <p:cNvPr id="7" name="Espaço Reservado para Texto 6">
            <a:extLst>
              <a:ext uri="{FF2B5EF4-FFF2-40B4-BE49-F238E27FC236}">
                <a16:creationId xmlns:a16="http://schemas.microsoft.com/office/drawing/2014/main" id="{F8F601CB-80EB-01A9-3954-C59D46B2D777}"/>
              </a:ext>
            </a:extLst>
          </p:cNvPr>
          <p:cNvSpPr>
            <a:spLocks noGrp="1"/>
          </p:cNvSpPr>
          <p:nvPr>
            <p:ph type="body" sz="quarter" idx="15"/>
          </p:nvPr>
        </p:nvSpPr>
        <p:spPr>
          <a:xfrm>
            <a:off x="1135272" y="3782123"/>
            <a:ext cx="5636925" cy="908340"/>
          </a:xfrm>
        </p:spPr>
        <p:txBody>
          <a:bodyPr/>
          <a:lstStyle/>
          <a:p>
            <a:pPr algn="just"/>
            <a:r>
              <a:rPr lang="en-US" dirty="0">
                <a:solidFill>
                  <a:schemeClr val="bg2"/>
                </a:solidFill>
                <a:latin typeface="Söhne"/>
              </a:rPr>
              <a:t>Foster a culture of data-driven decision-making. Regularly analyze customer data to stay ahead of market trends, optimize marketing strategies, and enhance customer experience.</a:t>
            </a:r>
            <a:endParaRPr lang="pt-BR" dirty="0"/>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Data-Driven Decision Making</a:t>
            </a:r>
          </a:p>
        </p:txBody>
      </p:sp>
      <p:pic>
        <p:nvPicPr>
          <p:cNvPr id="3" name="Imagem 2">
            <a:extLst>
              <a:ext uri="{FF2B5EF4-FFF2-40B4-BE49-F238E27FC236}">
                <a16:creationId xmlns:a16="http://schemas.microsoft.com/office/drawing/2014/main" id="{AE814A1D-520E-B202-DAD7-F09D321B0A0E}"/>
              </a:ext>
            </a:extLst>
          </p:cNvPr>
          <p:cNvPicPr>
            <a:picLocks noChangeAspect="1"/>
          </p:cNvPicPr>
          <p:nvPr/>
        </p:nvPicPr>
        <p:blipFill>
          <a:blip r:embed="rId3"/>
          <a:stretch>
            <a:fillRect/>
          </a:stretch>
        </p:blipFill>
        <p:spPr>
          <a:xfrm>
            <a:off x="7010908" y="3352014"/>
            <a:ext cx="4560870" cy="2621921"/>
          </a:xfrm>
          <a:prstGeom prst="rect">
            <a:avLst/>
          </a:prstGeom>
        </p:spPr>
      </p:pic>
    </p:spTree>
    <p:extLst>
      <p:ext uri="{BB962C8B-B14F-4D97-AF65-F5344CB8AC3E}">
        <p14:creationId xmlns:p14="http://schemas.microsoft.com/office/powerpoint/2010/main" val="23268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29</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New Dataset | Makeup-</a:t>
            </a:r>
            <a:r>
              <a:rPr lang="en-US" sz="4000" dirty="0" err="1">
                <a:solidFill>
                  <a:schemeClr val="bg1"/>
                </a:solidFill>
              </a:rPr>
              <a:t>api</a:t>
            </a:r>
            <a:endParaRPr lang="en-US" sz="4000" dirty="0">
              <a:solidFill>
                <a:schemeClr val="bg1"/>
              </a:solidFill>
            </a:endParaRPr>
          </a:p>
        </p:txBody>
      </p:sp>
      <p:sp>
        <p:nvSpPr>
          <p:cNvPr id="3" name="CaixaDeTexto 2">
            <a:extLst>
              <a:ext uri="{FF2B5EF4-FFF2-40B4-BE49-F238E27FC236}">
                <a16:creationId xmlns:a16="http://schemas.microsoft.com/office/drawing/2014/main" id="{93F8D27C-98A9-33FC-DCD8-DB87EBAB19AD}"/>
              </a:ext>
            </a:extLst>
          </p:cNvPr>
          <p:cNvSpPr txBox="1"/>
          <p:nvPr/>
        </p:nvSpPr>
        <p:spPr>
          <a:xfrm>
            <a:off x="3937958" y="5494576"/>
            <a:ext cx="6636649" cy="861774"/>
          </a:xfrm>
          <a:prstGeom prst="rect">
            <a:avLst/>
          </a:prstGeom>
          <a:noFill/>
        </p:spPr>
        <p:txBody>
          <a:bodyPr wrap="square">
            <a:spAutoFit/>
          </a:bodyPr>
          <a:lstStyle/>
          <a:p>
            <a:pPr algn="just"/>
            <a:r>
              <a:rPr lang="en-US" sz="1600" dirty="0">
                <a:solidFill>
                  <a:schemeClr val="bg2"/>
                </a:solidFill>
                <a:latin typeface="Söhne"/>
              </a:rPr>
              <a:t>Once</a:t>
            </a:r>
            <a:r>
              <a:rPr lang="en-US" b="0" i="0" dirty="0">
                <a:solidFill>
                  <a:srgbClr val="212121"/>
                </a:solidFill>
                <a:effectLst/>
                <a:latin typeface="Roboto" panose="02000000000000000000" pitchFamily="2" charset="0"/>
              </a:rPr>
              <a:t> </a:t>
            </a:r>
            <a:r>
              <a:rPr lang="en-US" sz="1600" dirty="0">
                <a:solidFill>
                  <a:schemeClr val="bg2"/>
                </a:solidFill>
                <a:latin typeface="Söhne"/>
              </a:rPr>
              <a:t>again, since this is a </a:t>
            </a:r>
            <a:r>
              <a:rPr lang="en-US" sz="1600" b="1" dirty="0">
                <a:solidFill>
                  <a:schemeClr val="bg2"/>
                </a:solidFill>
                <a:latin typeface="Söhne"/>
              </a:rPr>
              <a:t>new dataset </a:t>
            </a:r>
            <a:r>
              <a:rPr lang="en-US" sz="1600" dirty="0">
                <a:solidFill>
                  <a:schemeClr val="bg2"/>
                </a:solidFill>
                <a:latin typeface="Söhne"/>
              </a:rPr>
              <a:t>with no correlation to the previous one, it is important to provide </a:t>
            </a:r>
            <a:r>
              <a:rPr lang="en-US" sz="1600" b="1" dirty="0">
                <a:solidFill>
                  <a:schemeClr val="bg2"/>
                </a:solidFill>
                <a:latin typeface="Söhne"/>
              </a:rPr>
              <a:t>an overview </a:t>
            </a:r>
            <a:r>
              <a:rPr lang="en-US" sz="1600" dirty="0">
                <a:solidFill>
                  <a:schemeClr val="bg2"/>
                </a:solidFill>
                <a:latin typeface="Söhne"/>
              </a:rPr>
              <a:t>of the information available about this data.</a:t>
            </a:r>
            <a:endParaRPr lang="pt-BR" sz="1600" dirty="0">
              <a:solidFill>
                <a:schemeClr val="bg2"/>
              </a:solidFill>
              <a:latin typeface="Söhne"/>
            </a:endParaRPr>
          </a:p>
        </p:txBody>
      </p:sp>
      <p:pic>
        <p:nvPicPr>
          <p:cNvPr id="5" name="Imagem 4">
            <a:extLst>
              <a:ext uri="{FF2B5EF4-FFF2-40B4-BE49-F238E27FC236}">
                <a16:creationId xmlns:a16="http://schemas.microsoft.com/office/drawing/2014/main" id="{3C70C5C9-256D-5F3F-E489-BCC0CF6881ED}"/>
              </a:ext>
            </a:extLst>
          </p:cNvPr>
          <p:cNvPicPr>
            <a:picLocks noChangeAspect="1"/>
          </p:cNvPicPr>
          <p:nvPr/>
        </p:nvPicPr>
        <p:blipFill>
          <a:blip r:embed="rId3"/>
          <a:stretch>
            <a:fillRect/>
          </a:stretch>
        </p:blipFill>
        <p:spPr>
          <a:xfrm>
            <a:off x="949728" y="2846718"/>
            <a:ext cx="9558683" cy="2522136"/>
          </a:xfrm>
          <a:prstGeom prst="rect">
            <a:avLst/>
          </a:prstGeom>
        </p:spPr>
      </p:pic>
      <p:pic>
        <p:nvPicPr>
          <p:cNvPr id="7" name="Imagem 6">
            <a:extLst>
              <a:ext uri="{FF2B5EF4-FFF2-40B4-BE49-F238E27FC236}">
                <a16:creationId xmlns:a16="http://schemas.microsoft.com/office/drawing/2014/main" id="{9B5CB09F-938E-A6B9-0F1C-B2D89392D5FB}"/>
              </a:ext>
            </a:extLst>
          </p:cNvPr>
          <p:cNvPicPr>
            <a:picLocks noChangeAspect="1"/>
          </p:cNvPicPr>
          <p:nvPr/>
        </p:nvPicPr>
        <p:blipFill>
          <a:blip r:embed="rId4"/>
          <a:stretch>
            <a:fillRect/>
          </a:stretch>
        </p:blipFill>
        <p:spPr>
          <a:xfrm>
            <a:off x="888521" y="2038371"/>
            <a:ext cx="9389792" cy="799721"/>
          </a:xfrm>
          <a:prstGeom prst="rect">
            <a:avLst/>
          </a:prstGeom>
        </p:spPr>
      </p:pic>
    </p:spTree>
    <p:extLst>
      <p:ext uri="{BB962C8B-B14F-4D97-AF65-F5344CB8AC3E}">
        <p14:creationId xmlns:p14="http://schemas.microsoft.com/office/powerpoint/2010/main" val="4059843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61546109-AADD-79E2-3BE3-BEF4AAE1E5A2}"/>
              </a:ext>
            </a:extLst>
          </p:cNvPr>
          <p:cNvSpPr>
            <a:spLocks noGrp="1"/>
          </p:cNvSpPr>
          <p:nvPr>
            <p:ph type="title"/>
          </p:nvPr>
        </p:nvSpPr>
        <p:spPr/>
        <p:txBody>
          <a:bodyPr/>
          <a:lstStyle/>
          <a:p>
            <a:r>
              <a:rPr lang="pt-BR" dirty="0" err="1"/>
              <a:t>About</a:t>
            </a:r>
            <a:r>
              <a:rPr lang="pt-BR" dirty="0"/>
              <a:t> Me</a:t>
            </a:r>
          </a:p>
        </p:txBody>
      </p:sp>
      <p:sp>
        <p:nvSpPr>
          <p:cNvPr id="6" name="Espaço Reservado para Número de Slide 5">
            <a:extLst>
              <a:ext uri="{FF2B5EF4-FFF2-40B4-BE49-F238E27FC236}">
                <a16:creationId xmlns:a16="http://schemas.microsoft.com/office/drawing/2014/main" id="{E0B2BE3E-7F0D-8356-F9A3-9830BEDDE226}"/>
              </a:ext>
            </a:extLst>
          </p:cNvPr>
          <p:cNvSpPr>
            <a:spLocks noGrp="1"/>
          </p:cNvSpPr>
          <p:nvPr>
            <p:ph type="sldNum" sz="quarter" idx="16"/>
          </p:nvPr>
        </p:nvSpPr>
        <p:spPr/>
        <p:txBody>
          <a:bodyPr/>
          <a:lstStyle/>
          <a:p>
            <a:pPr rtl="0"/>
            <a:fld id="{294A09A9-5501-47C1-A89A-A340965A2BE2}" type="slidenum">
              <a:rPr lang="pt-BR" noProof="0" smtClean="0"/>
              <a:pPr rtl="0"/>
              <a:t>3</a:t>
            </a:fld>
            <a:endParaRPr lang="pt-BR" noProof="0" dirty="0"/>
          </a:p>
        </p:txBody>
      </p:sp>
      <p:pic>
        <p:nvPicPr>
          <p:cNvPr id="8" name="Imagem 7">
            <a:extLst>
              <a:ext uri="{FF2B5EF4-FFF2-40B4-BE49-F238E27FC236}">
                <a16:creationId xmlns:a16="http://schemas.microsoft.com/office/drawing/2014/main" id="{279CA71A-B37D-BBC5-24D0-4789E7859654}"/>
              </a:ext>
            </a:extLst>
          </p:cNvPr>
          <p:cNvPicPr>
            <a:picLocks noChangeAspect="1"/>
          </p:cNvPicPr>
          <p:nvPr/>
        </p:nvPicPr>
        <p:blipFill>
          <a:blip r:embed="rId2"/>
          <a:stretch>
            <a:fillRect/>
          </a:stretch>
        </p:blipFill>
        <p:spPr>
          <a:xfrm>
            <a:off x="1173198" y="2289363"/>
            <a:ext cx="6074434" cy="2829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Google Shape;59;p13">
            <a:extLst>
              <a:ext uri="{FF2B5EF4-FFF2-40B4-BE49-F238E27FC236}">
                <a16:creationId xmlns:a16="http://schemas.microsoft.com/office/drawing/2014/main" id="{8C47353D-3C2F-9E17-8D9B-BB1F9B9A7010}"/>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sp>
        <p:nvSpPr>
          <p:cNvPr id="10" name="CaixaDeTexto 9">
            <a:extLst>
              <a:ext uri="{FF2B5EF4-FFF2-40B4-BE49-F238E27FC236}">
                <a16:creationId xmlns:a16="http://schemas.microsoft.com/office/drawing/2014/main" id="{700AD980-BC3B-F4D7-03F2-22280D7FDD73}"/>
              </a:ext>
            </a:extLst>
          </p:cNvPr>
          <p:cNvSpPr txBox="1"/>
          <p:nvPr/>
        </p:nvSpPr>
        <p:spPr>
          <a:xfrm>
            <a:off x="7487729" y="1492358"/>
            <a:ext cx="3614468" cy="4524315"/>
          </a:xfrm>
          <a:prstGeom prst="rect">
            <a:avLst/>
          </a:prstGeom>
          <a:noFill/>
        </p:spPr>
        <p:txBody>
          <a:bodyPr wrap="square" rtlCol="0">
            <a:spAutoFit/>
          </a:bodyPr>
          <a:lstStyle/>
          <a:p>
            <a:pPr marL="285750" indent="-285750" algn="just">
              <a:buFont typeface="Wingdings" panose="05000000000000000000" pitchFamily="2" charset="2"/>
              <a:buChar char="§"/>
            </a:pPr>
            <a:r>
              <a:rPr lang="en-US" sz="1600" b="1" i="0" dirty="0">
                <a:solidFill>
                  <a:schemeClr val="tx2"/>
                </a:solidFill>
                <a:effectLst/>
                <a:latin typeface="+mj-lt"/>
              </a:rPr>
              <a:t>My experience in querying and extracting data via SQL from </a:t>
            </a:r>
            <a:r>
              <a:rPr lang="en-US" sz="1600" b="1" i="1" dirty="0">
                <a:solidFill>
                  <a:schemeClr val="tx2"/>
                </a:solidFill>
                <a:effectLst/>
                <a:latin typeface="+mj-lt"/>
              </a:rPr>
              <a:t>Data Warehouses</a:t>
            </a:r>
            <a:r>
              <a:rPr lang="en-US" sz="1600" b="1" i="0" dirty="0">
                <a:solidFill>
                  <a:schemeClr val="tx2"/>
                </a:solidFill>
                <a:effectLst/>
                <a:latin typeface="+mj-lt"/>
              </a:rPr>
              <a:t>, and analysis via </a:t>
            </a:r>
            <a:r>
              <a:rPr lang="en-US" sz="1600" b="1" i="1" dirty="0">
                <a:solidFill>
                  <a:schemeClr val="tx2"/>
                </a:solidFill>
                <a:effectLst/>
                <a:latin typeface="+mj-lt"/>
              </a:rPr>
              <a:t>Google Analytics</a:t>
            </a:r>
            <a:r>
              <a:rPr lang="en-US" sz="1600" b="1" i="0" dirty="0">
                <a:solidFill>
                  <a:schemeClr val="tx2"/>
                </a:solidFill>
                <a:effectLst/>
                <a:latin typeface="+mj-lt"/>
              </a:rPr>
              <a:t> aligns with...</a:t>
            </a:r>
          </a:p>
          <a:p>
            <a:pPr marL="285750" indent="-285750" algn="just">
              <a:buFont typeface="Wingdings" panose="05000000000000000000" pitchFamily="2" charset="2"/>
              <a:buChar char="§"/>
            </a:pPr>
            <a:endParaRPr lang="en-US" sz="1600" b="1" i="0" dirty="0">
              <a:solidFill>
                <a:schemeClr val="tx2"/>
              </a:solidFill>
              <a:effectLst/>
              <a:latin typeface="+mj-lt"/>
            </a:endParaRPr>
          </a:p>
          <a:p>
            <a:pPr marL="742950" lvl="1" indent="-285750" algn="just">
              <a:buFont typeface="Arial" panose="020B0604020202020204" pitchFamily="34" charset="0"/>
              <a:buChar char="•"/>
            </a:pPr>
            <a:r>
              <a:rPr lang="en-US" sz="1400" b="1" i="0" dirty="0">
                <a:solidFill>
                  <a:schemeClr val="tx2"/>
                </a:solidFill>
                <a:effectLst/>
                <a:latin typeface="+mj-lt"/>
              </a:rPr>
              <a:t>Keywords: </a:t>
            </a:r>
            <a:r>
              <a:rPr lang="en-US" sz="1400" i="0" dirty="0">
                <a:solidFill>
                  <a:schemeClr val="tx2"/>
                </a:solidFill>
                <a:effectLst/>
                <a:latin typeface="+mj-lt"/>
              </a:rPr>
              <a:t>SQL, Data Warehouse, Google Analytics.</a:t>
            </a:r>
          </a:p>
          <a:p>
            <a:pPr marL="742950" lvl="1" indent="-285750" algn="just">
              <a:buFont typeface="Wingdings" panose="05000000000000000000" pitchFamily="2" charset="2"/>
              <a:buChar char="§"/>
            </a:pPr>
            <a:endParaRPr lang="pt-BR" sz="1400" b="0" i="0" dirty="0">
              <a:solidFill>
                <a:schemeClr val="tx2"/>
              </a:solidFill>
              <a:effectLst/>
              <a:latin typeface="+mj-lt"/>
            </a:endParaRPr>
          </a:p>
          <a:p>
            <a:pPr marL="285750" indent="-285750" algn="just">
              <a:buFont typeface="Wingdings" panose="05000000000000000000" pitchFamily="2" charset="2"/>
              <a:buChar char="§"/>
            </a:pPr>
            <a:r>
              <a:rPr lang="en-US" sz="1600" b="1" dirty="0">
                <a:solidFill>
                  <a:schemeClr val="tx2"/>
                </a:solidFill>
                <a:latin typeface="+mj-lt"/>
              </a:rPr>
              <a:t>Developed and maintained advanced dashboards in...</a:t>
            </a:r>
          </a:p>
          <a:p>
            <a:pPr marL="285750" indent="-285750" algn="just">
              <a:buFont typeface="Wingdings" panose="05000000000000000000" pitchFamily="2" charset="2"/>
              <a:buChar char="§"/>
            </a:pPr>
            <a:endParaRPr lang="en-US" sz="1600" b="1" dirty="0">
              <a:solidFill>
                <a:schemeClr val="tx2"/>
              </a:solidFill>
              <a:latin typeface="+mj-lt"/>
            </a:endParaRPr>
          </a:p>
          <a:p>
            <a:pPr marL="742950" lvl="1" indent="-285750" algn="just">
              <a:buFont typeface="Arial" panose="020B0604020202020204" pitchFamily="34" charset="0"/>
              <a:buChar char="•"/>
            </a:pPr>
            <a:r>
              <a:rPr lang="en-US" sz="1400" b="1" dirty="0">
                <a:solidFill>
                  <a:schemeClr val="tx2"/>
                </a:solidFill>
                <a:latin typeface="+mj-lt"/>
              </a:rPr>
              <a:t>Keywords: </a:t>
            </a:r>
            <a:r>
              <a:rPr lang="en-US" sz="1400" dirty="0">
                <a:solidFill>
                  <a:schemeClr val="tx2"/>
                </a:solidFill>
                <a:latin typeface="+mj-lt"/>
              </a:rPr>
              <a:t>Google Data Studio, Tableau, </a:t>
            </a:r>
            <a:r>
              <a:rPr lang="en-US" sz="1400" dirty="0" err="1">
                <a:solidFill>
                  <a:schemeClr val="tx2"/>
                </a:solidFill>
                <a:latin typeface="+mj-lt"/>
              </a:rPr>
              <a:t>PowerBI</a:t>
            </a:r>
            <a:r>
              <a:rPr lang="en-US" sz="1400" dirty="0">
                <a:solidFill>
                  <a:schemeClr val="tx2"/>
                </a:solidFill>
                <a:latin typeface="+mj-lt"/>
              </a:rPr>
              <a:t>.</a:t>
            </a:r>
          </a:p>
          <a:p>
            <a:pPr marL="742950" lvl="1" indent="-285750" algn="just">
              <a:buFont typeface="Arial" panose="020B0604020202020204" pitchFamily="34" charset="0"/>
              <a:buChar char="•"/>
            </a:pPr>
            <a:endParaRPr lang="pt-BR" sz="1400" i="0" dirty="0">
              <a:solidFill>
                <a:schemeClr val="tx2"/>
              </a:solidFill>
              <a:effectLst/>
              <a:latin typeface="+mj-lt"/>
            </a:endParaRPr>
          </a:p>
          <a:p>
            <a:pPr marL="285750" indent="-285750" algn="just">
              <a:buFont typeface="Wingdings" panose="05000000000000000000" pitchFamily="2" charset="2"/>
              <a:buChar char="§"/>
            </a:pPr>
            <a:r>
              <a:rPr lang="en-US" sz="1600" b="1" i="0" dirty="0">
                <a:solidFill>
                  <a:schemeClr val="tx2"/>
                </a:solidFill>
                <a:effectLst/>
                <a:latin typeface="+mj-lt"/>
              </a:rPr>
              <a:t>My background includes presenting analysis and insights to support...</a:t>
            </a:r>
          </a:p>
          <a:p>
            <a:pPr marL="285750" indent="-285750" algn="just">
              <a:buFont typeface="Wingdings" panose="05000000000000000000" pitchFamily="2" charset="2"/>
              <a:buChar char="§"/>
            </a:pPr>
            <a:endParaRPr lang="en-US" sz="1600" b="1" i="0" dirty="0">
              <a:solidFill>
                <a:schemeClr val="tx2"/>
              </a:solidFill>
              <a:effectLst/>
              <a:latin typeface="+mj-lt"/>
            </a:endParaRPr>
          </a:p>
          <a:p>
            <a:pPr marL="742950" lvl="1" indent="-285750" algn="just">
              <a:buFont typeface="Wingdings" panose="05000000000000000000" pitchFamily="2" charset="2"/>
              <a:buChar char="§"/>
            </a:pPr>
            <a:r>
              <a:rPr lang="en-US" sz="1400" b="1" i="0" dirty="0">
                <a:solidFill>
                  <a:schemeClr val="tx2"/>
                </a:solidFill>
                <a:effectLst/>
                <a:latin typeface="+mj-lt"/>
              </a:rPr>
              <a:t>Keywords: </a:t>
            </a:r>
            <a:r>
              <a:rPr lang="en-US" sz="1400" i="0" dirty="0">
                <a:solidFill>
                  <a:schemeClr val="tx2"/>
                </a:solidFill>
                <a:effectLst/>
                <a:latin typeface="+mj-lt"/>
              </a:rPr>
              <a:t>Business Evolution, Project Initiatives, Strategic Decisions.</a:t>
            </a:r>
            <a:endParaRPr lang="pt-BR" sz="1200" i="0" dirty="0">
              <a:solidFill>
                <a:schemeClr val="tx2"/>
              </a:solidFill>
              <a:effectLst/>
              <a:latin typeface="+mj-lt"/>
            </a:endParaRPr>
          </a:p>
        </p:txBody>
      </p:sp>
    </p:spTree>
    <p:extLst>
      <p:ext uri="{BB962C8B-B14F-4D97-AF65-F5344CB8AC3E}">
        <p14:creationId xmlns:p14="http://schemas.microsoft.com/office/powerpoint/2010/main" val="3263058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30</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New Dataset | Makeup-</a:t>
            </a:r>
            <a:r>
              <a:rPr lang="en-US" sz="4000" dirty="0" err="1">
                <a:solidFill>
                  <a:schemeClr val="bg1"/>
                </a:solidFill>
              </a:rPr>
              <a:t>api</a:t>
            </a:r>
            <a:endParaRPr lang="en-US" sz="4000" dirty="0">
              <a:solidFill>
                <a:schemeClr val="bg1"/>
              </a:solidFill>
            </a:endParaRPr>
          </a:p>
        </p:txBody>
      </p:sp>
      <p:sp>
        <p:nvSpPr>
          <p:cNvPr id="4" name="CaixaDeTexto 3">
            <a:extLst>
              <a:ext uri="{FF2B5EF4-FFF2-40B4-BE49-F238E27FC236}">
                <a16:creationId xmlns:a16="http://schemas.microsoft.com/office/drawing/2014/main" id="{965C83F9-F8B1-268D-7934-C39930DE870B}"/>
              </a:ext>
            </a:extLst>
          </p:cNvPr>
          <p:cNvSpPr txBox="1"/>
          <p:nvPr/>
        </p:nvSpPr>
        <p:spPr>
          <a:xfrm>
            <a:off x="866954" y="2120993"/>
            <a:ext cx="9156939" cy="3785652"/>
          </a:xfrm>
          <a:prstGeom prst="rect">
            <a:avLst/>
          </a:prstGeom>
          <a:noFill/>
        </p:spPr>
        <p:txBody>
          <a:bodyPr wrap="square">
            <a:spAutoFit/>
          </a:bodyPr>
          <a:lstStyle/>
          <a:p>
            <a:pPr marL="285750" indent="-285750" algn="just">
              <a:buFont typeface="Wingdings" panose="05000000000000000000" pitchFamily="2" charset="2"/>
              <a:buChar char="§"/>
            </a:pPr>
            <a:r>
              <a:rPr lang="pt-BR" sz="1600" dirty="0">
                <a:solidFill>
                  <a:schemeClr val="bg2"/>
                </a:solidFill>
                <a:latin typeface="Söhne"/>
              </a:rPr>
              <a:t>In </a:t>
            </a:r>
            <a:r>
              <a:rPr lang="pt-BR" sz="1600" dirty="0" err="1">
                <a:solidFill>
                  <a:schemeClr val="bg2"/>
                </a:solidFill>
                <a:latin typeface="Söhne"/>
              </a:rPr>
              <a:t>order</a:t>
            </a:r>
            <a:r>
              <a:rPr lang="pt-BR" sz="1600" dirty="0">
                <a:solidFill>
                  <a:schemeClr val="bg2"/>
                </a:solidFill>
                <a:latin typeface="Söhne"/>
              </a:rPr>
              <a:t> </a:t>
            </a:r>
            <a:r>
              <a:rPr lang="pt-BR" sz="1600" dirty="0" err="1">
                <a:solidFill>
                  <a:schemeClr val="bg2"/>
                </a:solidFill>
                <a:latin typeface="Söhne"/>
              </a:rPr>
              <a:t>to</a:t>
            </a:r>
            <a:r>
              <a:rPr lang="pt-BR" sz="1600" dirty="0">
                <a:solidFill>
                  <a:schemeClr val="bg2"/>
                </a:solidFill>
                <a:latin typeface="Söhne"/>
              </a:rPr>
              <a:t> </a:t>
            </a:r>
            <a:r>
              <a:rPr lang="pt-BR" sz="1600" dirty="0" err="1">
                <a:solidFill>
                  <a:schemeClr val="bg2"/>
                </a:solidFill>
                <a:latin typeface="Söhne"/>
              </a:rPr>
              <a:t>randomly</a:t>
            </a:r>
            <a:r>
              <a:rPr lang="pt-BR" sz="1600" dirty="0">
                <a:solidFill>
                  <a:schemeClr val="bg2"/>
                </a:solidFill>
                <a:latin typeface="Söhne"/>
              </a:rPr>
              <a:t> correlate </a:t>
            </a:r>
            <a:r>
              <a:rPr lang="pt-BR" sz="1600" dirty="0" err="1">
                <a:solidFill>
                  <a:schemeClr val="bg2"/>
                </a:solidFill>
                <a:latin typeface="Söhne"/>
              </a:rPr>
              <a:t>product</a:t>
            </a:r>
            <a:r>
              <a:rPr lang="pt-BR" sz="1600" dirty="0">
                <a:solidFill>
                  <a:schemeClr val="bg2"/>
                </a:solidFill>
                <a:latin typeface="Söhne"/>
              </a:rPr>
              <a:t> </a:t>
            </a:r>
            <a:r>
              <a:rPr lang="pt-BR" sz="1600" dirty="0" err="1">
                <a:solidFill>
                  <a:schemeClr val="bg2"/>
                </a:solidFill>
                <a:latin typeface="Söhne"/>
              </a:rPr>
              <a:t>identifiers</a:t>
            </a:r>
            <a:r>
              <a:rPr lang="pt-BR" sz="1600" dirty="0">
                <a:solidFill>
                  <a:schemeClr val="bg2"/>
                </a:solidFill>
                <a:latin typeface="Söhne"/>
              </a:rPr>
              <a:t>, a mapping </a:t>
            </a:r>
            <a:r>
              <a:rPr lang="pt-BR" sz="1600" dirty="0" err="1">
                <a:solidFill>
                  <a:schemeClr val="bg2"/>
                </a:solidFill>
                <a:latin typeface="Söhne"/>
              </a:rPr>
              <a:t>can</a:t>
            </a:r>
            <a:r>
              <a:rPr lang="pt-BR" sz="1600" dirty="0">
                <a:solidFill>
                  <a:schemeClr val="bg2"/>
                </a:solidFill>
                <a:latin typeface="Söhne"/>
              </a:rPr>
              <a:t> </a:t>
            </a:r>
            <a:r>
              <a:rPr lang="pt-BR" sz="1600" dirty="0" err="1">
                <a:solidFill>
                  <a:schemeClr val="bg2"/>
                </a:solidFill>
                <a:latin typeface="Söhne"/>
              </a:rPr>
              <a:t>be</a:t>
            </a:r>
            <a:r>
              <a:rPr lang="pt-BR" sz="1600" dirty="0">
                <a:solidFill>
                  <a:schemeClr val="bg2"/>
                </a:solidFill>
                <a:latin typeface="Söhne"/>
              </a:rPr>
              <a:t> </a:t>
            </a:r>
            <a:r>
              <a:rPr lang="pt-BR" sz="1600" dirty="0" err="1">
                <a:solidFill>
                  <a:schemeClr val="bg2"/>
                </a:solidFill>
                <a:latin typeface="Söhne"/>
              </a:rPr>
              <a:t>established</a:t>
            </a:r>
            <a:r>
              <a:rPr lang="pt-BR" sz="1600" dirty="0">
                <a:solidFill>
                  <a:schemeClr val="bg2"/>
                </a:solidFill>
                <a:latin typeface="Söhne"/>
              </a:rPr>
              <a:t> </a:t>
            </a:r>
            <a:r>
              <a:rPr lang="pt-BR" sz="1600" dirty="0" err="1">
                <a:solidFill>
                  <a:schemeClr val="bg2"/>
                </a:solidFill>
                <a:latin typeface="Söhne"/>
              </a:rPr>
              <a:t>between</a:t>
            </a:r>
            <a:r>
              <a:rPr lang="pt-BR" sz="1600" dirty="0">
                <a:solidFill>
                  <a:schemeClr val="bg2"/>
                </a:solidFill>
                <a:latin typeface="Söhne"/>
              </a:rPr>
              <a:t> </a:t>
            </a:r>
            <a:r>
              <a:rPr lang="pt-BR" sz="1600" dirty="0" err="1">
                <a:solidFill>
                  <a:schemeClr val="bg2"/>
                </a:solidFill>
                <a:latin typeface="Söhne"/>
              </a:rPr>
              <a:t>the</a:t>
            </a:r>
            <a:r>
              <a:rPr lang="pt-BR" sz="1600" dirty="0">
                <a:solidFill>
                  <a:schemeClr val="bg2"/>
                </a:solidFill>
                <a:latin typeface="Söhne"/>
              </a:rPr>
              <a:t> </a:t>
            </a:r>
            <a:r>
              <a:rPr lang="pt-BR" sz="1600" dirty="0" err="1">
                <a:solidFill>
                  <a:schemeClr val="bg2"/>
                </a:solidFill>
                <a:latin typeface="Söhne"/>
              </a:rPr>
              <a:t>makeup</a:t>
            </a:r>
            <a:r>
              <a:rPr lang="pt-BR" sz="1600" dirty="0">
                <a:solidFill>
                  <a:schemeClr val="bg2"/>
                </a:solidFill>
                <a:latin typeface="Söhne"/>
              </a:rPr>
              <a:t> set </a:t>
            </a:r>
            <a:r>
              <a:rPr lang="pt-BR" sz="1600" b="1" dirty="0">
                <a:solidFill>
                  <a:schemeClr val="accent1"/>
                </a:solidFill>
                <a:latin typeface="Söhne"/>
              </a:rPr>
              <a:t>id</a:t>
            </a:r>
            <a:r>
              <a:rPr lang="pt-BR" sz="1600" dirty="0">
                <a:solidFill>
                  <a:schemeClr val="bg2"/>
                </a:solidFill>
                <a:latin typeface="Söhne"/>
              </a:rPr>
              <a:t> </a:t>
            </a:r>
            <a:r>
              <a:rPr lang="pt-BR" sz="1600" dirty="0" err="1">
                <a:solidFill>
                  <a:schemeClr val="bg2"/>
                </a:solidFill>
                <a:latin typeface="Söhne"/>
              </a:rPr>
              <a:t>and</a:t>
            </a:r>
            <a:r>
              <a:rPr lang="pt-BR" sz="1600" dirty="0">
                <a:solidFill>
                  <a:schemeClr val="bg2"/>
                </a:solidFill>
                <a:latin typeface="Söhne"/>
              </a:rPr>
              <a:t> </a:t>
            </a:r>
            <a:r>
              <a:rPr lang="pt-BR" sz="1600" b="1" dirty="0" err="1">
                <a:solidFill>
                  <a:schemeClr val="accent1"/>
                </a:solidFill>
                <a:latin typeface="Söhne"/>
              </a:rPr>
              <a:t>product_id</a:t>
            </a:r>
            <a:r>
              <a:rPr lang="pt-BR" sz="1600" dirty="0">
                <a:solidFill>
                  <a:schemeClr val="bg2"/>
                </a:solidFill>
                <a:latin typeface="Söhne"/>
              </a:rPr>
              <a:t> </a:t>
            </a:r>
            <a:r>
              <a:rPr lang="pt-BR" sz="1600" dirty="0" err="1">
                <a:solidFill>
                  <a:schemeClr val="bg2"/>
                </a:solidFill>
                <a:latin typeface="Söhne"/>
              </a:rPr>
              <a:t>from</a:t>
            </a:r>
            <a:r>
              <a:rPr lang="pt-BR" sz="1600" dirty="0">
                <a:solidFill>
                  <a:schemeClr val="bg2"/>
                </a:solidFill>
                <a:latin typeface="Söhne"/>
              </a:rPr>
              <a:t> </a:t>
            </a:r>
            <a:r>
              <a:rPr lang="pt-BR" sz="1600" b="1" dirty="0">
                <a:solidFill>
                  <a:schemeClr val="accent1"/>
                </a:solidFill>
                <a:latin typeface="Söhne"/>
              </a:rPr>
              <a:t>all_events_2019_to_2020</a:t>
            </a:r>
            <a:r>
              <a:rPr lang="pt-BR" sz="1600" dirty="0">
                <a:solidFill>
                  <a:schemeClr val="bg2"/>
                </a:solidFill>
                <a:latin typeface="Söhne"/>
              </a:rPr>
              <a:t>. A </a:t>
            </a:r>
            <a:r>
              <a:rPr lang="pt-BR" sz="1600" dirty="0" err="1">
                <a:solidFill>
                  <a:schemeClr val="bg2"/>
                </a:solidFill>
                <a:latin typeface="Söhne"/>
              </a:rPr>
              <a:t>random</a:t>
            </a:r>
            <a:r>
              <a:rPr lang="pt-BR" sz="1600" dirty="0">
                <a:solidFill>
                  <a:schemeClr val="bg2"/>
                </a:solidFill>
                <a:latin typeface="Söhne"/>
              </a:rPr>
              <a:t> match </a:t>
            </a:r>
            <a:r>
              <a:rPr lang="pt-BR" sz="1600" dirty="0" err="1">
                <a:solidFill>
                  <a:schemeClr val="bg2"/>
                </a:solidFill>
                <a:latin typeface="Söhne"/>
              </a:rPr>
              <a:t>will</a:t>
            </a:r>
            <a:r>
              <a:rPr lang="pt-BR" sz="1600" dirty="0">
                <a:solidFill>
                  <a:schemeClr val="bg2"/>
                </a:solidFill>
                <a:latin typeface="Söhne"/>
              </a:rPr>
              <a:t> </a:t>
            </a:r>
            <a:r>
              <a:rPr lang="pt-BR" sz="1600" dirty="0" err="1">
                <a:solidFill>
                  <a:schemeClr val="bg2"/>
                </a:solidFill>
                <a:latin typeface="Söhne"/>
              </a:rPr>
              <a:t>be</a:t>
            </a:r>
            <a:r>
              <a:rPr lang="pt-BR" sz="1600" dirty="0">
                <a:solidFill>
                  <a:schemeClr val="bg2"/>
                </a:solidFill>
                <a:latin typeface="Söhne"/>
              </a:rPr>
              <a:t> </a:t>
            </a:r>
            <a:r>
              <a:rPr lang="pt-BR" sz="1600" dirty="0" err="1">
                <a:solidFill>
                  <a:schemeClr val="bg2"/>
                </a:solidFill>
                <a:latin typeface="Söhne"/>
              </a:rPr>
              <a:t>created</a:t>
            </a:r>
            <a:r>
              <a:rPr lang="pt-BR" sz="1600" dirty="0">
                <a:solidFill>
                  <a:schemeClr val="bg2"/>
                </a:solidFill>
                <a:latin typeface="Söhne"/>
              </a:rPr>
              <a:t> </a:t>
            </a:r>
            <a:r>
              <a:rPr lang="pt-BR" sz="1600" dirty="0" err="1">
                <a:solidFill>
                  <a:schemeClr val="bg2"/>
                </a:solidFill>
                <a:latin typeface="Söhne"/>
              </a:rPr>
              <a:t>between</a:t>
            </a:r>
            <a:r>
              <a:rPr lang="pt-BR" sz="1600" dirty="0">
                <a:solidFill>
                  <a:schemeClr val="bg2"/>
                </a:solidFill>
                <a:latin typeface="Söhne"/>
              </a:rPr>
              <a:t> </a:t>
            </a:r>
            <a:r>
              <a:rPr lang="pt-BR" sz="1600" dirty="0" err="1">
                <a:solidFill>
                  <a:schemeClr val="bg2"/>
                </a:solidFill>
                <a:latin typeface="Söhne"/>
              </a:rPr>
              <a:t>these</a:t>
            </a:r>
            <a:r>
              <a:rPr lang="pt-BR" sz="1600" dirty="0">
                <a:solidFill>
                  <a:schemeClr val="bg2"/>
                </a:solidFill>
                <a:latin typeface="Söhne"/>
              </a:rPr>
              <a:t> </a:t>
            </a:r>
            <a:r>
              <a:rPr lang="pt-BR" sz="1600" dirty="0" err="1">
                <a:solidFill>
                  <a:schemeClr val="bg2"/>
                </a:solidFill>
                <a:latin typeface="Söhne"/>
              </a:rPr>
              <a:t>identifiers</a:t>
            </a:r>
            <a:r>
              <a:rPr lang="pt-BR" sz="1600" dirty="0">
                <a:solidFill>
                  <a:schemeClr val="bg2"/>
                </a:solidFill>
                <a:latin typeface="Söhne"/>
              </a:rPr>
              <a:t>, </a:t>
            </a:r>
            <a:r>
              <a:rPr lang="pt-BR" sz="1600" dirty="0" err="1">
                <a:solidFill>
                  <a:schemeClr val="bg2"/>
                </a:solidFill>
                <a:latin typeface="Söhne"/>
              </a:rPr>
              <a:t>associating</a:t>
            </a:r>
            <a:r>
              <a:rPr lang="pt-BR" sz="1600" dirty="0">
                <a:solidFill>
                  <a:schemeClr val="bg2"/>
                </a:solidFill>
                <a:latin typeface="Söhne"/>
              </a:rPr>
              <a:t> </a:t>
            </a:r>
            <a:r>
              <a:rPr lang="pt-BR" sz="1600" dirty="0" err="1">
                <a:solidFill>
                  <a:schemeClr val="bg2"/>
                </a:solidFill>
                <a:latin typeface="Söhne"/>
              </a:rPr>
              <a:t>each</a:t>
            </a:r>
            <a:r>
              <a:rPr lang="pt-BR" sz="1600" dirty="0">
                <a:solidFill>
                  <a:schemeClr val="bg2"/>
                </a:solidFill>
                <a:latin typeface="Söhne"/>
              </a:rPr>
              <a:t> id in </a:t>
            </a:r>
            <a:r>
              <a:rPr lang="pt-BR" sz="1600" dirty="0" err="1">
                <a:solidFill>
                  <a:schemeClr val="bg2"/>
                </a:solidFill>
                <a:latin typeface="Söhne"/>
              </a:rPr>
              <a:t>the</a:t>
            </a:r>
            <a:r>
              <a:rPr lang="pt-BR" sz="1600" dirty="0">
                <a:solidFill>
                  <a:schemeClr val="bg2"/>
                </a:solidFill>
                <a:latin typeface="Söhne"/>
              </a:rPr>
              <a:t> </a:t>
            </a:r>
            <a:r>
              <a:rPr lang="pt-BR" sz="1600" dirty="0" err="1">
                <a:solidFill>
                  <a:schemeClr val="bg2"/>
                </a:solidFill>
                <a:latin typeface="Söhne"/>
              </a:rPr>
              <a:t>makeup</a:t>
            </a:r>
            <a:r>
              <a:rPr lang="pt-BR" sz="1600" dirty="0">
                <a:solidFill>
                  <a:schemeClr val="bg2"/>
                </a:solidFill>
                <a:latin typeface="Söhne"/>
              </a:rPr>
              <a:t> set </a:t>
            </a:r>
            <a:r>
              <a:rPr lang="pt-BR" sz="1600" dirty="0" err="1">
                <a:solidFill>
                  <a:schemeClr val="bg2"/>
                </a:solidFill>
                <a:latin typeface="Söhne"/>
              </a:rPr>
              <a:t>with</a:t>
            </a:r>
            <a:r>
              <a:rPr lang="pt-BR" sz="1600" dirty="0">
                <a:solidFill>
                  <a:schemeClr val="bg2"/>
                </a:solidFill>
                <a:latin typeface="Söhne"/>
              </a:rPr>
              <a:t> a </a:t>
            </a:r>
            <a:r>
              <a:rPr lang="pt-BR" sz="1600" dirty="0" err="1">
                <a:solidFill>
                  <a:schemeClr val="bg2"/>
                </a:solidFill>
                <a:latin typeface="Söhne"/>
              </a:rPr>
              <a:t>random</a:t>
            </a:r>
            <a:r>
              <a:rPr lang="pt-BR" sz="1600" dirty="0">
                <a:solidFill>
                  <a:schemeClr val="bg2"/>
                </a:solidFill>
                <a:latin typeface="Söhne"/>
              </a:rPr>
              <a:t> </a:t>
            </a:r>
            <a:r>
              <a:rPr lang="pt-BR" sz="1600" b="1" dirty="0" err="1">
                <a:solidFill>
                  <a:schemeClr val="accent1"/>
                </a:solidFill>
                <a:latin typeface="Söhne"/>
              </a:rPr>
              <a:t>product_id</a:t>
            </a:r>
            <a:r>
              <a:rPr lang="pt-BR" sz="1600" b="1" dirty="0">
                <a:solidFill>
                  <a:schemeClr val="accent1"/>
                </a:solidFill>
                <a:latin typeface="Söhne"/>
              </a:rPr>
              <a:t> </a:t>
            </a:r>
            <a:r>
              <a:rPr lang="pt-BR" sz="1600" dirty="0">
                <a:solidFill>
                  <a:schemeClr val="bg2"/>
                </a:solidFill>
                <a:latin typeface="Söhne"/>
              </a:rPr>
              <a:t>in </a:t>
            </a:r>
            <a:r>
              <a:rPr lang="pt-BR" sz="1600" dirty="0" err="1">
                <a:solidFill>
                  <a:schemeClr val="bg2"/>
                </a:solidFill>
                <a:latin typeface="Söhne"/>
              </a:rPr>
              <a:t>the</a:t>
            </a:r>
            <a:r>
              <a:rPr lang="pt-BR" sz="1600" dirty="0">
                <a:solidFill>
                  <a:schemeClr val="bg2"/>
                </a:solidFill>
                <a:latin typeface="Söhne"/>
              </a:rPr>
              <a:t> </a:t>
            </a:r>
            <a:r>
              <a:rPr lang="pt-BR" sz="1600" dirty="0" err="1">
                <a:solidFill>
                  <a:schemeClr val="bg2"/>
                </a:solidFill>
                <a:latin typeface="Söhne"/>
              </a:rPr>
              <a:t>first</a:t>
            </a:r>
            <a:r>
              <a:rPr lang="pt-BR" sz="1600" dirty="0">
                <a:solidFill>
                  <a:schemeClr val="bg2"/>
                </a:solidFill>
                <a:latin typeface="Söhne"/>
              </a:rPr>
              <a:t> </a:t>
            </a:r>
            <a:r>
              <a:rPr lang="pt-BR" sz="1600" dirty="0" err="1">
                <a:solidFill>
                  <a:schemeClr val="bg2"/>
                </a:solidFill>
                <a:latin typeface="Söhne"/>
              </a:rPr>
              <a:t>dataset</a:t>
            </a:r>
            <a:r>
              <a:rPr lang="pt-BR" sz="1600" dirty="0">
                <a:solidFill>
                  <a:schemeClr val="bg2"/>
                </a:solidFill>
                <a:latin typeface="Söhne"/>
              </a:rPr>
              <a:t>;</a:t>
            </a:r>
          </a:p>
          <a:p>
            <a:pPr marL="285750" indent="-285750" algn="just">
              <a:buFont typeface="Wingdings" panose="05000000000000000000" pitchFamily="2" charset="2"/>
              <a:buChar char="§"/>
            </a:pPr>
            <a:endParaRPr lang="pt-BR" sz="1600" dirty="0">
              <a:solidFill>
                <a:schemeClr val="bg2"/>
              </a:solidFill>
              <a:latin typeface="Söhne"/>
            </a:endParaRPr>
          </a:p>
          <a:p>
            <a:pPr marL="285750" indent="-285750" algn="just">
              <a:buFont typeface="Wingdings" panose="05000000000000000000" pitchFamily="2" charset="2"/>
              <a:buChar char="§"/>
            </a:pPr>
            <a:r>
              <a:rPr lang="en-US" sz="1600" dirty="0">
                <a:solidFill>
                  <a:schemeClr val="bg2"/>
                </a:solidFill>
                <a:latin typeface="Söhne"/>
              </a:rPr>
              <a:t>The new dataset has been created successfully:</a:t>
            </a: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endParaRPr lang="en-US" sz="1600" dirty="0">
              <a:solidFill>
                <a:schemeClr val="bg2"/>
              </a:solidFill>
              <a:latin typeface="Söhne"/>
            </a:endParaRPr>
          </a:p>
          <a:p>
            <a:pPr marL="285750" indent="-285750" algn="just">
              <a:buFont typeface="Wingdings" panose="05000000000000000000" pitchFamily="2" charset="2"/>
              <a:buChar char="§"/>
            </a:pPr>
            <a:r>
              <a:rPr lang="en-US" sz="1600" b="0" i="0" dirty="0">
                <a:solidFill>
                  <a:srgbClr val="212121"/>
                </a:solidFill>
                <a:effectLst/>
                <a:latin typeface="Söhne"/>
              </a:rPr>
              <a:t>Now, this </a:t>
            </a:r>
            <a:r>
              <a:rPr lang="en-US" sz="1600" b="1" i="0" dirty="0">
                <a:solidFill>
                  <a:srgbClr val="212121"/>
                </a:solidFill>
                <a:effectLst/>
                <a:latin typeface="Söhne"/>
              </a:rPr>
              <a:t>table</a:t>
            </a:r>
            <a:r>
              <a:rPr lang="en-US" sz="1600" b="0" i="0" dirty="0">
                <a:solidFill>
                  <a:srgbClr val="212121"/>
                </a:solidFill>
                <a:effectLst/>
                <a:latin typeface="Söhne"/>
              </a:rPr>
              <a:t> can be used for </a:t>
            </a:r>
            <a:r>
              <a:rPr lang="en-US" sz="1600" b="1" i="0" dirty="0">
                <a:solidFill>
                  <a:srgbClr val="212121"/>
                </a:solidFill>
                <a:effectLst/>
                <a:latin typeface="Söhne"/>
              </a:rPr>
              <a:t>analyzes that consider both data sources</a:t>
            </a:r>
            <a:r>
              <a:rPr lang="en-US" sz="1600" b="0" i="0" dirty="0">
                <a:solidFill>
                  <a:srgbClr val="212121"/>
                </a:solidFill>
                <a:effectLst/>
                <a:latin typeface="Söhne"/>
              </a:rPr>
              <a:t>.</a:t>
            </a:r>
            <a:endParaRPr lang="pt-BR" sz="1600" dirty="0">
              <a:solidFill>
                <a:schemeClr val="bg2"/>
              </a:solidFill>
              <a:latin typeface="Söhne"/>
            </a:endParaRPr>
          </a:p>
        </p:txBody>
      </p:sp>
      <p:pic>
        <p:nvPicPr>
          <p:cNvPr id="8" name="Imagem 7">
            <a:extLst>
              <a:ext uri="{FF2B5EF4-FFF2-40B4-BE49-F238E27FC236}">
                <a16:creationId xmlns:a16="http://schemas.microsoft.com/office/drawing/2014/main" id="{CAD462A3-F5CB-938C-13B8-93750FF86408}"/>
              </a:ext>
            </a:extLst>
          </p:cNvPr>
          <p:cNvPicPr>
            <a:picLocks noChangeAspect="1"/>
          </p:cNvPicPr>
          <p:nvPr/>
        </p:nvPicPr>
        <p:blipFill>
          <a:blip r:embed="rId3"/>
          <a:stretch>
            <a:fillRect/>
          </a:stretch>
        </p:blipFill>
        <p:spPr>
          <a:xfrm>
            <a:off x="964022" y="3557533"/>
            <a:ext cx="9801744" cy="1745274"/>
          </a:xfrm>
          <a:prstGeom prst="rect">
            <a:avLst/>
          </a:prstGeom>
        </p:spPr>
      </p:pic>
    </p:spTree>
    <p:extLst>
      <p:ext uri="{BB962C8B-B14F-4D97-AF65-F5344CB8AC3E}">
        <p14:creationId xmlns:p14="http://schemas.microsoft.com/office/powerpoint/2010/main" val="1338242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31</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Consumer Category Behavior</a:t>
            </a:r>
          </a:p>
        </p:txBody>
      </p:sp>
      <p:sp>
        <p:nvSpPr>
          <p:cNvPr id="4" name="CaixaDeTexto 3">
            <a:extLst>
              <a:ext uri="{FF2B5EF4-FFF2-40B4-BE49-F238E27FC236}">
                <a16:creationId xmlns:a16="http://schemas.microsoft.com/office/drawing/2014/main" id="{965C83F9-F8B1-268D-7934-C39930DE870B}"/>
              </a:ext>
            </a:extLst>
          </p:cNvPr>
          <p:cNvSpPr txBox="1"/>
          <p:nvPr/>
        </p:nvSpPr>
        <p:spPr>
          <a:xfrm>
            <a:off x="866954" y="2120993"/>
            <a:ext cx="9156939" cy="584775"/>
          </a:xfrm>
          <a:prstGeom prst="rect">
            <a:avLst/>
          </a:prstGeom>
          <a:noFill/>
        </p:spPr>
        <p:txBody>
          <a:bodyPr wrap="square">
            <a:spAutoFit/>
          </a:bodyPr>
          <a:lstStyle/>
          <a:p>
            <a:pPr marL="285750" indent="-285750" algn="just">
              <a:buFont typeface="Wingdings" panose="05000000000000000000" pitchFamily="2" charset="2"/>
              <a:buChar char="§"/>
            </a:pPr>
            <a:r>
              <a:rPr lang="en-US" sz="1600" dirty="0">
                <a:solidFill>
                  <a:schemeClr val="bg2"/>
                </a:solidFill>
                <a:latin typeface="Söhne"/>
              </a:rPr>
              <a:t>For new analyzes of the number of distinct categories per </a:t>
            </a:r>
            <a:r>
              <a:rPr lang="en-US" sz="1600" b="1" dirty="0">
                <a:solidFill>
                  <a:schemeClr val="bg2"/>
                </a:solidFill>
                <a:latin typeface="Söhne"/>
              </a:rPr>
              <a:t>Makeup Brand</a:t>
            </a:r>
            <a:r>
              <a:rPr lang="en-US" sz="1600" dirty="0">
                <a:solidFill>
                  <a:schemeClr val="bg2"/>
                </a:solidFill>
                <a:latin typeface="Söhne"/>
              </a:rPr>
              <a:t> (</a:t>
            </a:r>
            <a:r>
              <a:rPr lang="en-US" sz="1600" i="1" dirty="0">
                <a:solidFill>
                  <a:schemeClr val="bg2"/>
                </a:solidFill>
                <a:latin typeface="Söhne"/>
              </a:rPr>
              <a:t>only brands originating from makeup dataset</a:t>
            </a:r>
            <a:r>
              <a:rPr lang="en-US" sz="1600" dirty="0">
                <a:solidFill>
                  <a:schemeClr val="bg2"/>
                </a:solidFill>
                <a:latin typeface="Söhne"/>
              </a:rPr>
              <a:t>):</a:t>
            </a:r>
          </a:p>
        </p:txBody>
      </p:sp>
      <p:pic>
        <p:nvPicPr>
          <p:cNvPr id="3" name="Imagem 2">
            <a:extLst>
              <a:ext uri="{FF2B5EF4-FFF2-40B4-BE49-F238E27FC236}">
                <a16:creationId xmlns:a16="http://schemas.microsoft.com/office/drawing/2014/main" id="{BFFAEE26-A19F-C770-82D1-8AEE5031EF5D}"/>
              </a:ext>
            </a:extLst>
          </p:cNvPr>
          <p:cNvPicPr>
            <a:picLocks noChangeAspect="1"/>
          </p:cNvPicPr>
          <p:nvPr/>
        </p:nvPicPr>
        <p:blipFill>
          <a:blip r:embed="rId3"/>
          <a:stretch>
            <a:fillRect/>
          </a:stretch>
        </p:blipFill>
        <p:spPr>
          <a:xfrm>
            <a:off x="277482" y="3058376"/>
            <a:ext cx="5557208" cy="3071089"/>
          </a:xfrm>
          <a:prstGeom prst="rect">
            <a:avLst/>
          </a:prstGeom>
        </p:spPr>
      </p:pic>
      <p:pic>
        <p:nvPicPr>
          <p:cNvPr id="6" name="Imagem 5">
            <a:extLst>
              <a:ext uri="{FF2B5EF4-FFF2-40B4-BE49-F238E27FC236}">
                <a16:creationId xmlns:a16="http://schemas.microsoft.com/office/drawing/2014/main" id="{4582E448-461F-F352-2744-590ACFCD887C}"/>
              </a:ext>
            </a:extLst>
          </p:cNvPr>
          <p:cNvPicPr>
            <a:picLocks noChangeAspect="1"/>
          </p:cNvPicPr>
          <p:nvPr/>
        </p:nvPicPr>
        <p:blipFill>
          <a:blip r:embed="rId4"/>
          <a:stretch>
            <a:fillRect/>
          </a:stretch>
        </p:blipFill>
        <p:spPr>
          <a:xfrm>
            <a:off x="6024464" y="2713066"/>
            <a:ext cx="5430301" cy="3761707"/>
          </a:xfrm>
          <a:prstGeom prst="rect">
            <a:avLst/>
          </a:prstGeom>
        </p:spPr>
      </p:pic>
    </p:spTree>
    <p:extLst>
      <p:ext uri="{BB962C8B-B14F-4D97-AF65-F5344CB8AC3E}">
        <p14:creationId xmlns:p14="http://schemas.microsoft.com/office/powerpoint/2010/main" val="2349953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32</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Consumer Category Behavior</a:t>
            </a:r>
          </a:p>
        </p:txBody>
      </p:sp>
      <p:sp>
        <p:nvSpPr>
          <p:cNvPr id="4" name="CaixaDeTexto 3">
            <a:extLst>
              <a:ext uri="{FF2B5EF4-FFF2-40B4-BE49-F238E27FC236}">
                <a16:creationId xmlns:a16="http://schemas.microsoft.com/office/drawing/2014/main" id="{965C83F9-F8B1-268D-7934-C39930DE870B}"/>
              </a:ext>
            </a:extLst>
          </p:cNvPr>
          <p:cNvSpPr txBox="1"/>
          <p:nvPr/>
        </p:nvSpPr>
        <p:spPr>
          <a:xfrm>
            <a:off x="866954" y="2120993"/>
            <a:ext cx="9156939" cy="769441"/>
          </a:xfrm>
          <a:prstGeom prst="rect">
            <a:avLst/>
          </a:prstGeom>
          <a:noFill/>
        </p:spPr>
        <p:txBody>
          <a:bodyPr wrap="square">
            <a:spAutoFit/>
          </a:bodyPr>
          <a:lstStyle/>
          <a:p>
            <a:pPr algn="just"/>
            <a:r>
              <a:rPr lang="pt-BR" sz="1600" dirty="0" err="1">
                <a:solidFill>
                  <a:schemeClr val="accent1"/>
                </a:solidFill>
                <a:latin typeface="Söhne"/>
              </a:rPr>
              <a:t>Pricing</a:t>
            </a:r>
            <a:r>
              <a:rPr lang="pt-BR" sz="1600" dirty="0">
                <a:solidFill>
                  <a:schemeClr val="accent1"/>
                </a:solidFill>
                <a:latin typeface="Söhne"/>
              </a:rPr>
              <a:t> </a:t>
            </a:r>
            <a:r>
              <a:rPr lang="pt-BR" sz="1600" dirty="0" err="1">
                <a:solidFill>
                  <a:schemeClr val="accent1"/>
                </a:solidFill>
                <a:latin typeface="Söhne"/>
              </a:rPr>
              <a:t>and</a:t>
            </a:r>
            <a:r>
              <a:rPr lang="pt-BR" sz="1600" dirty="0">
                <a:solidFill>
                  <a:schemeClr val="accent1"/>
                </a:solidFill>
                <a:latin typeface="Söhne"/>
              </a:rPr>
              <a:t> Brand </a:t>
            </a:r>
            <a:r>
              <a:rPr lang="pt-BR" sz="1600" dirty="0" err="1">
                <a:solidFill>
                  <a:schemeClr val="accent1"/>
                </a:solidFill>
                <a:latin typeface="Söhne"/>
              </a:rPr>
              <a:t>Analysis</a:t>
            </a:r>
            <a:endParaRPr lang="en-US" sz="1600" dirty="0">
              <a:solidFill>
                <a:schemeClr val="accent1"/>
              </a:solidFill>
              <a:latin typeface="Söhne"/>
            </a:endParaRPr>
          </a:p>
          <a:p>
            <a:pPr marL="285750" indent="-285750" algn="just">
              <a:buFont typeface="Wingdings" panose="05000000000000000000" pitchFamily="2" charset="2"/>
              <a:buChar char="§"/>
            </a:pPr>
            <a:endParaRPr lang="en-US" sz="1400" b="0" i="0" dirty="0">
              <a:solidFill>
                <a:srgbClr val="212121"/>
              </a:solidFill>
              <a:effectLst/>
              <a:latin typeface="Söhne"/>
            </a:endParaRPr>
          </a:p>
          <a:p>
            <a:pPr marL="285750" indent="-285750" algn="just">
              <a:buFont typeface="Wingdings" panose="05000000000000000000" pitchFamily="2" charset="2"/>
              <a:buChar char="§"/>
            </a:pPr>
            <a:r>
              <a:rPr lang="en-US" sz="1400" b="0" i="0" dirty="0">
                <a:solidFill>
                  <a:srgbClr val="212121"/>
                </a:solidFill>
                <a:effectLst/>
                <a:latin typeface="Söhne"/>
              </a:rPr>
              <a:t>To identify which </a:t>
            </a:r>
            <a:r>
              <a:rPr lang="en-US" sz="1400" b="1" i="0" dirty="0">
                <a:solidFill>
                  <a:srgbClr val="212121"/>
                </a:solidFill>
                <a:effectLst/>
                <a:latin typeface="Söhne"/>
              </a:rPr>
              <a:t>Premium Brands</a:t>
            </a:r>
            <a:r>
              <a:rPr lang="en-US" sz="1400" b="0" i="0" dirty="0">
                <a:solidFill>
                  <a:srgbClr val="212121"/>
                </a:solidFill>
                <a:effectLst/>
                <a:latin typeface="Söhne"/>
              </a:rPr>
              <a:t> and </a:t>
            </a:r>
            <a:r>
              <a:rPr lang="en-US" sz="1400" b="1" i="0" dirty="0">
                <a:solidFill>
                  <a:srgbClr val="212121"/>
                </a:solidFill>
                <a:effectLst/>
                <a:latin typeface="Söhne"/>
              </a:rPr>
              <a:t>Sales Volume</a:t>
            </a:r>
            <a:r>
              <a:rPr lang="en-US" sz="1400" b="0" i="0" dirty="0">
                <a:solidFill>
                  <a:srgbClr val="212121"/>
                </a:solidFill>
                <a:effectLst/>
                <a:latin typeface="Söhne"/>
              </a:rPr>
              <a:t> by </a:t>
            </a:r>
            <a:r>
              <a:rPr lang="en-US" sz="1400" b="0" i="1" dirty="0">
                <a:solidFill>
                  <a:srgbClr val="212121"/>
                </a:solidFill>
                <a:effectLst/>
                <a:latin typeface="Söhne"/>
              </a:rPr>
              <a:t>Brand</a:t>
            </a:r>
            <a:r>
              <a:rPr lang="en-US" sz="1400" b="0" i="0" dirty="0">
                <a:solidFill>
                  <a:srgbClr val="212121"/>
                </a:solidFill>
                <a:effectLst/>
                <a:latin typeface="Söhne"/>
              </a:rPr>
              <a:t> are possible. </a:t>
            </a:r>
            <a:r>
              <a:rPr lang="en-US" sz="1400" dirty="0">
                <a:solidFill>
                  <a:schemeClr val="bg2"/>
                </a:solidFill>
                <a:latin typeface="Söhne"/>
              </a:rPr>
              <a:t>:</a:t>
            </a:r>
          </a:p>
        </p:txBody>
      </p:sp>
      <p:pic>
        <p:nvPicPr>
          <p:cNvPr id="5" name="Imagem 4">
            <a:extLst>
              <a:ext uri="{FF2B5EF4-FFF2-40B4-BE49-F238E27FC236}">
                <a16:creationId xmlns:a16="http://schemas.microsoft.com/office/drawing/2014/main" id="{FFFD4A9D-D0E8-8F5E-5412-537104B77EEC}"/>
              </a:ext>
            </a:extLst>
          </p:cNvPr>
          <p:cNvPicPr>
            <a:picLocks noChangeAspect="1"/>
          </p:cNvPicPr>
          <p:nvPr/>
        </p:nvPicPr>
        <p:blipFill>
          <a:blip r:embed="rId3"/>
          <a:stretch>
            <a:fillRect/>
          </a:stretch>
        </p:blipFill>
        <p:spPr>
          <a:xfrm>
            <a:off x="7686675" y="2507637"/>
            <a:ext cx="2295525" cy="1666875"/>
          </a:xfrm>
          <a:prstGeom prst="rect">
            <a:avLst/>
          </a:prstGeom>
          <a:ln>
            <a:noFill/>
          </a:ln>
          <a:effectLst>
            <a:outerShdw blurRad="292100" dist="139700" dir="2700000" algn="tl" rotWithShape="0">
              <a:srgbClr val="333333">
                <a:alpha val="65000"/>
              </a:srgbClr>
            </a:outerShdw>
          </a:effectLst>
        </p:spPr>
      </p:pic>
      <p:pic>
        <p:nvPicPr>
          <p:cNvPr id="8" name="Imagem 7">
            <a:extLst>
              <a:ext uri="{FF2B5EF4-FFF2-40B4-BE49-F238E27FC236}">
                <a16:creationId xmlns:a16="http://schemas.microsoft.com/office/drawing/2014/main" id="{3559467D-3272-C2D5-49E9-CECD4275F4FF}"/>
              </a:ext>
            </a:extLst>
          </p:cNvPr>
          <p:cNvPicPr>
            <a:picLocks noChangeAspect="1"/>
          </p:cNvPicPr>
          <p:nvPr/>
        </p:nvPicPr>
        <p:blipFill>
          <a:blip r:embed="rId4"/>
          <a:stretch>
            <a:fillRect/>
          </a:stretch>
        </p:blipFill>
        <p:spPr>
          <a:xfrm>
            <a:off x="1210169" y="2937922"/>
            <a:ext cx="6133291" cy="3544151"/>
          </a:xfrm>
          <a:prstGeom prst="rect">
            <a:avLst/>
          </a:prstGeom>
        </p:spPr>
      </p:pic>
    </p:spTree>
    <p:extLst>
      <p:ext uri="{BB962C8B-B14F-4D97-AF65-F5344CB8AC3E}">
        <p14:creationId xmlns:p14="http://schemas.microsoft.com/office/powerpoint/2010/main" val="3602538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33</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Consumer Category Behavior</a:t>
            </a:r>
          </a:p>
        </p:txBody>
      </p:sp>
      <p:sp>
        <p:nvSpPr>
          <p:cNvPr id="4" name="CaixaDeTexto 3">
            <a:extLst>
              <a:ext uri="{FF2B5EF4-FFF2-40B4-BE49-F238E27FC236}">
                <a16:creationId xmlns:a16="http://schemas.microsoft.com/office/drawing/2014/main" id="{965C83F9-F8B1-268D-7934-C39930DE870B}"/>
              </a:ext>
            </a:extLst>
          </p:cNvPr>
          <p:cNvSpPr txBox="1"/>
          <p:nvPr/>
        </p:nvSpPr>
        <p:spPr>
          <a:xfrm>
            <a:off x="866954" y="2120993"/>
            <a:ext cx="9156939" cy="769441"/>
          </a:xfrm>
          <a:prstGeom prst="rect">
            <a:avLst/>
          </a:prstGeom>
          <a:noFill/>
        </p:spPr>
        <p:txBody>
          <a:bodyPr wrap="square">
            <a:spAutoFit/>
          </a:bodyPr>
          <a:lstStyle/>
          <a:p>
            <a:pPr algn="just"/>
            <a:r>
              <a:rPr lang="en-US" sz="1600" dirty="0">
                <a:solidFill>
                  <a:schemeClr val="accent1"/>
                </a:solidFill>
                <a:latin typeface="Söhne"/>
              </a:rPr>
              <a:t>Purchase Events and Purchase Patterns</a:t>
            </a:r>
          </a:p>
          <a:p>
            <a:pPr algn="just"/>
            <a:endParaRPr lang="en-US" sz="1400" b="0" i="0" dirty="0">
              <a:solidFill>
                <a:srgbClr val="212121"/>
              </a:solidFill>
              <a:effectLst/>
              <a:latin typeface="Söhne"/>
            </a:endParaRPr>
          </a:p>
          <a:p>
            <a:pPr marL="285750" indent="-285750" algn="just">
              <a:buFont typeface="Wingdings" panose="05000000000000000000" pitchFamily="2" charset="2"/>
              <a:buChar char="§"/>
            </a:pPr>
            <a:r>
              <a:rPr lang="en-US" sz="1400" b="0" i="0" dirty="0">
                <a:solidFill>
                  <a:srgbClr val="212121"/>
                </a:solidFill>
                <a:effectLst/>
                <a:latin typeface="Söhne"/>
              </a:rPr>
              <a:t>These charts offer different perspectives on which </a:t>
            </a:r>
            <a:r>
              <a:rPr lang="en-US" sz="1400" b="1" i="0" dirty="0">
                <a:solidFill>
                  <a:srgbClr val="212121"/>
                </a:solidFill>
                <a:effectLst/>
                <a:latin typeface="Söhne"/>
              </a:rPr>
              <a:t>makeup categories are most popular</a:t>
            </a:r>
            <a:r>
              <a:rPr lang="en-US" sz="1400" b="0" i="0" dirty="0">
                <a:solidFill>
                  <a:srgbClr val="212121"/>
                </a:solidFill>
                <a:effectLst/>
                <a:latin typeface="Söhne"/>
              </a:rPr>
              <a:t> in terms of purchases</a:t>
            </a:r>
            <a:r>
              <a:rPr lang="en-US" sz="1400" dirty="0">
                <a:solidFill>
                  <a:schemeClr val="bg2"/>
                </a:solidFill>
                <a:latin typeface="Söhne"/>
              </a:rPr>
              <a:t>:</a:t>
            </a:r>
          </a:p>
        </p:txBody>
      </p:sp>
      <p:pic>
        <p:nvPicPr>
          <p:cNvPr id="3" name="Imagem 2">
            <a:extLst>
              <a:ext uri="{FF2B5EF4-FFF2-40B4-BE49-F238E27FC236}">
                <a16:creationId xmlns:a16="http://schemas.microsoft.com/office/drawing/2014/main" id="{749A8E8D-F1A6-C9B4-3899-2140320C0AC3}"/>
              </a:ext>
            </a:extLst>
          </p:cNvPr>
          <p:cNvPicPr>
            <a:picLocks noChangeAspect="1"/>
          </p:cNvPicPr>
          <p:nvPr/>
        </p:nvPicPr>
        <p:blipFill>
          <a:blip r:embed="rId3"/>
          <a:stretch>
            <a:fillRect/>
          </a:stretch>
        </p:blipFill>
        <p:spPr>
          <a:xfrm>
            <a:off x="947606" y="3062974"/>
            <a:ext cx="3998315" cy="3099579"/>
          </a:xfrm>
          <a:prstGeom prst="rect">
            <a:avLst/>
          </a:prstGeom>
        </p:spPr>
      </p:pic>
      <p:pic>
        <p:nvPicPr>
          <p:cNvPr id="7" name="Imagem 6">
            <a:extLst>
              <a:ext uri="{FF2B5EF4-FFF2-40B4-BE49-F238E27FC236}">
                <a16:creationId xmlns:a16="http://schemas.microsoft.com/office/drawing/2014/main" id="{1B1242F2-1DB9-725A-4E3B-4D85C4B3917C}"/>
              </a:ext>
            </a:extLst>
          </p:cNvPr>
          <p:cNvPicPr>
            <a:picLocks noChangeAspect="1"/>
          </p:cNvPicPr>
          <p:nvPr/>
        </p:nvPicPr>
        <p:blipFill>
          <a:blip r:embed="rId4"/>
          <a:stretch>
            <a:fillRect/>
          </a:stretch>
        </p:blipFill>
        <p:spPr>
          <a:xfrm>
            <a:off x="9686087" y="3037488"/>
            <a:ext cx="1273834" cy="829319"/>
          </a:xfrm>
          <a:prstGeom prst="rect">
            <a:avLst/>
          </a:prstGeom>
        </p:spPr>
      </p:pic>
      <p:pic>
        <p:nvPicPr>
          <p:cNvPr id="11" name="Imagem 10">
            <a:extLst>
              <a:ext uri="{FF2B5EF4-FFF2-40B4-BE49-F238E27FC236}">
                <a16:creationId xmlns:a16="http://schemas.microsoft.com/office/drawing/2014/main" id="{46064F76-1AA1-0FB6-D5D3-3034B41B9814}"/>
              </a:ext>
            </a:extLst>
          </p:cNvPr>
          <p:cNvPicPr>
            <a:picLocks noChangeAspect="1"/>
          </p:cNvPicPr>
          <p:nvPr/>
        </p:nvPicPr>
        <p:blipFill>
          <a:blip r:embed="rId5"/>
          <a:stretch>
            <a:fillRect/>
          </a:stretch>
        </p:blipFill>
        <p:spPr>
          <a:xfrm>
            <a:off x="5124090" y="3062974"/>
            <a:ext cx="4114800" cy="3562383"/>
          </a:xfrm>
          <a:prstGeom prst="rect">
            <a:avLst/>
          </a:prstGeom>
        </p:spPr>
      </p:pic>
    </p:spTree>
    <p:extLst>
      <p:ext uri="{BB962C8B-B14F-4D97-AF65-F5344CB8AC3E}">
        <p14:creationId xmlns:p14="http://schemas.microsoft.com/office/powerpoint/2010/main" val="33996396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Número de Slide 13">
            <a:extLst>
              <a:ext uri="{FF2B5EF4-FFF2-40B4-BE49-F238E27FC236}">
                <a16:creationId xmlns:a16="http://schemas.microsoft.com/office/drawing/2014/main" id="{3EEA4373-2BC1-2D26-0D8C-8E8D3E454C59}"/>
              </a:ext>
            </a:extLst>
          </p:cNvPr>
          <p:cNvSpPr>
            <a:spLocks noGrp="1"/>
          </p:cNvSpPr>
          <p:nvPr>
            <p:ph type="sldNum" sz="quarter" idx="23"/>
          </p:nvPr>
        </p:nvSpPr>
        <p:spPr/>
        <p:txBody>
          <a:bodyPr/>
          <a:lstStyle/>
          <a:p>
            <a:pPr rtl="0"/>
            <a:fld id="{294A09A9-5501-47C1-A89A-A340965A2BE2}" type="slidenum">
              <a:rPr lang="pt-BR" noProof="0" smtClean="0">
                <a:solidFill>
                  <a:schemeClr val="bg2"/>
                </a:solidFill>
              </a:rPr>
              <a:pPr rtl="0"/>
              <a:t>34</a:t>
            </a:fld>
            <a:endParaRPr lang="pt-BR" noProof="0" dirty="0">
              <a:solidFill>
                <a:schemeClr val="bg2"/>
              </a:solidFill>
            </a:endParaRPr>
          </a:p>
        </p:txBody>
      </p:sp>
      <p:sp>
        <p:nvSpPr>
          <p:cNvPr id="17" name="Espaço Reservado para Rodapé 22">
            <a:extLst>
              <a:ext uri="{FF2B5EF4-FFF2-40B4-BE49-F238E27FC236}">
                <a16:creationId xmlns:a16="http://schemas.microsoft.com/office/drawing/2014/main" id="{53CECDC4-D174-B38E-44F2-33CE27932E3C}"/>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solidFill>
                  <a:schemeClr val="bg2"/>
                </a:solidFill>
              </a:rPr>
              <a:t>Marketing Business Intelligence | Insights &amp; Strategies</a:t>
            </a:r>
            <a:endParaRPr lang="pt-BR" sz="1100" dirty="0">
              <a:solidFill>
                <a:schemeClr val="bg2"/>
              </a:solidFill>
            </a:endParaRPr>
          </a:p>
        </p:txBody>
      </p:sp>
      <p:pic>
        <p:nvPicPr>
          <p:cNvPr id="18" name="Google Shape;59;p13">
            <a:extLst>
              <a:ext uri="{FF2B5EF4-FFF2-40B4-BE49-F238E27FC236}">
                <a16:creationId xmlns:a16="http://schemas.microsoft.com/office/drawing/2014/main" id="{D77D3656-B8A0-6522-FB1E-F41FD7275371}"/>
              </a:ext>
            </a:extLst>
          </p:cNvPr>
          <p:cNvPicPr preferRelativeResize="0">
            <a:picLocks noChangeAspect="1"/>
          </p:cNvPicPr>
          <p:nvPr/>
        </p:nvPicPr>
        <p:blipFill>
          <a:blip r:embed="rId2">
            <a:alphaModFix/>
          </a:blip>
          <a:stretch>
            <a:fillRect/>
          </a:stretch>
        </p:blipFill>
        <p:spPr>
          <a:xfrm>
            <a:off x="9686087" y="136525"/>
            <a:ext cx="592226" cy="411420"/>
          </a:xfrm>
          <a:prstGeom prst="rect">
            <a:avLst/>
          </a:prstGeom>
          <a:noFill/>
          <a:ln>
            <a:noFill/>
          </a:ln>
        </p:spPr>
      </p:pic>
      <p:sp>
        <p:nvSpPr>
          <p:cNvPr id="9" name="Título 1">
            <a:extLst>
              <a:ext uri="{FF2B5EF4-FFF2-40B4-BE49-F238E27FC236}">
                <a16:creationId xmlns:a16="http://schemas.microsoft.com/office/drawing/2014/main" id="{E871A073-CF4A-24EC-A83B-03048232BDE1}"/>
              </a:ext>
            </a:extLst>
          </p:cNvPr>
          <p:cNvSpPr txBox="1">
            <a:spLocks/>
          </p:cNvSpPr>
          <p:nvPr/>
        </p:nvSpPr>
        <p:spPr>
          <a:xfrm>
            <a:off x="964022" y="879063"/>
            <a:ext cx="8585419" cy="61086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a:solidFill>
                  <a:schemeClr val="tx1"/>
                </a:solidFill>
                <a:latin typeface="+mj-lt"/>
                <a:ea typeface="+mj-ea"/>
                <a:cs typeface="+mj-cs"/>
              </a:defRPr>
            </a:lvl1pPr>
          </a:lstStyle>
          <a:p>
            <a:r>
              <a:rPr lang="en-US" sz="4000" dirty="0">
                <a:solidFill>
                  <a:schemeClr val="bg1"/>
                </a:solidFill>
              </a:rPr>
              <a:t>Consumer Category Behavior</a:t>
            </a:r>
          </a:p>
        </p:txBody>
      </p:sp>
      <p:sp>
        <p:nvSpPr>
          <p:cNvPr id="6" name="Espaço Reservado para Texto 5">
            <a:extLst>
              <a:ext uri="{FF2B5EF4-FFF2-40B4-BE49-F238E27FC236}">
                <a16:creationId xmlns:a16="http://schemas.microsoft.com/office/drawing/2014/main" id="{82370DB9-60B8-91EA-3EC5-657549ADCD04}"/>
              </a:ext>
            </a:extLst>
          </p:cNvPr>
          <p:cNvSpPr txBox="1">
            <a:spLocks/>
          </p:cNvSpPr>
          <p:nvPr/>
        </p:nvSpPr>
        <p:spPr>
          <a:xfrm>
            <a:off x="1136428" y="2235164"/>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a:solidFill>
                  <a:schemeClr val="tx2">
                    <a:lumMod val="50000"/>
                  </a:schemeClr>
                </a:solidFill>
                <a:latin typeface="Söhne"/>
              </a:rPr>
              <a:t>Insight</a:t>
            </a:r>
            <a:r>
              <a:rPr lang="en-US" sz="1600">
                <a:solidFill>
                  <a:schemeClr val="tx2">
                    <a:lumMod val="50000"/>
                  </a:schemeClr>
                </a:solidFill>
                <a:latin typeface="Söhne"/>
              </a:rPr>
              <a:t>:</a:t>
            </a:r>
            <a:endParaRPr lang="pt-BR" sz="1600" dirty="0">
              <a:solidFill>
                <a:schemeClr val="tx2">
                  <a:lumMod val="50000"/>
                </a:schemeClr>
              </a:solidFill>
            </a:endParaRPr>
          </a:p>
        </p:txBody>
      </p:sp>
      <p:sp>
        <p:nvSpPr>
          <p:cNvPr id="8" name="Espaço Reservado para Texto 7">
            <a:extLst>
              <a:ext uri="{FF2B5EF4-FFF2-40B4-BE49-F238E27FC236}">
                <a16:creationId xmlns:a16="http://schemas.microsoft.com/office/drawing/2014/main" id="{A9F25597-7807-83FB-B8F2-D81938F9C4D7}"/>
              </a:ext>
            </a:extLst>
          </p:cNvPr>
          <p:cNvSpPr txBox="1">
            <a:spLocks/>
          </p:cNvSpPr>
          <p:nvPr/>
        </p:nvSpPr>
        <p:spPr>
          <a:xfrm>
            <a:off x="1135273" y="3411219"/>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1600" b="1">
                <a:solidFill>
                  <a:schemeClr val="tx2">
                    <a:lumMod val="50000"/>
                  </a:schemeClr>
                </a:solidFill>
                <a:latin typeface="Söhne"/>
              </a:rPr>
              <a:t>Suggestion:</a:t>
            </a:r>
            <a:endParaRPr lang="pt-BR" sz="1600" b="1" dirty="0">
              <a:solidFill>
                <a:schemeClr val="tx2">
                  <a:lumMod val="50000"/>
                </a:schemeClr>
              </a:solidFill>
              <a:latin typeface="Söhne"/>
            </a:endParaRPr>
          </a:p>
        </p:txBody>
      </p:sp>
      <p:sp>
        <p:nvSpPr>
          <p:cNvPr id="10" name="Espaço Reservado para Texto 4">
            <a:extLst>
              <a:ext uri="{FF2B5EF4-FFF2-40B4-BE49-F238E27FC236}">
                <a16:creationId xmlns:a16="http://schemas.microsoft.com/office/drawing/2014/main" id="{80D9F2C1-E0BE-5EAA-E9E3-AB8FCA389B04}"/>
              </a:ext>
            </a:extLst>
          </p:cNvPr>
          <p:cNvSpPr txBox="1">
            <a:spLocks/>
          </p:cNvSpPr>
          <p:nvPr/>
        </p:nvSpPr>
        <p:spPr>
          <a:xfrm>
            <a:off x="1136428" y="2606068"/>
            <a:ext cx="5636926" cy="74594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bg2"/>
                </a:solidFill>
                <a:latin typeface="Söhne"/>
              </a:rPr>
              <a:t>How makeup brands are interacted with by users in different contexts, such as shopping, views, and interactions with the shopping cart.</a:t>
            </a:r>
            <a:endParaRPr lang="pt-BR" dirty="0">
              <a:solidFill>
                <a:schemeClr val="bg2"/>
              </a:solidFill>
            </a:endParaRPr>
          </a:p>
        </p:txBody>
      </p:sp>
      <p:sp>
        <p:nvSpPr>
          <p:cNvPr id="12" name="Espaço Reservado para Texto 6">
            <a:extLst>
              <a:ext uri="{FF2B5EF4-FFF2-40B4-BE49-F238E27FC236}">
                <a16:creationId xmlns:a16="http://schemas.microsoft.com/office/drawing/2014/main" id="{0D3C090F-439F-110A-DFCF-5A9653FAF56E}"/>
              </a:ext>
            </a:extLst>
          </p:cNvPr>
          <p:cNvSpPr txBox="1">
            <a:spLocks/>
          </p:cNvSpPr>
          <p:nvPr/>
        </p:nvSpPr>
        <p:spPr>
          <a:xfrm>
            <a:off x="1135272" y="3782123"/>
            <a:ext cx="5739981"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bg2"/>
                </a:solidFill>
                <a:latin typeface="Söhne"/>
              </a:rPr>
              <a:t>Create personalized marketing campaigns based on purchasing behavior. Studying the consumer’s path from viewing to purchasing to understand purchasing patterns better.</a:t>
            </a:r>
          </a:p>
        </p:txBody>
      </p:sp>
    </p:spTree>
    <p:extLst>
      <p:ext uri="{BB962C8B-B14F-4D97-AF65-F5344CB8AC3E}">
        <p14:creationId xmlns:p14="http://schemas.microsoft.com/office/powerpoint/2010/main" val="2025623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Conclusion</a:t>
            </a:r>
            <a:endParaRPr lang="pt-BR" dirty="0"/>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3"/>
            <a:ext cx="10322226" cy="790261"/>
          </a:xfrm>
        </p:spPr>
        <p:txBody>
          <a:bodyPr rtlCol="0"/>
          <a:lstStyle/>
          <a:p>
            <a:pPr algn="l"/>
            <a:r>
              <a:rPr lang="en-US" b="0" i="0" dirty="0">
                <a:solidFill>
                  <a:schemeClr val="accent1"/>
                </a:solidFill>
                <a:effectLst/>
                <a:latin typeface="Söhne"/>
              </a:rPr>
              <a:t>Summary of the key insights and recommendations. </a:t>
            </a:r>
          </a:p>
          <a:p>
            <a:pPr algn="l"/>
            <a:r>
              <a:rPr lang="en-US" b="0" i="0" dirty="0">
                <a:solidFill>
                  <a:schemeClr val="accent1"/>
                </a:solidFill>
                <a:effectLst/>
                <a:latin typeface="Söhne"/>
              </a:rPr>
              <a:t>The impact of these strategies on overall marketing effectiveness.</a:t>
            </a:r>
          </a:p>
          <a:p>
            <a:pPr algn="l"/>
            <a:endParaRPr lang="en-US" dirty="0">
              <a:solidFill>
                <a:schemeClr val="accent1"/>
              </a:solidFill>
              <a:latin typeface="Söhne"/>
            </a:endParaRPr>
          </a:p>
          <a:p>
            <a:pPr algn="l"/>
            <a:endParaRPr lang="en-US" b="0" i="0" dirty="0">
              <a:solidFill>
                <a:schemeClr val="accent1"/>
              </a:solidFill>
              <a:effectLst/>
              <a:latin typeface="Söhne"/>
            </a:endParaRP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35</a:t>
            </a:fld>
            <a:endParaRPr lang="pt-BR"/>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sp>
        <p:nvSpPr>
          <p:cNvPr id="5" name="CaixaDeTexto 4">
            <a:extLst>
              <a:ext uri="{FF2B5EF4-FFF2-40B4-BE49-F238E27FC236}">
                <a16:creationId xmlns:a16="http://schemas.microsoft.com/office/drawing/2014/main" id="{D6640D9C-CABE-A34F-AAC0-7F09F0272425}"/>
              </a:ext>
            </a:extLst>
          </p:cNvPr>
          <p:cNvSpPr txBox="1"/>
          <p:nvPr/>
        </p:nvSpPr>
        <p:spPr>
          <a:xfrm>
            <a:off x="1868696" y="3620281"/>
            <a:ext cx="8489831" cy="1323439"/>
          </a:xfrm>
          <a:prstGeom prst="rect">
            <a:avLst/>
          </a:prstGeom>
          <a:noFill/>
        </p:spPr>
        <p:txBody>
          <a:bodyPr wrap="square">
            <a:spAutoFit/>
          </a:bodyPr>
          <a:lstStyle/>
          <a:p>
            <a:pPr algn="just"/>
            <a:r>
              <a:rPr lang="en-US" sz="2000" i="0" dirty="0">
                <a:effectLst/>
                <a:latin typeface="Söhne"/>
              </a:rPr>
              <a:t>In conclusion, the </a:t>
            </a:r>
            <a:r>
              <a:rPr lang="en-US" sz="2000" b="1" i="0" dirty="0">
                <a:effectLst/>
                <a:latin typeface="Söhne"/>
              </a:rPr>
              <a:t>analysis offers a roadmap for refining marketing strategies in the cosmetics e-commerce domain</a:t>
            </a:r>
            <a:r>
              <a:rPr lang="en-US" sz="2000" i="0" dirty="0">
                <a:effectLst/>
                <a:latin typeface="Söhne"/>
              </a:rPr>
              <a:t>. Implementing these data-driven strategies is expected to significantly bolster the overall marketing effectiveness, leading to increased sales, customer satisfaction, and brand loyalty.</a:t>
            </a:r>
            <a:endParaRPr lang="pt-BR" sz="2000" dirty="0"/>
          </a:p>
        </p:txBody>
      </p:sp>
      <p:sp>
        <p:nvSpPr>
          <p:cNvPr id="6" name="CaixaDeTexto 5">
            <a:extLst>
              <a:ext uri="{FF2B5EF4-FFF2-40B4-BE49-F238E27FC236}">
                <a16:creationId xmlns:a16="http://schemas.microsoft.com/office/drawing/2014/main" id="{A89E2A75-56B3-7F97-04DC-16772817D901}"/>
              </a:ext>
            </a:extLst>
          </p:cNvPr>
          <p:cNvSpPr txBox="1"/>
          <p:nvPr/>
        </p:nvSpPr>
        <p:spPr>
          <a:xfrm>
            <a:off x="8301190" y="636970"/>
            <a:ext cx="2385397" cy="369332"/>
          </a:xfrm>
          <a:prstGeom prst="rect">
            <a:avLst/>
          </a:prstGeom>
          <a:noFill/>
        </p:spPr>
        <p:txBody>
          <a:bodyPr wrap="none" rtlCol="0">
            <a:spAutoFit/>
          </a:bodyPr>
          <a:lstStyle/>
          <a:p>
            <a:r>
              <a:rPr lang="pt-BR" b="1" dirty="0" err="1">
                <a:solidFill>
                  <a:schemeClr val="bg1">
                    <a:lumMod val="50000"/>
                  </a:schemeClr>
                </a:solidFill>
              </a:rPr>
              <a:t>So</a:t>
            </a:r>
            <a:r>
              <a:rPr lang="pt-BR" b="1" dirty="0">
                <a:solidFill>
                  <a:schemeClr val="bg1">
                    <a:lumMod val="50000"/>
                  </a:schemeClr>
                </a:solidFill>
              </a:rPr>
              <a:t>... </a:t>
            </a:r>
            <a:r>
              <a:rPr lang="pt-BR" b="1" i="1" dirty="0" err="1">
                <a:solidFill>
                  <a:schemeClr val="bg1">
                    <a:lumMod val="50000"/>
                  </a:schemeClr>
                </a:solidFill>
              </a:rPr>
              <a:t>What</a:t>
            </a:r>
            <a:r>
              <a:rPr lang="pt-BR" b="1" i="1" dirty="0">
                <a:solidFill>
                  <a:schemeClr val="bg1">
                    <a:lumMod val="50000"/>
                  </a:schemeClr>
                </a:solidFill>
              </a:rPr>
              <a:t> </a:t>
            </a:r>
            <a:r>
              <a:rPr lang="pt-BR" b="1" i="1" dirty="0" err="1">
                <a:solidFill>
                  <a:schemeClr val="bg1">
                    <a:lumMod val="50000"/>
                  </a:schemeClr>
                </a:solidFill>
              </a:rPr>
              <a:t>can</a:t>
            </a:r>
            <a:r>
              <a:rPr lang="pt-BR" b="1" i="1" dirty="0">
                <a:solidFill>
                  <a:schemeClr val="bg1">
                    <a:lumMod val="50000"/>
                  </a:schemeClr>
                </a:solidFill>
              </a:rPr>
              <a:t> </a:t>
            </a:r>
            <a:r>
              <a:rPr lang="pt-BR" b="1" i="1" dirty="0" err="1">
                <a:solidFill>
                  <a:schemeClr val="bg1">
                    <a:lumMod val="50000"/>
                  </a:schemeClr>
                </a:solidFill>
              </a:rPr>
              <a:t>you</a:t>
            </a:r>
            <a:r>
              <a:rPr lang="pt-BR" b="1" i="1" dirty="0">
                <a:solidFill>
                  <a:schemeClr val="bg1">
                    <a:lumMod val="50000"/>
                  </a:schemeClr>
                </a:solidFill>
              </a:rPr>
              <a:t> do?</a:t>
            </a:r>
          </a:p>
        </p:txBody>
      </p:sp>
      <p:pic>
        <p:nvPicPr>
          <p:cNvPr id="8" name="Google Shape;355;p29">
            <a:extLst>
              <a:ext uri="{FF2B5EF4-FFF2-40B4-BE49-F238E27FC236}">
                <a16:creationId xmlns:a16="http://schemas.microsoft.com/office/drawing/2014/main" id="{C25331F1-6A30-A240-3F80-C925EF738408}"/>
              </a:ext>
            </a:extLst>
          </p:cNvPr>
          <p:cNvPicPr preferRelativeResize="0"/>
          <p:nvPr/>
        </p:nvPicPr>
        <p:blipFill>
          <a:blip r:embed="rId4">
            <a:alphaModFix/>
          </a:blip>
          <a:stretch>
            <a:fillRect/>
          </a:stretch>
        </p:blipFill>
        <p:spPr>
          <a:xfrm>
            <a:off x="8604852" y="879063"/>
            <a:ext cx="2623125" cy="2623125"/>
          </a:xfrm>
          <a:prstGeom prst="rect">
            <a:avLst/>
          </a:prstGeom>
          <a:noFill/>
          <a:ln>
            <a:noFill/>
          </a:ln>
        </p:spPr>
      </p:pic>
    </p:spTree>
    <p:extLst>
      <p:ext uri="{BB962C8B-B14F-4D97-AF65-F5344CB8AC3E}">
        <p14:creationId xmlns:p14="http://schemas.microsoft.com/office/powerpoint/2010/main" val="310637150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Conclusion</a:t>
            </a:r>
            <a:endParaRPr lang="pt-BR" dirty="0"/>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4"/>
            <a:ext cx="8010346" cy="807514"/>
          </a:xfrm>
        </p:spPr>
        <p:txBody>
          <a:bodyPr rtlCol="0"/>
          <a:lstStyle/>
          <a:p>
            <a:pPr algn="l"/>
            <a:r>
              <a:rPr lang="en-US" b="0" i="0" dirty="0">
                <a:solidFill>
                  <a:schemeClr val="accent1"/>
                </a:solidFill>
                <a:effectLst/>
                <a:latin typeface="Söhne"/>
              </a:rPr>
              <a:t>So, based on our analysis of this dataset, several key insights and strategic recommendations can be drawn to enhance the overall effectiveness of marketing efforts in the cosmetics e-commerce sector:</a:t>
            </a: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36</a:t>
            </a:fld>
            <a:endParaRPr lang="pt-BR"/>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sp>
        <p:nvSpPr>
          <p:cNvPr id="6" name="CaixaDeTexto 5">
            <a:extLst>
              <a:ext uri="{FF2B5EF4-FFF2-40B4-BE49-F238E27FC236}">
                <a16:creationId xmlns:a16="http://schemas.microsoft.com/office/drawing/2014/main" id="{A89E2A75-56B3-7F97-04DC-16772817D901}"/>
              </a:ext>
            </a:extLst>
          </p:cNvPr>
          <p:cNvSpPr txBox="1"/>
          <p:nvPr/>
        </p:nvSpPr>
        <p:spPr>
          <a:xfrm>
            <a:off x="8301190" y="636970"/>
            <a:ext cx="2385397" cy="369332"/>
          </a:xfrm>
          <a:prstGeom prst="rect">
            <a:avLst/>
          </a:prstGeom>
          <a:noFill/>
        </p:spPr>
        <p:txBody>
          <a:bodyPr wrap="none" rtlCol="0">
            <a:spAutoFit/>
          </a:bodyPr>
          <a:lstStyle/>
          <a:p>
            <a:r>
              <a:rPr lang="pt-BR" b="1" dirty="0" err="1">
                <a:solidFill>
                  <a:schemeClr val="bg1">
                    <a:lumMod val="50000"/>
                  </a:schemeClr>
                </a:solidFill>
              </a:rPr>
              <a:t>So</a:t>
            </a:r>
            <a:r>
              <a:rPr lang="pt-BR" b="1" dirty="0">
                <a:solidFill>
                  <a:schemeClr val="bg1">
                    <a:lumMod val="50000"/>
                  </a:schemeClr>
                </a:solidFill>
              </a:rPr>
              <a:t>... </a:t>
            </a:r>
            <a:r>
              <a:rPr lang="pt-BR" b="1" i="1" dirty="0" err="1">
                <a:solidFill>
                  <a:schemeClr val="bg1">
                    <a:lumMod val="50000"/>
                  </a:schemeClr>
                </a:solidFill>
              </a:rPr>
              <a:t>What</a:t>
            </a:r>
            <a:r>
              <a:rPr lang="pt-BR" b="1" i="1" dirty="0">
                <a:solidFill>
                  <a:schemeClr val="bg1">
                    <a:lumMod val="50000"/>
                  </a:schemeClr>
                </a:solidFill>
              </a:rPr>
              <a:t> </a:t>
            </a:r>
            <a:r>
              <a:rPr lang="pt-BR" b="1" i="1" dirty="0" err="1">
                <a:solidFill>
                  <a:schemeClr val="bg1">
                    <a:lumMod val="50000"/>
                  </a:schemeClr>
                </a:solidFill>
              </a:rPr>
              <a:t>can</a:t>
            </a:r>
            <a:r>
              <a:rPr lang="pt-BR" b="1" i="1" dirty="0">
                <a:solidFill>
                  <a:schemeClr val="bg1">
                    <a:lumMod val="50000"/>
                  </a:schemeClr>
                </a:solidFill>
              </a:rPr>
              <a:t> </a:t>
            </a:r>
            <a:r>
              <a:rPr lang="pt-BR" b="1" i="1" dirty="0" err="1">
                <a:solidFill>
                  <a:schemeClr val="bg1">
                    <a:lumMod val="50000"/>
                  </a:schemeClr>
                </a:solidFill>
              </a:rPr>
              <a:t>you</a:t>
            </a:r>
            <a:r>
              <a:rPr lang="pt-BR" b="1" i="1" dirty="0">
                <a:solidFill>
                  <a:schemeClr val="bg1">
                    <a:lumMod val="50000"/>
                  </a:schemeClr>
                </a:solidFill>
              </a:rPr>
              <a:t> do?</a:t>
            </a:r>
          </a:p>
        </p:txBody>
      </p:sp>
      <p:pic>
        <p:nvPicPr>
          <p:cNvPr id="8" name="Google Shape;355;p29">
            <a:extLst>
              <a:ext uri="{FF2B5EF4-FFF2-40B4-BE49-F238E27FC236}">
                <a16:creationId xmlns:a16="http://schemas.microsoft.com/office/drawing/2014/main" id="{C25331F1-6A30-A240-3F80-C925EF738408}"/>
              </a:ext>
            </a:extLst>
          </p:cNvPr>
          <p:cNvPicPr preferRelativeResize="0"/>
          <p:nvPr/>
        </p:nvPicPr>
        <p:blipFill>
          <a:blip r:embed="rId4">
            <a:alphaModFix/>
          </a:blip>
          <a:stretch>
            <a:fillRect/>
          </a:stretch>
        </p:blipFill>
        <p:spPr>
          <a:xfrm>
            <a:off x="8604852" y="879063"/>
            <a:ext cx="2623125" cy="2623125"/>
          </a:xfrm>
          <a:prstGeom prst="rect">
            <a:avLst/>
          </a:prstGeom>
          <a:noFill/>
          <a:ln>
            <a:noFill/>
          </a:ln>
        </p:spPr>
      </p:pic>
      <p:pic>
        <p:nvPicPr>
          <p:cNvPr id="9" name="Imagem 8">
            <a:extLst>
              <a:ext uri="{FF2B5EF4-FFF2-40B4-BE49-F238E27FC236}">
                <a16:creationId xmlns:a16="http://schemas.microsoft.com/office/drawing/2014/main" id="{F896F55C-2992-6A7C-86B9-A6AF494BCFE9}"/>
              </a:ext>
            </a:extLst>
          </p:cNvPr>
          <p:cNvPicPr>
            <a:picLocks noChangeAspect="1"/>
          </p:cNvPicPr>
          <p:nvPr/>
        </p:nvPicPr>
        <p:blipFill>
          <a:blip r:embed="rId5"/>
          <a:stretch>
            <a:fillRect/>
          </a:stretch>
        </p:blipFill>
        <p:spPr>
          <a:xfrm>
            <a:off x="1802224" y="2967488"/>
            <a:ext cx="5072333" cy="2625770"/>
          </a:xfrm>
          <a:prstGeom prst="rect">
            <a:avLst/>
          </a:prstGeom>
        </p:spPr>
      </p:pic>
    </p:spTree>
    <p:extLst>
      <p:ext uri="{BB962C8B-B14F-4D97-AF65-F5344CB8AC3E}">
        <p14:creationId xmlns:p14="http://schemas.microsoft.com/office/powerpoint/2010/main" val="1141335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Conclusion</a:t>
            </a:r>
            <a:endParaRPr lang="pt-BR" dirty="0"/>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4"/>
            <a:ext cx="8010346" cy="807514"/>
          </a:xfrm>
        </p:spPr>
        <p:txBody>
          <a:bodyPr rtlCol="0"/>
          <a:lstStyle/>
          <a:p>
            <a:pPr algn="l"/>
            <a:r>
              <a:rPr lang="en-US" b="0" i="0" dirty="0">
                <a:solidFill>
                  <a:schemeClr val="accent1"/>
                </a:solidFill>
                <a:effectLst/>
                <a:latin typeface="Söhne"/>
              </a:rPr>
              <a:t>So, based on our analysis of this dataset, several key insights and strategic recommendations can be drawn to enhance the overall effectiveness of marketing efforts in the cosmetics e-commerce sector:</a:t>
            </a: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37</a:t>
            </a:fld>
            <a:endParaRPr lang="pt-BR"/>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sp>
        <p:nvSpPr>
          <p:cNvPr id="6" name="CaixaDeTexto 5">
            <a:extLst>
              <a:ext uri="{FF2B5EF4-FFF2-40B4-BE49-F238E27FC236}">
                <a16:creationId xmlns:a16="http://schemas.microsoft.com/office/drawing/2014/main" id="{A89E2A75-56B3-7F97-04DC-16772817D901}"/>
              </a:ext>
            </a:extLst>
          </p:cNvPr>
          <p:cNvSpPr txBox="1"/>
          <p:nvPr/>
        </p:nvSpPr>
        <p:spPr>
          <a:xfrm>
            <a:off x="8301190" y="636970"/>
            <a:ext cx="2385397" cy="369332"/>
          </a:xfrm>
          <a:prstGeom prst="rect">
            <a:avLst/>
          </a:prstGeom>
          <a:noFill/>
        </p:spPr>
        <p:txBody>
          <a:bodyPr wrap="none" rtlCol="0">
            <a:spAutoFit/>
          </a:bodyPr>
          <a:lstStyle/>
          <a:p>
            <a:r>
              <a:rPr lang="pt-BR" b="1" dirty="0" err="1">
                <a:solidFill>
                  <a:schemeClr val="bg1">
                    <a:lumMod val="50000"/>
                  </a:schemeClr>
                </a:solidFill>
              </a:rPr>
              <a:t>So</a:t>
            </a:r>
            <a:r>
              <a:rPr lang="pt-BR" b="1" dirty="0">
                <a:solidFill>
                  <a:schemeClr val="bg1">
                    <a:lumMod val="50000"/>
                  </a:schemeClr>
                </a:solidFill>
              </a:rPr>
              <a:t>... </a:t>
            </a:r>
            <a:r>
              <a:rPr lang="pt-BR" b="1" i="1" dirty="0" err="1">
                <a:solidFill>
                  <a:schemeClr val="bg1">
                    <a:lumMod val="50000"/>
                  </a:schemeClr>
                </a:solidFill>
              </a:rPr>
              <a:t>What</a:t>
            </a:r>
            <a:r>
              <a:rPr lang="pt-BR" b="1" i="1" dirty="0">
                <a:solidFill>
                  <a:schemeClr val="bg1">
                    <a:lumMod val="50000"/>
                  </a:schemeClr>
                </a:solidFill>
              </a:rPr>
              <a:t> </a:t>
            </a:r>
            <a:r>
              <a:rPr lang="pt-BR" b="1" i="1" dirty="0" err="1">
                <a:solidFill>
                  <a:schemeClr val="bg1">
                    <a:lumMod val="50000"/>
                  </a:schemeClr>
                </a:solidFill>
              </a:rPr>
              <a:t>can</a:t>
            </a:r>
            <a:r>
              <a:rPr lang="pt-BR" b="1" i="1" dirty="0">
                <a:solidFill>
                  <a:schemeClr val="bg1">
                    <a:lumMod val="50000"/>
                  </a:schemeClr>
                </a:solidFill>
              </a:rPr>
              <a:t> </a:t>
            </a:r>
            <a:r>
              <a:rPr lang="pt-BR" b="1" i="1" dirty="0" err="1">
                <a:solidFill>
                  <a:schemeClr val="bg1">
                    <a:lumMod val="50000"/>
                  </a:schemeClr>
                </a:solidFill>
              </a:rPr>
              <a:t>you</a:t>
            </a:r>
            <a:r>
              <a:rPr lang="pt-BR" b="1" i="1" dirty="0">
                <a:solidFill>
                  <a:schemeClr val="bg1">
                    <a:lumMod val="50000"/>
                  </a:schemeClr>
                </a:solidFill>
              </a:rPr>
              <a:t> do?</a:t>
            </a:r>
          </a:p>
        </p:txBody>
      </p:sp>
      <p:pic>
        <p:nvPicPr>
          <p:cNvPr id="8" name="Google Shape;355;p29">
            <a:extLst>
              <a:ext uri="{FF2B5EF4-FFF2-40B4-BE49-F238E27FC236}">
                <a16:creationId xmlns:a16="http://schemas.microsoft.com/office/drawing/2014/main" id="{C25331F1-6A30-A240-3F80-C925EF738408}"/>
              </a:ext>
            </a:extLst>
          </p:cNvPr>
          <p:cNvPicPr preferRelativeResize="0"/>
          <p:nvPr/>
        </p:nvPicPr>
        <p:blipFill>
          <a:blip r:embed="rId4">
            <a:alphaModFix/>
          </a:blip>
          <a:stretch>
            <a:fillRect/>
          </a:stretch>
        </p:blipFill>
        <p:spPr>
          <a:xfrm>
            <a:off x="8604852" y="879063"/>
            <a:ext cx="2623125" cy="2623125"/>
          </a:xfrm>
          <a:prstGeom prst="rect">
            <a:avLst/>
          </a:prstGeom>
          <a:noFill/>
          <a:ln>
            <a:noFill/>
          </a:ln>
        </p:spPr>
      </p:pic>
      <p:pic>
        <p:nvPicPr>
          <p:cNvPr id="9" name="Imagem 8">
            <a:extLst>
              <a:ext uri="{FF2B5EF4-FFF2-40B4-BE49-F238E27FC236}">
                <a16:creationId xmlns:a16="http://schemas.microsoft.com/office/drawing/2014/main" id="{F896F55C-2992-6A7C-86B9-A6AF494BCFE9}"/>
              </a:ext>
            </a:extLst>
          </p:cNvPr>
          <p:cNvPicPr>
            <a:picLocks noChangeAspect="1"/>
          </p:cNvPicPr>
          <p:nvPr/>
        </p:nvPicPr>
        <p:blipFill>
          <a:blip r:embed="rId5">
            <a:alphaModFix amt="35000"/>
          </a:blip>
          <a:stretch>
            <a:fillRect/>
          </a:stretch>
        </p:blipFill>
        <p:spPr>
          <a:xfrm>
            <a:off x="1720772" y="2884969"/>
            <a:ext cx="3732753" cy="1932316"/>
          </a:xfrm>
          <a:prstGeom prst="rect">
            <a:avLst/>
          </a:prstGeom>
        </p:spPr>
      </p:pic>
      <p:pic>
        <p:nvPicPr>
          <p:cNvPr id="5" name="Imagem 4">
            <a:extLst>
              <a:ext uri="{FF2B5EF4-FFF2-40B4-BE49-F238E27FC236}">
                <a16:creationId xmlns:a16="http://schemas.microsoft.com/office/drawing/2014/main" id="{4C9789A7-2275-3C47-60A0-CE4D4A339FD8}"/>
              </a:ext>
            </a:extLst>
          </p:cNvPr>
          <p:cNvPicPr>
            <a:picLocks noChangeAspect="1"/>
          </p:cNvPicPr>
          <p:nvPr/>
        </p:nvPicPr>
        <p:blipFill>
          <a:blip r:embed="rId6"/>
          <a:stretch>
            <a:fillRect/>
          </a:stretch>
        </p:blipFill>
        <p:spPr>
          <a:xfrm>
            <a:off x="2674162" y="3429000"/>
            <a:ext cx="7610883" cy="3109823"/>
          </a:xfrm>
          <a:prstGeom prst="rect">
            <a:avLst/>
          </a:prstGeom>
        </p:spPr>
      </p:pic>
    </p:spTree>
    <p:extLst>
      <p:ext uri="{BB962C8B-B14F-4D97-AF65-F5344CB8AC3E}">
        <p14:creationId xmlns:p14="http://schemas.microsoft.com/office/powerpoint/2010/main" val="1211866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Conclusion</a:t>
            </a:r>
            <a:endParaRPr lang="pt-BR" dirty="0"/>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4"/>
            <a:ext cx="8010346" cy="807514"/>
          </a:xfrm>
        </p:spPr>
        <p:txBody>
          <a:bodyPr rtlCol="0"/>
          <a:lstStyle/>
          <a:p>
            <a:pPr algn="l"/>
            <a:r>
              <a:rPr lang="en-US" b="0" i="0" dirty="0">
                <a:solidFill>
                  <a:schemeClr val="accent1"/>
                </a:solidFill>
                <a:effectLst/>
                <a:latin typeface="Söhne"/>
              </a:rPr>
              <a:t>So, based on our analysis of this dataset, several key insights and strategic recommendations can be drawn to enhance the overall effectiveness of marketing efforts in the cosmetics e-commerce sector:</a:t>
            </a: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38</a:t>
            </a:fld>
            <a:endParaRPr lang="pt-BR"/>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sp>
        <p:nvSpPr>
          <p:cNvPr id="6" name="CaixaDeTexto 5">
            <a:extLst>
              <a:ext uri="{FF2B5EF4-FFF2-40B4-BE49-F238E27FC236}">
                <a16:creationId xmlns:a16="http://schemas.microsoft.com/office/drawing/2014/main" id="{A89E2A75-56B3-7F97-04DC-16772817D901}"/>
              </a:ext>
            </a:extLst>
          </p:cNvPr>
          <p:cNvSpPr txBox="1"/>
          <p:nvPr/>
        </p:nvSpPr>
        <p:spPr>
          <a:xfrm>
            <a:off x="8301190" y="636970"/>
            <a:ext cx="2385397" cy="369332"/>
          </a:xfrm>
          <a:prstGeom prst="rect">
            <a:avLst/>
          </a:prstGeom>
          <a:noFill/>
        </p:spPr>
        <p:txBody>
          <a:bodyPr wrap="none" rtlCol="0">
            <a:spAutoFit/>
          </a:bodyPr>
          <a:lstStyle/>
          <a:p>
            <a:r>
              <a:rPr lang="pt-BR" b="1" dirty="0" err="1">
                <a:solidFill>
                  <a:schemeClr val="bg1">
                    <a:lumMod val="50000"/>
                  </a:schemeClr>
                </a:solidFill>
              </a:rPr>
              <a:t>So</a:t>
            </a:r>
            <a:r>
              <a:rPr lang="pt-BR" b="1" dirty="0">
                <a:solidFill>
                  <a:schemeClr val="bg1">
                    <a:lumMod val="50000"/>
                  </a:schemeClr>
                </a:solidFill>
              </a:rPr>
              <a:t>... </a:t>
            </a:r>
            <a:r>
              <a:rPr lang="pt-BR" b="1" i="1" dirty="0" err="1">
                <a:solidFill>
                  <a:schemeClr val="bg1">
                    <a:lumMod val="50000"/>
                  </a:schemeClr>
                </a:solidFill>
              </a:rPr>
              <a:t>What</a:t>
            </a:r>
            <a:r>
              <a:rPr lang="pt-BR" b="1" i="1" dirty="0">
                <a:solidFill>
                  <a:schemeClr val="bg1">
                    <a:lumMod val="50000"/>
                  </a:schemeClr>
                </a:solidFill>
              </a:rPr>
              <a:t> </a:t>
            </a:r>
            <a:r>
              <a:rPr lang="pt-BR" b="1" i="1" dirty="0" err="1">
                <a:solidFill>
                  <a:schemeClr val="bg1">
                    <a:lumMod val="50000"/>
                  </a:schemeClr>
                </a:solidFill>
              </a:rPr>
              <a:t>can</a:t>
            </a:r>
            <a:r>
              <a:rPr lang="pt-BR" b="1" i="1" dirty="0">
                <a:solidFill>
                  <a:schemeClr val="bg1">
                    <a:lumMod val="50000"/>
                  </a:schemeClr>
                </a:solidFill>
              </a:rPr>
              <a:t> </a:t>
            </a:r>
            <a:r>
              <a:rPr lang="pt-BR" b="1" i="1" dirty="0" err="1">
                <a:solidFill>
                  <a:schemeClr val="bg1">
                    <a:lumMod val="50000"/>
                  </a:schemeClr>
                </a:solidFill>
              </a:rPr>
              <a:t>you</a:t>
            </a:r>
            <a:r>
              <a:rPr lang="pt-BR" b="1" i="1" dirty="0">
                <a:solidFill>
                  <a:schemeClr val="bg1">
                    <a:lumMod val="50000"/>
                  </a:schemeClr>
                </a:solidFill>
              </a:rPr>
              <a:t> do?</a:t>
            </a:r>
          </a:p>
        </p:txBody>
      </p:sp>
      <p:pic>
        <p:nvPicPr>
          <p:cNvPr id="8" name="Google Shape;355;p29">
            <a:extLst>
              <a:ext uri="{FF2B5EF4-FFF2-40B4-BE49-F238E27FC236}">
                <a16:creationId xmlns:a16="http://schemas.microsoft.com/office/drawing/2014/main" id="{C25331F1-6A30-A240-3F80-C925EF738408}"/>
              </a:ext>
            </a:extLst>
          </p:cNvPr>
          <p:cNvPicPr preferRelativeResize="0"/>
          <p:nvPr/>
        </p:nvPicPr>
        <p:blipFill>
          <a:blip r:embed="rId4">
            <a:alphaModFix/>
          </a:blip>
          <a:stretch>
            <a:fillRect/>
          </a:stretch>
        </p:blipFill>
        <p:spPr>
          <a:xfrm>
            <a:off x="8604852" y="879063"/>
            <a:ext cx="2623125" cy="2623125"/>
          </a:xfrm>
          <a:prstGeom prst="rect">
            <a:avLst/>
          </a:prstGeom>
          <a:noFill/>
          <a:ln>
            <a:noFill/>
          </a:ln>
        </p:spPr>
      </p:pic>
      <p:pic>
        <p:nvPicPr>
          <p:cNvPr id="9" name="Imagem 8">
            <a:extLst>
              <a:ext uri="{FF2B5EF4-FFF2-40B4-BE49-F238E27FC236}">
                <a16:creationId xmlns:a16="http://schemas.microsoft.com/office/drawing/2014/main" id="{F896F55C-2992-6A7C-86B9-A6AF494BCFE9}"/>
              </a:ext>
            </a:extLst>
          </p:cNvPr>
          <p:cNvPicPr>
            <a:picLocks noChangeAspect="1"/>
          </p:cNvPicPr>
          <p:nvPr/>
        </p:nvPicPr>
        <p:blipFill>
          <a:blip r:embed="rId5">
            <a:alphaModFix amt="20000"/>
          </a:blip>
          <a:stretch>
            <a:fillRect/>
          </a:stretch>
        </p:blipFill>
        <p:spPr>
          <a:xfrm>
            <a:off x="1720772" y="2884969"/>
            <a:ext cx="3732753" cy="1932316"/>
          </a:xfrm>
          <a:prstGeom prst="rect">
            <a:avLst/>
          </a:prstGeom>
        </p:spPr>
      </p:pic>
      <p:pic>
        <p:nvPicPr>
          <p:cNvPr id="5" name="Imagem 4">
            <a:extLst>
              <a:ext uri="{FF2B5EF4-FFF2-40B4-BE49-F238E27FC236}">
                <a16:creationId xmlns:a16="http://schemas.microsoft.com/office/drawing/2014/main" id="{432911DD-4204-E7F4-206B-EBF1E3BF1AE7}"/>
              </a:ext>
            </a:extLst>
          </p:cNvPr>
          <p:cNvPicPr>
            <a:picLocks noChangeAspect="1"/>
          </p:cNvPicPr>
          <p:nvPr/>
        </p:nvPicPr>
        <p:blipFill>
          <a:blip r:embed="rId6"/>
          <a:stretch>
            <a:fillRect/>
          </a:stretch>
        </p:blipFill>
        <p:spPr>
          <a:xfrm>
            <a:off x="2410314" y="3281277"/>
            <a:ext cx="6346980" cy="2761284"/>
          </a:xfrm>
          <a:prstGeom prst="rect">
            <a:avLst/>
          </a:prstGeom>
        </p:spPr>
      </p:pic>
    </p:spTree>
    <p:extLst>
      <p:ext uri="{BB962C8B-B14F-4D97-AF65-F5344CB8AC3E}">
        <p14:creationId xmlns:p14="http://schemas.microsoft.com/office/powerpoint/2010/main" val="3343709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Texto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438491"/>
            <a:ext cx="4914900" cy="588795"/>
          </a:xfrm>
        </p:spPr>
        <p:txBody>
          <a:bodyPr rtlCol="0"/>
          <a:lstStyle/>
          <a:p>
            <a:pPr rtl="0"/>
            <a:r>
              <a:rPr lang="pt-BR" b="1" dirty="0">
                <a:solidFill>
                  <a:schemeClr val="bg2"/>
                </a:solidFill>
              </a:rPr>
              <a:t>Ricardo V M Almeida</a:t>
            </a:r>
            <a:r>
              <a:rPr lang="pt-BR" dirty="0">
                <a:solidFill>
                  <a:schemeClr val="bg2"/>
                </a:solidFill>
              </a:rPr>
              <a:t> | Data </a:t>
            </a:r>
            <a:r>
              <a:rPr lang="pt-BR" dirty="0" err="1">
                <a:solidFill>
                  <a:schemeClr val="bg2"/>
                </a:solidFill>
              </a:rPr>
              <a:t>Analytics</a:t>
            </a:r>
            <a:r>
              <a:rPr lang="pt-BR" dirty="0">
                <a:solidFill>
                  <a:schemeClr val="bg2"/>
                </a:solidFill>
              </a:rPr>
              <a:t> &amp; Science</a:t>
            </a:r>
          </a:p>
          <a:p>
            <a:pPr rtl="0"/>
            <a:r>
              <a:rPr lang="pt-BR" i="1" dirty="0">
                <a:solidFill>
                  <a:schemeClr val="bg2"/>
                </a:solidFill>
              </a:rPr>
              <a:t>ricardovictorm@gmail.com</a:t>
            </a:r>
          </a:p>
        </p:txBody>
      </p:sp>
      <p:sp>
        <p:nvSpPr>
          <p:cNvPr id="11" name="Subtítulo 10">
            <a:extLst>
              <a:ext uri="{FF2B5EF4-FFF2-40B4-BE49-F238E27FC236}">
                <a16:creationId xmlns:a16="http://schemas.microsoft.com/office/drawing/2014/main" id="{F0F25866-5DB1-334A-8037-692579FBDE39}"/>
              </a:ext>
            </a:extLst>
          </p:cNvPr>
          <p:cNvSpPr>
            <a:spLocks noGrp="1"/>
          </p:cNvSpPr>
          <p:nvPr>
            <p:ph type="subTitle" idx="1"/>
          </p:nvPr>
        </p:nvSpPr>
        <p:spPr>
          <a:xfrm>
            <a:off x="6907623" y="3591098"/>
            <a:ext cx="4772543" cy="1420849"/>
          </a:xfrm>
        </p:spPr>
        <p:txBody>
          <a:bodyPr rtlCol="0">
            <a:noAutofit/>
          </a:bodyPr>
          <a:lstStyle/>
          <a:p>
            <a:pPr algn="just" rtl="0"/>
            <a:r>
              <a:rPr lang="en-US" b="1" dirty="0"/>
              <a:t>Thank you </a:t>
            </a:r>
            <a:r>
              <a:rPr lang="en-US" dirty="0"/>
              <a:t>for the opportunity to show my qualifications in this process.</a:t>
            </a:r>
          </a:p>
          <a:p>
            <a:pPr algn="just" rtl="0"/>
            <a:r>
              <a:rPr lang="en-US" i="1" dirty="0"/>
              <a:t>Feedback is always welcome! </a:t>
            </a:r>
            <a:r>
              <a:rPr lang="en-US" dirty="0"/>
              <a:t>^^</a:t>
            </a:r>
          </a:p>
          <a:p>
            <a:pPr algn="just" rtl="0"/>
            <a:r>
              <a:rPr lang="en-US" dirty="0"/>
              <a:t>Looking forward to the invitation to become a Racer at </a:t>
            </a:r>
            <a:r>
              <a:rPr lang="en-US" b="1" dirty="0" err="1"/>
              <a:t>Autoforce</a:t>
            </a:r>
            <a:r>
              <a:rPr lang="en-US" dirty="0"/>
              <a:t>.</a:t>
            </a:r>
            <a:endParaRPr lang="pt-BR" dirty="0"/>
          </a:p>
        </p:txBody>
      </p:sp>
      <p:pic>
        <p:nvPicPr>
          <p:cNvPr id="13" name="Espaço Reservado para Imagem 12" descr="Retrato de um membro da equipe">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54756-A790-C845-A85F-35391529E591}"/>
              </a:ext>
            </a:extLst>
          </p:cNvPr>
          <p:cNvSpPr>
            <a:spLocks noGrp="1"/>
          </p:cNvSpPr>
          <p:nvPr>
            <p:ph type="title"/>
          </p:nvPr>
        </p:nvSpPr>
        <p:spPr>
          <a:xfrm>
            <a:off x="952500" y="373560"/>
            <a:ext cx="4941477" cy="610863"/>
          </a:xfrm>
        </p:spPr>
        <p:txBody>
          <a:bodyPr rtlCol="0"/>
          <a:lstStyle/>
          <a:p>
            <a:pPr rtl="0"/>
            <a:r>
              <a:rPr lang="pt-BR" dirty="0"/>
              <a:t>Agenda</a:t>
            </a:r>
          </a:p>
        </p:txBody>
      </p:sp>
      <p:sp>
        <p:nvSpPr>
          <p:cNvPr id="4" name="Espaço Reservado para Texto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799"/>
            <a:ext cx="2133600" cy="826363"/>
          </a:xfrm>
        </p:spPr>
        <p:txBody>
          <a:bodyPr rtlCol="0"/>
          <a:lstStyle/>
          <a:p>
            <a:pPr rtl="0"/>
            <a:r>
              <a:rPr lang="pt-BR" sz="1600" b="1" dirty="0"/>
              <a:t>01. </a:t>
            </a:r>
            <a:r>
              <a:rPr lang="pt-BR" sz="1600" b="1" dirty="0" err="1"/>
              <a:t>Introduction</a:t>
            </a:r>
            <a:r>
              <a:rPr lang="pt-BR" sz="1600" b="1" dirty="0"/>
              <a:t> </a:t>
            </a:r>
            <a:r>
              <a:rPr lang="pt-BR" sz="1600" b="1" dirty="0" err="1"/>
              <a:t>to</a:t>
            </a:r>
            <a:r>
              <a:rPr lang="pt-BR" sz="1600" b="1" dirty="0"/>
              <a:t> Data </a:t>
            </a:r>
            <a:r>
              <a:rPr lang="pt-BR" sz="1600" b="1" dirty="0" err="1"/>
              <a:t>Analysis</a:t>
            </a:r>
            <a:endParaRPr lang="pt-BR" sz="1600" b="1" dirty="0"/>
          </a:p>
        </p:txBody>
      </p:sp>
      <p:sp>
        <p:nvSpPr>
          <p:cNvPr id="6" name="Espaço Reservado para Texto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230935" cy="1219200"/>
          </a:xfrm>
        </p:spPr>
        <p:txBody>
          <a:bodyPr rtlCol="0"/>
          <a:lstStyle/>
          <a:p>
            <a:pPr algn="just" rtl="0"/>
            <a:r>
              <a:rPr lang="pt-BR" sz="1600" b="1" dirty="0"/>
              <a:t>02. </a:t>
            </a:r>
            <a:r>
              <a:rPr lang="pt-BR" sz="1600" b="1" dirty="0" err="1"/>
              <a:t>Product</a:t>
            </a:r>
            <a:r>
              <a:rPr lang="pt-BR" sz="1600" b="1" dirty="0"/>
              <a:t> </a:t>
            </a:r>
            <a:r>
              <a:rPr lang="pt-BR" sz="1600" b="1" dirty="0" err="1"/>
              <a:t>Pricing</a:t>
            </a:r>
            <a:r>
              <a:rPr lang="pt-BR" sz="1600" b="1" dirty="0"/>
              <a:t> </a:t>
            </a:r>
            <a:r>
              <a:rPr lang="pt-BR" sz="1600" b="1" dirty="0" err="1"/>
              <a:t>Strategy</a:t>
            </a:r>
            <a:endParaRPr lang="pt-BR" sz="1600" b="1" dirty="0"/>
          </a:p>
          <a:p>
            <a:pPr rtl="0"/>
            <a:r>
              <a:rPr lang="pt-BR" sz="1600" b="1" dirty="0"/>
              <a:t>03. </a:t>
            </a:r>
            <a:r>
              <a:rPr lang="en-US" sz="1600" b="1" dirty="0"/>
              <a:t>Brand Positioning and Inventory Management</a:t>
            </a:r>
            <a:endParaRPr lang="pt-BR" sz="1600" b="1" dirty="0"/>
          </a:p>
          <a:p>
            <a:pPr algn="just" rtl="0"/>
            <a:r>
              <a:rPr lang="pt-BR" sz="1600" b="1" dirty="0"/>
              <a:t>04. </a:t>
            </a:r>
            <a:r>
              <a:rPr lang="pt-BR" sz="1600" b="1" dirty="0" err="1"/>
              <a:t>Customer</a:t>
            </a:r>
            <a:r>
              <a:rPr lang="pt-BR" sz="1600" b="1" dirty="0"/>
              <a:t> </a:t>
            </a:r>
            <a:r>
              <a:rPr lang="pt-BR" sz="1600" b="1" dirty="0" err="1"/>
              <a:t>Engagement</a:t>
            </a:r>
            <a:endParaRPr lang="pt-BR" sz="1600" b="1" dirty="0"/>
          </a:p>
        </p:txBody>
      </p:sp>
      <p:sp>
        <p:nvSpPr>
          <p:cNvPr id="8" name="Espaço Reservado para Texto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2"/>
            <a:ext cx="2133600" cy="1115927"/>
          </a:xfrm>
        </p:spPr>
        <p:txBody>
          <a:bodyPr rtlCol="0"/>
          <a:lstStyle/>
          <a:p>
            <a:pPr rtl="0"/>
            <a:r>
              <a:rPr lang="pt-BR" sz="1600" b="1" dirty="0"/>
              <a:t>05. Temporal </a:t>
            </a:r>
            <a:r>
              <a:rPr lang="pt-BR" sz="1600" b="1" dirty="0" err="1"/>
              <a:t>Patterns</a:t>
            </a:r>
            <a:r>
              <a:rPr lang="pt-BR" sz="1600" b="1" dirty="0"/>
              <a:t> in </a:t>
            </a:r>
            <a:r>
              <a:rPr lang="pt-BR" sz="1600" b="1" dirty="0" err="1"/>
              <a:t>Customer</a:t>
            </a:r>
            <a:r>
              <a:rPr lang="pt-BR" sz="1600" b="1" dirty="0"/>
              <a:t> </a:t>
            </a:r>
            <a:r>
              <a:rPr lang="pt-BR" sz="1600" b="1" dirty="0" err="1"/>
              <a:t>Behavior</a:t>
            </a:r>
            <a:endParaRPr lang="pt-BR" sz="1600" b="1" dirty="0"/>
          </a:p>
          <a:p>
            <a:pPr rtl="0"/>
            <a:r>
              <a:rPr lang="pt-BR" sz="1600" b="1" dirty="0"/>
              <a:t>06. Data-</a:t>
            </a:r>
            <a:r>
              <a:rPr lang="pt-BR" sz="1600" b="1" dirty="0" err="1"/>
              <a:t>Driven</a:t>
            </a:r>
            <a:r>
              <a:rPr lang="pt-BR" sz="1600" b="1" dirty="0"/>
              <a:t> </a:t>
            </a:r>
            <a:r>
              <a:rPr lang="pt-BR" sz="1600" b="1" dirty="0" err="1"/>
              <a:t>Decision</a:t>
            </a:r>
            <a:r>
              <a:rPr lang="pt-BR" sz="1600" b="1" dirty="0"/>
              <a:t> Making</a:t>
            </a:r>
          </a:p>
        </p:txBody>
      </p:sp>
      <p:sp>
        <p:nvSpPr>
          <p:cNvPr id="10" name="Espaço Reservado para Texto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230935" cy="608496"/>
          </a:xfrm>
        </p:spPr>
        <p:txBody>
          <a:bodyPr rtlCol="0"/>
          <a:lstStyle/>
          <a:p>
            <a:pPr rtl="0"/>
            <a:r>
              <a:rPr lang="pt-BR" sz="1600" b="1" dirty="0"/>
              <a:t>07. New </a:t>
            </a:r>
            <a:r>
              <a:rPr lang="pt-BR" sz="1600" b="1" dirty="0" err="1"/>
              <a:t>Dataset</a:t>
            </a:r>
            <a:r>
              <a:rPr lang="pt-BR" sz="1600" b="1" dirty="0"/>
              <a:t> | </a:t>
            </a:r>
            <a:r>
              <a:rPr lang="pt-BR" sz="1600" b="1" dirty="0" err="1"/>
              <a:t>Makeup</a:t>
            </a:r>
            <a:endParaRPr lang="pt-BR" sz="1600" b="1" dirty="0"/>
          </a:p>
          <a:p>
            <a:pPr rtl="0"/>
            <a:r>
              <a:rPr lang="pt-BR" sz="1600" b="1" dirty="0"/>
              <a:t>08. </a:t>
            </a:r>
            <a:r>
              <a:rPr lang="pt-BR" sz="1600" b="1" dirty="0" err="1"/>
              <a:t>Consumer</a:t>
            </a:r>
            <a:r>
              <a:rPr lang="pt-BR" sz="1600" b="1" dirty="0"/>
              <a:t> </a:t>
            </a:r>
            <a:r>
              <a:rPr lang="pt-BR" sz="1600" b="1" dirty="0" err="1"/>
              <a:t>Category</a:t>
            </a:r>
            <a:r>
              <a:rPr lang="pt-BR" sz="1600" b="1" dirty="0"/>
              <a:t> </a:t>
            </a:r>
            <a:r>
              <a:rPr lang="pt-BR" sz="1600" b="1" dirty="0" err="1"/>
              <a:t>Behavior</a:t>
            </a:r>
            <a:endParaRPr lang="pt-BR" sz="1600" b="1" dirty="0"/>
          </a:p>
        </p:txBody>
      </p:sp>
      <p:sp>
        <p:nvSpPr>
          <p:cNvPr id="12" name="Espaço Reservado para Texto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369332"/>
          </a:xfrm>
        </p:spPr>
        <p:txBody>
          <a:bodyPr rtlCol="0"/>
          <a:lstStyle/>
          <a:p>
            <a:r>
              <a:rPr lang="pt-BR" sz="1600" b="1" dirty="0"/>
              <a:t>09. </a:t>
            </a:r>
            <a:r>
              <a:rPr lang="pt-BR" sz="1600" b="1" dirty="0" err="1"/>
              <a:t>Conclusion</a:t>
            </a:r>
            <a:endParaRPr lang="pt-BR" sz="1600" b="1" dirty="0"/>
          </a:p>
          <a:p>
            <a:pPr rtl="0"/>
            <a:r>
              <a:rPr lang="pt-BR" sz="1600" b="1" dirty="0"/>
              <a:t>10. Q&amp;A </a:t>
            </a:r>
            <a:r>
              <a:rPr lang="pt-BR" sz="1600" b="1" dirty="0" err="1"/>
              <a:t>and</a:t>
            </a:r>
            <a:r>
              <a:rPr lang="pt-BR" sz="1600" b="1" dirty="0"/>
              <a:t> </a:t>
            </a:r>
            <a:r>
              <a:rPr lang="pt-BR" sz="1600" b="1" i="1" dirty="0"/>
              <a:t>feedback</a:t>
            </a:r>
          </a:p>
        </p:txBody>
      </p:sp>
      <p:sp>
        <p:nvSpPr>
          <p:cNvPr id="15" name="Espaço Reservado para o Número do Slide 14">
            <a:extLst>
              <a:ext uri="{FF2B5EF4-FFF2-40B4-BE49-F238E27FC236}">
                <a16:creationId xmlns:a16="http://schemas.microsoft.com/office/drawing/2014/main" id="{329469AE-B59A-AA41-9085-106D011808F5}"/>
              </a:ext>
            </a:extLst>
          </p:cNvPr>
          <p:cNvSpPr>
            <a:spLocks noGrp="1"/>
          </p:cNvSpPr>
          <p:nvPr>
            <p:ph type="sldNum" sz="quarter" idx="27"/>
          </p:nvPr>
        </p:nvSpPr>
        <p:spPr/>
        <p:txBody>
          <a:bodyPr rtlCol="0"/>
          <a:lstStyle/>
          <a:p>
            <a:pPr rtl="0"/>
            <a:fld id="{294A09A9-5501-47C1-A89A-A340965A2BE2}" type="slidenum">
              <a:rPr lang="pt-BR" smtClean="0"/>
              <a:pPr rtl="0"/>
              <a:t>4</a:t>
            </a:fld>
            <a:endParaRPr lang="pt-BR"/>
          </a:p>
        </p:txBody>
      </p:sp>
      <p:sp>
        <p:nvSpPr>
          <p:cNvPr id="17" name="CaixaDeTexto 16">
            <a:extLst>
              <a:ext uri="{FF2B5EF4-FFF2-40B4-BE49-F238E27FC236}">
                <a16:creationId xmlns:a16="http://schemas.microsoft.com/office/drawing/2014/main" id="{C8C129BF-76C0-77ED-B7F8-0BAF70937F1C}"/>
              </a:ext>
            </a:extLst>
          </p:cNvPr>
          <p:cNvSpPr txBox="1"/>
          <p:nvPr/>
        </p:nvSpPr>
        <p:spPr>
          <a:xfrm>
            <a:off x="1679860" y="1219271"/>
            <a:ext cx="6094520" cy="338554"/>
          </a:xfrm>
          <a:prstGeom prst="rect">
            <a:avLst/>
          </a:prstGeom>
          <a:noFill/>
        </p:spPr>
        <p:txBody>
          <a:bodyPr wrap="square">
            <a:spAutoFit/>
          </a:bodyPr>
          <a:lstStyle/>
          <a:p>
            <a:r>
              <a:rPr lang="en-US" sz="1600" b="1" i="0" dirty="0">
                <a:solidFill>
                  <a:schemeClr val="accent1"/>
                </a:solidFill>
                <a:effectLst/>
                <a:latin typeface="Söhne"/>
              </a:rPr>
              <a:t>Overview of key points and sections of the presentation.</a:t>
            </a:r>
            <a:endParaRPr lang="pt-BR" sz="1600" b="1" dirty="0">
              <a:solidFill>
                <a:schemeClr val="accent1"/>
              </a:solidFill>
            </a:endParaRPr>
          </a:p>
        </p:txBody>
      </p:sp>
      <p:sp>
        <p:nvSpPr>
          <p:cNvPr id="23" name="Espaço Reservado para Rodapé 22">
            <a:extLst>
              <a:ext uri="{FF2B5EF4-FFF2-40B4-BE49-F238E27FC236}">
                <a16:creationId xmlns:a16="http://schemas.microsoft.com/office/drawing/2014/main" id="{21E229ED-09D2-B3C5-4451-D46BE327D019}"/>
              </a:ext>
            </a:extLst>
          </p:cNvPr>
          <p:cNvSpPr>
            <a:spLocks noGrp="1"/>
          </p:cNvSpPr>
          <p:nvPr>
            <p:ph type="ftr" sz="quarter" idx="26"/>
          </p:nvPr>
        </p:nvSpPr>
        <p:spPr>
          <a:xfrm>
            <a:off x="277482" y="6482073"/>
            <a:ext cx="4114800" cy="365125"/>
          </a:xfrm>
        </p:spPr>
        <p:txBody>
          <a:bodyPr/>
          <a:lstStyle/>
          <a:p>
            <a:pPr rtl="0"/>
            <a:r>
              <a:rPr lang="en-US" sz="1100" noProof="0" dirty="0"/>
              <a:t>Marketing Business Intelligence | Insights &amp; Strategies</a:t>
            </a:r>
            <a:endParaRPr lang="pt-BR" sz="1100" b="0" noProof="0" dirty="0"/>
          </a:p>
        </p:txBody>
      </p:sp>
      <p:pic>
        <p:nvPicPr>
          <p:cNvPr id="30" name="Google Shape;59;p13">
            <a:extLst>
              <a:ext uri="{FF2B5EF4-FFF2-40B4-BE49-F238E27FC236}">
                <a16:creationId xmlns:a16="http://schemas.microsoft.com/office/drawing/2014/main" id="{A5E9B356-A3F8-63D6-8FFA-A4BCF180D062}"/>
              </a:ext>
            </a:extLst>
          </p:cNvPr>
          <p:cNvPicPr preferRelativeResize="0">
            <a:picLocks noChangeAspect="1"/>
          </p:cNvPicPr>
          <p:nvPr/>
        </p:nvPicPr>
        <p:blipFill>
          <a:blip r:embed="rId3">
            <a:alphaModFix/>
          </a:blip>
          <a:stretch>
            <a:fillRect/>
          </a:stretch>
        </p:blipFill>
        <p:spPr>
          <a:xfrm>
            <a:off x="9299576" y="0"/>
            <a:ext cx="592226" cy="411420"/>
          </a:xfrm>
          <a:prstGeom prst="rect">
            <a:avLst/>
          </a:prstGeom>
          <a:noFill/>
          <a:ln>
            <a:noFill/>
          </a:ln>
        </p:spPr>
      </p:pic>
    </p:spTree>
    <p:extLst>
      <p:ext uri="{BB962C8B-B14F-4D97-AF65-F5344CB8AC3E}">
        <p14:creationId xmlns:p14="http://schemas.microsoft.com/office/powerpoint/2010/main" val="289860937"/>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Introduction</a:t>
            </a:r>
            <a:r>
              <a:rPr lang="pt-BR" dirty="0"/>
              <a:t> </a:t>
            </a:r>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3"/>
            <a:ext cx="10322226" cy="2795232"/>
          </a:xfrm>
        </p:spPr>
        <p:txBody>
          <a:bodyPr rtlCol="0"/>
          <a:lstStyle/>
          <a:p>
            <a:pPr algn="l"/>
            <a:r>
              <a:rPr lang="en-US" b="0" i="0" dirty="0">
                <a:solidFill>
                  <a:schemeClr val="accent1"/>
                </a:solidFill>
                <a:effectLst/>
                <a:latin typeface="Söhne"/>
              </a:rPr>
              <a:t>Brief overview of the data and analysis methodology.</a:t>
            </a:r>
          </a:p>
          <a:p>
            <a:pPr algn="l"/>
            <a:endParaRPr lang="en-US" dirty="0">
              <a:solidFill>
                <a:schemeClr val="accent1"/>
              </a:solidFill>
              <a:latin typeface="Söhne"/>
            </a:endParaRPr>
          </a:p>
          <a:p>
            <a:pPr algn="l"/>
            <a:endParaRPr lang="en-US" b="0" i="0" dirty="0">
              <a:solidFill>
                <a:schemeClr val="accent1"/>
              </a:solidFill>
              <a:effectLst/>
              <a:latin typeface="Söhne"/>
            </a:endParaRP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5</a:t>
            </a:fld>
            <a:endParaRPr lang="pt-BR"/>
          </a:p>
        </p:txBody>
      </p:sp>
      <p:pic>
        <p:nvPicPr>
          <p:cNvPr id="15" name="Imagem 14">
            <a:extLst>
              <a:ext uri="{FF2B5EF4-FFF2-40B4-BE49-F238E27FC236}">
                <a16:creationId xmlns:a16="http://schemas.microsoft.com/office/drawing/2014/main" id="{F65D2A76-CB7A-5053-AD51-EBF1FB8E38EC}"/>
              </a:ext>
            </a:extLst>
          </p:cNvPr>
          <p:cNvPicPr>
            <a:picLocks noChangeAspect="1"/>
          </p:cNvPicPr>
          <p:nvPr/>
        </p:nvPicPr>
        <p:blipFill>
          <a:blip r:embed="rId3"/>
          <a:stretch>
            <a:fillRect/>
          </a:stretch>
        </p:blipFill>
        <p:spPr>
          <a:xfrm>
            <a:off x="2181225" y="2528295"/>
            <a:ext cx="7448550" cy="2628900"/>
          </a:xfrm>
          <a:prstGeom prst="rect">
            <a:avLst/>
          </a:prstGeom>
          <a:ln>
            <a:noFill/>
          </a:ln>
          <a:effectLst>
            <a:softEdge rad="112500"/>
          </a:effectLst>
        </p:spPr>
      </p:pic>
      <p:sp>
        <p:nvSpPr>
          <p:cNvPr id="16" name="CaixaDeTexto 15">
            <a:extLst>
              <a:ext uri="{FF2B5EF4-FFF2-40B4-BE49-F238E27FC236}">
                <a16:creationId xmlns:a16="http://schemas.microsoft.com/office/drawing/2014/main" id="{8F75ACBE-AA0A-52E9-0123-FC1CDB8814EA}"/>
              </a:ext>
            </a:extLst>
          </p:cNvPr>
          <p:cNvSpPr txBox="1"/>
          <p:nvPr/>
        </p:nvSpPr>
        <p:spPr>
          <a:xfrm>
            <a:off x="3122764" y="5328138"/>
            <a:ext cx="7773848" cy="1354217"/>
          </a:xfrm>
          <a:prstGeom prst="rect">
            <a:avLst/>
          </a:prstGeom>
          <a:noFill/>
        </p:spPr>
        <p:txBody>
          <a:bodyPr wrap="square" rtlCol="0">
            <a:spAutoFit/>
          </a:bodyPr>
          <a:lstStyle/>
          <a:p>
            <a:pPr algn="just"/>
            <a:r>
              <a:rPr lang="en-US" sz="1600" dirty="0">
                <a:solidFill>
                  <a:schemeClr val="accent1"/>
                </a:solidFill>
                <a:latin typeface="Söhne"/>
              </a:rPr>
              <a:t>This dataset includes behavioral data from a mid-sized cosmetics online store from </a:t>
            </a:r>
            <a:r>
              <a:rPr lang="en-US" sz="1600" i="1" dirty="0">
                <a:solidFill>
                  <a:schemeClr val="accent1"/>
                </a:solidFill>
                <a:latin typeface="Söhne"/>
              </a:rPr>
              <a:t>Oct. 2019 to Jan. 2020</a:t>
            </a:r>
            <a:r>
              <a:rPr lang="en-US" sz="1600" dirty="0">
                <a:solidFill>
                  <a:schemeClr val="accent1"/>
                </a:solidFill>
                <a:latin typeface="Söhne"/>
              </a:rPr>
              <a:t>. Each entry in this dataset represents an event related to products and users. The events consist of different types such as views, items added to cart, items removed from cart, and purchases.</a:t>
            </a:r>
          </a:p>
          <a:p>
            <a:pPr algn="just"/>
            <a:endParaRPr lang="pt-BR" sz="1600" dirty="0"/>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4">
            <a:alphaModFix/>
          </a:blip>
          <a:stretch>
            <a:fillRect/>
          </a:stretch>
        </p:blipFill>
        <p:spPr>
          <a:xfrm>
            <a:off x="103818" y="4611575"/>
            <a:ext cx="592226" cy="411420"/>
          </a:xfrm>
          <a:prstGeom prst="rect">
            <a:avLst/>
          </a:prstGeom>
          <a:noFill/>
          <a:ln>
            <a:noFill/>
          </a:ln>
        </p:spPr>
      </p:pic>
    </p:spTree>
    <p:extLst>
      <p:ext uri="{BB962C8B-B14F-4D97-AF65-F5344CB8AC3E}">
        <p14:creationId xmlns:p14="http://schemas.microsoft.com/office/powerpoint/2010/main" val="3912460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Introduction</a:t>
            </a:r>
            <a:endParaRPr lang="pt-BR" dirty="0"/>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3"/>
            <a:ext cx="10322226" cy="2795232"/>
          </a:xfrm>
        </p:spPr>
        <p:txBody>
          <a:bodyPr rtlCol="0"/>
          <a:lstStyle/>
          <a:p>
            <a:pPr algn="l"/>
            <a:r>
              <a:rPr lang="en-US" b="0" i="0" dirty="0">
                <a:solidFill>
                  <a:schemeClr val="accent1"/>
                </a:solidFill>
                <a:effectLst/>
                <a:latin typeface="Söhne"/>
              </a:rPr>
              <a:t>Brief overview of the data and analysis methodology.</a:t>
            </a:r>
          </a:p>
          <a:p>
            <a:pPr algn="l"/>
            <a:endParaRPr lang="en-US" dirty="0">
              <a:solidFill>
                <a:schemeClr val="accent1"/>
              </a:solidFill>
              <a:latin typeface="Söhne"/>
            </a:endParaRPr>
          </a:p>
          <a:p>
            <a:pPr algn="l"/>
            <a:endParaRPr lang="en-US" b="0" i="0" dirty="0">
              <a:solidFill>
                <a:schemeClr val="accent1"/>
              </a:solidFill>
              <a:effectLst/>
              <a:latin typeface="Söhne"/>
            </a:endParaRP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6</a:t>
            </a:fld>
            <a:endParaRPr lang="pt-BR"/>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pic>
        <p:nvPicPr>
          <p:cNvPr id="5" name="Imagem 4">
            <a:extLst>
              <a:ext uri="{FF2B5EF4-FFF2-40B4-BE49-F238E27FC236}">
                <a16:creationId xmlns:a16="http://schemas.microsoft.com/office/drawing/2014/main" id="{F94D2FD0-5EBA-0192-8554-17C35B1A8891}"/>
              </a:ext>
            </a:extLst>
          </p:cNvPr>
          <p:cNvPicPr>
            <a:picLocks noChangeAspect="1"/>
          </p:cNvPicPr>
          <p:nvPr/>
        </p:nvPicPr>
        <p:blipFill>
          <a:blip r:embed="rId4"/>
          <a:stretch>
            <a:fillRect/>
          </a:stretch>
        </p:blipFill>
        <p:spPr>
          <a:xfrm>
            <a:off x="2441274" y="2525821"/>
            <a:ext cx="9379789" cy="3453116"/>
          </a:xfrm>
          <a:prstGeom prst="rect">
            <a:avLst/>
          </a:prstGeom>
          <a:ln>
            <a:noFill/>
          </a:ln>
          <a:effectLst>
            <a:softEdge rad="112500"/>
          </a:effectLst>
        </p:spPr>
      </p:pic>
    </p:spTree>
    <p:extLst>
      <p:ext uri="{BB962C8B-B14F-4D97-AF65-F5344CB8AC3E}">
        <p14:creationId xmlns:p14="http://schemas.microsoft.com/office/powerpoint/2010/main" val="4208800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Introduction</a:t>
            </a:r>
            <a:endParaRPr lang="pt-BR" dirty="0"/>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3"/>
            <a:ext cx="10322226" cy="522842"/>
          </a:xfrm>
        </p:spPr>
        <p:txBody>
          <a:bodyPr rtlCol="0"/>
          <a:lstStyle/>
          <a:p>
            <a:pPr algn="l"/>
            <a:r>
              <a:rPr lang="en-US" b="0" i="0" dirty="0">
                <a:solidFill>
                  <a:schemeClr val="accent1"/>
                </a:solidFill>
                <a:effectLst/>
                <a:latin typeface="Söhne"/>
              </a:rPr>
              <a:t>Brief overview of the data and analysis methodology.</a:t>
            </a:r>
          </a:p>
          <a:p>
            <a:pPr algn="l"/>
            <a:endParaRPr lang="en-US" dirty="0">
              <a:solidFill>
                <a:schemeClr val="accent1"/>
              </a:solidFill>
              <a:latin typeface="Söhne"/>
            </a:endParaRPr>
          </a:p>
          <a:p>
            <a:pPr algn="l"/>
            <a:endParaRPr lang="en-US" b="0" i="0" dirty="0">
              <a:solidFill>
                <a:schemeClr val="accent1"/>
              </a:solidFill>
              <a:effectLst/>
              <a:latin typeface="Söhne"/>
            </a:endParaRP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7</a:t>
            </a:fld>
            <a:endParaRPr lang="pt-BR"/>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pic>
        <p:nvPicPr>
          <p:cNvPr id="6" name="Imagem 5">
            <a:extLst>
              <a:ext uri="{FF2B5EF4-FFF2-40B4-BE49-F238E27FC236}">
                <a16:creationId xmlns:a16="http://schemas.microsoft.com/office/drawing/2014/main" id="{C3D10B66-1BAE-AE18-64FA-34887D87DC0D}"/>
              </a:ext>
            </a:extLst>
          </p:cNvPr>
          <p:cNvPicPr>
            <a:picLocks noChangeAspect="1"/>
          </p:cNvPicPr>
          <p:nvPr/>
        </p:nvPicPr>
        <p:blipFill>
          <a:blip r:embed="rId4"/>
          <a:stretch>
            <a:fillRect/>
          </a:stretch>
        </p:blipFill>
        <p:spPr>
          <a:xfrm>
            <a:off x="5529533" y="1081758"/>
            <a:ext cx="6304022" cy="4694484"/>
          </a:xfrm>
          <a:prstGeom prst="rect">
            <a:avLst/>
          </a:prstGeom>
          <a:ln>
            <a:noFill/>
          </a:ln>
          <a:effectLst>
            <a:softEdge rad="112500"/>
          </a:effectLst>
        </p:spPr>
      </p:pic>
      <p:sp>
        <p:nvSpPr>
          <p:cNvPr id="9" name="CaixaDeTexto 8">
            <a:extLst>
              <a:ext uri="{FF2B5EF4-FFF2-40B4-BE49-F238E27FC236}">
                <a16:creationId xmlns:a16="http://schemas.microsoft.com/office/drawing/2014/main" id="{27F7C415-7CED-793F-EB4A-E6DA3DAC1AAC}"/>
              </a:ext>
            </a:extLst>
          </p:cNvPr>
          <p:cNvSpPr txBox="1"/>
          <p:nvPr/>
        </p:nvSpPr>
        <p:spPr>
          <a:xfrm>
            <a:off x="1146244" y="2682815"/>
            <a:ext cx="4577034" cy="1815882"/>
          </a:xfrm>
          <a:prstGeom prst="rect">
            <a:avLst/>
          </a:prstGeom>
          <a:noFill/>
        </p:spPr>
        <p:txBody>
          <a:bodyPr wrap="square">
            <a:spAutoFit/>
          </a:bodyPr>
          <a:lstStyle/>
          <a:p>
            <a:pPr algn="just"/>
            <a:r>
              <a:rPr lang="pt-BR" sz="1600" dirty="0" err="1">
                <a:solidFill>
                  <a:schemeClr val="accent1"/>
                </a:solidFill>
              </a:rPr>
              <a:t>To</a:t>
            </a:r>
            <a:r>
              <a:rPr lang="pt-BR" sz="1600" dirty="0">
                <a:solidFill>
                  <a:schemeClr val="accent1"/>
                </a:solidFill>
              </a:rPr>
              <a:t> </a:t>
            </a:r>
            <a:r>
              <a:rPr lang="pt-BR" sz="1600" dirty="0" err="1">
                <a:solidFill>
                  <a:schemeClr val="accent1"/>
                </a:solidFill>
              </a:rPr>
              <a:t>an</a:t>
            </a:r>
            <a:r>
              <a:rPr lang="pt-BR" sz="1600" dirty="0">
                <a:solidFill>
                  <a:schemeClr val="accent1"/>
                </a:solidFill>
              </a:rPr>
              <a:t> </a:t>
            </a:r>
            <a:r>
              <a:rPr lang="pt-BR" sz="1600" b="1" dirty="0" err="1">
                <a:solidFill>
                  <a:schemeClr val="accent1"/>
                </a:solidFill>
              </a:rPr>
              <a:t>Exploratory</a:t>
            </a:r>
            <a:r>
              <a:rPr lang="pt-BR" sz="1600" b="1" dirty="0">
                <a:solidFill>
                  <a:schemeClr val="accent1"/>
                </a:solidFill>
              </a:rPr>
              <a:t> Data </a:t>
            </a:r>
            <a:r>
              <a:rPr lang="pt-BR" sz="1600" b="1" dirty="0" err="1">
                <a:solidFill>
                  <a:schemeClr val="accent1"/>
                </a:solidFill>
              </a:rPr>
              <a:t>Analysis</a:t>
            </a:r>
            <a:r>
              <a:rPr lang="pt-BR" sz="1600" b="1" dirty="0">
                <a:solidFill>
                  <a:schemeClr val="accent1"/>
                </a:solidFill>
              </a:rPr>
              <a:t> (EDA) </a:t>
            </a:r>
            <a:r>
              <a:rPr lang="pt-BR" sz="1600" dirty="0" err="1">
                <a:solidFill>
                  <a:schemeClr val="accent1"/>
                </a:solidFill>
              </a:rPr>
              <a:t>is</a:t>
            </a:r>
            <a:r>
              <a:rPr lang="pt-BR" sz="1600" dirty="0">
                <a:solidFill>
                  <a:schemeClr val="accent1"/>
                </a:solidFill>
              </a:rPr>
              <a:t> a </a:t>
            </a:r>
            <a:r>
              <a:rPr lang="pt-BR" sz="1600" dirty="0" err="1">
                <a:solidFill>
                  <a:schemeClr val="accent1"/>
                </a:solidFill>
              </a:rPr>
              <a:t>critical</a:t>
            </a:r>
            <a:r>
              <a:rPr lang="pt-BR" sz="1600" dirty="0">
                <a:solidFill>
                  <a:schemeClr val="accent1"/>
                </a:solidFill>
              </a:rPr>
              <a:t> </a:t>
            </a:r>
            <a:r>
              <a:rPr lang="pt-BR" sz="1600" dirty="0" err="1">
                <a:solidFill>
                  <a:schemeClr val="accent1"/>
                </a:solidFill>
              </a:rPr>
              <a:t>step</a:t>
            </a:r>
            <a:r>
              <a:rPr lang="pt-BR" sz="1600" dirty="0">
                <a:solidFill>
                  <a:schemeClr val="accent1"/>
                </a:solidFill>
              </a:rPr>
              <a:t> in </a:t>
            </a:r>
            <a:r>
              <a:rPr lang="pt-BR" sz="1600" dirty="0" err="1">
                <a:solidFill>
                  <a:schemeClr val="accent1"/>
                </a:solidFill>
              </a:rPr>
              <a:t>understanding</a:t>
            </a:r>
            <a:r>
              <a:rPr lang="pt-BR" sz="1600" dirty="0">
                <a:solidFill>
                  <a:schemeClr val="accent1"/>
                </a:solidFill>
              </a:rPr>
              <a:t> </a:t>
            </a:r>
            <a:r>
              <a:rPr lang="pt-BR" sz="1600" dirty="0" err="1">
                <a:solidFill>
                  <a:schemeClr val="accent1"/>
                </a:solidFill>
              </a:rPr>
              <a:t>your</a:t>
            </a:r>
            <a:r>
              <a:rPr lang="pt-BR" sz="1600" dirty="0">
                <a:solidFill>
                  <a:schemeClr val="accent1"/>
                </a:solidFill>
              </a:rPr>
              <a:t> data, </a:t>
            </a:r>
            <a:r>
              <a:rPr lang="pt-BR" sz="1600" dirty="0" err="1">
                <a:solidFill>
                  <a:schemeClr val="accent1"/>
                </a:solidFill>
              </a:rPr>
              <a:t>identifying</a:t>
            </a:r>
            <a:r>
              <a:rPr lang="pt-BR" sz="1600" dirty="0">
                <a:solidFill>
                  <a:schemeClr val="accent1"/>
                </a:solidFill>
              </a:rPr>
              <a:t> </a:t>
            </a:r>
            <a:r>
              <a:rPr lang="pt-BR" sz="1600" dirty="0" err="1">
                <a:solidFill>
                  <a:schemeClr val="accent1"/>
                </a:solidFill>
              </a:rPr>
              <a:t>patterns</a:t>
            </a:r>
            <a:r>
              <a:rPr lang="pt-BR" sz="1600" dirty="0">
                <a:solidFill>
                  <a:schemeClr val="accent1"/>
                </a:solidFill>
              </a:rPr>
              <a:t>, </a:t>
            </a:r>
            <a:r>
              <a:rPr lang="pt-BR" sz="1600" dirty="0" err="1">
                <a:solidFill>
                  <a:schemeClr val="accent1"/>
                </a:solidFill>
              </a:rPr>
              <a:t>spotting</a:t>
            </a:r>
            <a:r>
              <a:rPr lang="pt-BR" sz="1600" dirty="0">
                <a:solidFill>
                  <a:schemeClr val="accent1"/>
                </a:solidFill>
              </a:rPr>
              <a:t> </a:t>
            </a:r>
            <a:r>
              <a:rPr lang="pt-BR" sz="1600" dirty="0" err="1">
                <a:solidFill>
                  <a:schemeClr val="accent1"/>
                </a:solidFill>
              </a:rPr>
              <a:t>anomalies</a:t>
            </a:r>
            <a:r>
              <a:rPr lang="pt-BR" sz="1600" dirty="0">
                <a:solidFill>
                  <a:schemeClr val="accent1"/>
                </a:solidFill>
              </a:rPr>
              <a:t>, </a:t>
            </a:r>
            <a:r>
              <a:rPr lang="pt-BR" sz="1600" dirty="0" err="1">
                <a:solidFill>
                  <a:schemeClr val="accent1"/>
                </a:solidFill>
              </a:rPr>
              <a:t>and</a:t>
            </a:r>
            <a:r>
              <a:rPr lang="pt-BR" sz="1600" dirty="0">
                <a:solidFill>
                  <a:schemeClr val="accent1"/>
                </a:solidFill>
              </a:rPr>
              <a:t> </a:t>
            </a:r>
            <a:r>
              <a:rPr lang="pt-BR" sz="1600" dirty="0" err="1">
                <a:solidFill>
                  <a:schemeClr val="accent1"/>
                </a:solidFill>
              </a:rPr>
              <a:t>testing</a:t>
            </a:r>
            <a:r>
              <a:rPr lang="pt-BR" sz="1600" dirty="0">
                <a:solidFill>
                  <a:schemeClr val="accent1"/>
                </a:solidFill>
              </a:rPr>
              <a:t> </a:t>
            </a:r>
            <a:r>
              <a:rPr lang="pt-BR" sz="1600" dirty="0" err="1">
                <a:solidFill>
                  <a:schemeClr val="accent1"/>
                </a:solidFill>
              </a:rPr>
              <a:t>hypotheses</a:t>
            </a:r>
            <a:r>
              <a:rPr lang="pt-BR" sz="1600" dirty="0">
                <a:solidFill>
                  <a:schemeClr val="accent1"/>
                </a:solidFill>
              </a:rPr>
              <a:t>. </a:t>
            </a:r>
            <a:r>
              <a:rPr lang="pt-BR" sz="1600" dirty="0" err="1">
                <a:solidFill>
                  <a:schemeClr val="accent1"/>
                </a:solidFill>
              </a:rPr>
              <a:t>Let's</a:t>
            </a:r>
            <a:r>
              <a:rPr lang="pt-BR" sz="1600" dirty="0">
                <a:solidFill>
                  <a:schemeClr val="accent1"/>
                </a:solidFill>
              </a:rPr>
              <a:t> </a:t>
            </a:r>
            <a:r>
              <a:rPr lang="pt-BR" sz="1600" dirty="0" err="1">
                <a:solidFill>
                  <a:schemeClr val="accent1"/>
                </a:solidFill>
              </a:rPr>
              <a:t>delve</a:t>
            </a:r>
            <a:r>
              <a:rPr lang="pt-BR" sz="1600" dirty="0">
                <a:solidFill>
                  <a:schemeClr val="accent1"/>
                </a:solidFill>
              </a:rPr>
              <a:t> </a:t>
            </a:r>
            <a:r>
              <a:rPr lang="pt-BR" sz="1600" dirty="0" err="1">
                <a:solidFill>
                  <a:schemeClr val="accent1"/>
                </a:solidFill>
              </a:rPr>
              <a:t>into</a:t>
            </a:r>
            <a:r>
              <a:rPr lang="pt-BR" sz="1600" dirty="0">
                <a:solidFill>
                  <a:schemeClr val="accent1"/>
                </a:solidFill>
              </a:rPr>
              <a:t> </a:t>
            </a:r>
            <a:r>
              <a:rPr lang="pt-BR" sz="1600" dirty="0" err="1">
                <a:solidFill>
                  <a:schemeClr val="accent1"/>
                </a:solidFill>
              </a:rPr>
              <a:t>the</a:t>
            </a:r>
            <a:r>
              <a:rPr lang="pt-BR" sz="1600" dirty="0">
                <a:solidFill>
                  <a:schemeClr val="accent1"/>
                </a:solidFill>
              </a:rPr>
              <a:t> </a:t>
            </a:r>
            <a:r>
              <a:rPr lang="pt-BR" sz="1600" dirty="0" err="1">
                <a:solidFill>
                  <a:schemeClr val="accent1"/>
                </a:solidFill>
              </a:rPr>
              <a:t>importance</a:t>
            </a:r>
            <a:r>
              <a:rPr lang="pt-BR" sz="1600" dirty="0">
                <a:solidFill>
                  <a:schemeClr val="accent1"/>
                </a:solidFill>
              </a:rPr>
              <a:t> </a:t>
            </a:r>
            <a:r>
              <a:rPr lang="pt-BR" sz="1600" dirty="0" err="1">
                <a:solidFill>
                  <a:schemeClr val="accent1"/>
                </a:solidFill>
              </a:rPr>
              <a:t>of</a:t>
            </a:r>
            <a:r>
              <a:rPr lang="pt-BR" sz="1600" dirty="0">
                <a:solidFill>
                  <a:schemeClr val="accent1"/>
                </a:solidFill>
              </a:rPr>
              <a:t> </a:t>
            </a:r>
            <a:r>
              <a:rPr lang="pt-BR" sz="1600" dirty="0" err="1">
                <a:solidFill>
                  <a:schemeClr val="accent1"/>
                </a:solidFill>
              </a:rPr>
              <a:t>analyzing</a:t>
            </a:r>
            <a:r>
              <a:rPr lang="pt-BR" sz="1600" dirty="0">
                <a:solidFill>
                  <a:schemeClr val="accent1"/>
                </a:solidFill>
              </a:rPr>
              <a:t> </a:t>
            </a:r>
            <a:r>
              <a:rPr lang="pt-BR" sz="1600" dirty="0" err="1">
                <a:solidFill>
                  <a:schemeClr val="accent1"/>
                </a:solidFill>
              </a:rPr>
              <a:t>specific</a:t>
            </a:r>
            <a:r>
              <a:rPr lang="pt-BR" sz="1600" dirty="0">
                <a:solidFill>
                  <a:schemeClr val="accent1"/>
                </a:solidFill>
              </a:rPr>
              <a:t> </a:t>
            </a:r>
            <a:r>
              <a:rPr lang="pt-BR" sz="1600" dirty="0" err="1">
                <a:solidFill>
                  <a:schemeClr val="accent1"/>
                </a:solidFill>
              </a:rPr>
              <a:t>aspects</a:t>
            </a:r>
            <a:r>
              <a:rPr lang="pt-BR" sz="1600" dirty="0">
                <a:solidFill>
                  <a:schemeClr val="accent1"/>
                </a:solidFill>
              </a:rPr>
              <a:t> </a:t>
            </a:r>
            <a:r>
              <a:rPr lang="pt-BR" sz="1600" dirty="0" err="1">
                <a:solidFill>
                  <a:schemeClr val="accent1"/>
                </a:solidFill>
              </a:rPr>
              <a:t>such</a:t>
            </a:r>
            <a:r>
              <a:rPr lang="pt-BR" sz="1600" dirty="0">
                <a:solidFill>
                  <a:schemeClr val="accent1"/>
                </a:solidFill>
              </a:rPr>
              <a:t> as </a:t>
            </a:r>
            <a:r>
              <a:rPr lang="pt-BR" sz="1600" dirty="0" err="1">
                <a:solidFill>
                  <a:schemeClr val="accent1"/>
                </a:solidFill>
              </a:rPr>
              <a:t>products</a:t>
            </a:r>
            <a:r>
              <a:rPr lang="pt-BR" sz="1600" dirty="0">
                <a:solidFill>
                  <a:schemeClr val="accent1"/>
                </a:solidFill>
              </a:rPr>
              <a:t> </a:t>
            </a:r>
            <a:r>
              <a:rPr lang="pt-BR" sz="1600" dirty="0" err="1">
                <a:solidFill>
                  <a:schemeClr val="accent1"/>
                </a:solidFill>
              </a:rPr>
              <a:t>with</a:t>
            </a:r>
            <a:r>
              <a:rPr lang="pt-BR" sz="1600" dirty="0">
                <a:solidFill>
                  <a:schemeClr val="accent1"/>
                </a:solidFill>
              </a:rPr>
              <a:t> zero </a:t>
            </a:r>
            <a:r>
              <a:rPr lang="pt-BR" sz="1600" dirty="0" err="1">
                <a:solidFill>
                  <a:schemeClr val="accent1"/>
                </a:solidFill>
              </a:rPr>
              <a:t>prices</a:t>
            </a:r>
            <a:r>
              <a:rPr lang="pt-BR" sz="1600" dirty="0">
                <a:solidFill>
                  <a:schemeClr val="accent1"/>
                </a:solidFill>
              </a:rPr>
              <a:t>, </a:t>
            </a:r>
            <a:r>
              <a:rPr lang="pt-BR" sz="1600" dirty="0" err="1">
                <a:solidFill>
                  <a:schemeClr val="accent1"/>
                </a:solidFill>
              </a:rPr>
              <a:t>the</a:t>
            </a:r>
            <a:r>
              <a:rPr lang="pt-BR" sz="1600" dirty="0">
                <a:solidFill>
                  <a:schemeClr val="accent1"/>
                </a:solidFill>
              </a:rPr>
              <a:t> </a:t>
            </a:r>
            <a:r>
              <a:rPr lang="pt-BR" sz="1600" dirty="0" err="1">
                <a:solidFill>
                  <a:schemeClr val="accent1"/>
                </a:solidFill>
              </a:rPr>
              <a:t>relationship</a:t>
            </a:r>
            <a:r>
              <a:rPr lang="pt-BR" sz="1600" dirty="0">
                <a:solidFill>
                  <a:schemeClr val="accent1"/>
                </a:solidFill>
              </a:rPr>
              <a:t> </a:t>
            </a:r>
            <a:r>
              <a:rPr lang="pt-BR" sz="1600" dirty="0" err="1">
                <a:solidFill>
                  <a:schemeClr val="accent1"/>
                </a:solidFill>
              </a:rPr>
              <a:t>between</a:t>
            </a:r>
            <a:r>
              <a:rPr lang="pt-BR" sz="1600" dirty="0">
                <a:solidFill>
                  <a:schemeClr val="accent1"/>
                </a:solidFill>
              </a:rPr>
              <a:t> </a:t>
            </a:r>
            <a:r>
              <a:rPr lang="pt-BR" sz="1600" dirty="0" err="1">
                <a:solidFill>
                  <a:schemeClr val="accent1"/>
                </a:solidFill>
              </a:rPr>
              <a:t>prices</a:t>
            </a:r>
            <a:r>
              <a:rPr lang="pt-BR" sz="1600" dirty="0">
                <a:solidFill>
                  <a:schemeClr val="accent1"/>
                </a:solidFill>
              </a:rPr>
              <a:t> </a:t>
            </a:r>
            <a:r>
              <a:rPr lang="pt-BR" sz="1600" dirty="0" err="1">
                <a:solidFill>
                  <a:schemeClr val="accent1"/>
                </a:solidFill>
              </a:rPr>
              <a:t>and</a:t>
            </a:r>
            <a:r>
              <a:rPr lang="pt-BR" sz="1600" dirty="0">
                <a:solidFill>
                  <a:schemeClr val="accent1"/>
                </a:solidFill>
              </a:rPr>
              <a:t> </a:t>
            </a:r>
            <a:r>
              <a:rPr lang="pt-BR" sz="1600" dirty="0" err="1">
                <a:solidFill>
                  <a:schemeClr val="accent1"/>
                </a:solidFill>
              </a:rPr>
              <a:t>brands</a:t>
            </a:r>
            <a:r>
              <a:rPr lang="pt-BR" sz="1600" dirty="0">
                <a:solidFill>
                  <a:schemeClr val="accent1"/>
                </a:solidFill>
              </a:rPr>
              <a:t>, </a:t>
            </a:r>
            <a:r>
              <a:rPr lang="pt-BR" sz="1600" dirty="0" err="1">
                <a:solidFill>
                  <a:schemeClr val="accent1"/>
                </a:solidFill>
              </a:rPr>
              <a:t>and</a:t>
            </a:r>
            <a:r>
              <a:rPr lang="pt-BR" sz="1600" dirty="0">
                <a:solidFill>
                  <a:schemeClr val="accent1"/>
                </a:solidFill>
              </a:rPr>
              <a:t> </a:t>
            </a:r>
            <a:r>
              <a:rPr lang="pt-BR" sz="1600" dirty="0" err="1">
                <a:solidFill>
                  <a:schemeClr val="accent1"/>
                </a:solidFill>
              </a:rPr>
              <a:t>the</a:t>
            </a:r>
            <a:r>
              <a:rPr lang="pt-BR" sz="1600" dirty="0">
                <a:solidFill>
                  <a:schemeClr val="accent1"/>
                </a:solidFill>
              </a:rPr>
              <a:t> </a:t>
            </a:r>
            <a:r>
              <a:rPr lang="pt-BR" sz="1600" dirty="0" err="1">
                <a:solidFill>
                  <a:schemeClr val="accent1"/>
                </a:solidFill>
              </a:rPr>
              <a:t>patterns</a:t>
            </a:r>
            <a:r>
              <a:rPr lang="pt-BR" sz="1600" dirty="0">
                <a:solidFill>
                  <a:schemeClr val="accent1"/>
                </a:solidFill>
              </a:rPr>
              <a:t> in </a:t>
            </a:r>
            <a:r>
              <a:rPr lang="pt-BR" sz="1600" dirty="0" err="1">
                <a:solidFill>
                  <a:schemeClr val="accent1"/>
                </a:solidFill>
              </a:rPr>
              <a:t>event</a:t>
            </a:r>
            <a:r>
              <a:rPr lang="pt-BR" sz="1600" dirty="0">
                <a:solidFill>
                  <a:schemeClr val="accent1"/>
                </a:solidFill>
              </a:rPr>
              <a:t> times:</a:t>
            </a:r>
          </a:p>
        </p:txBody>
      </p:sp>
    </p:spTree>
    <p:extLst>
      <p:ext uri="{BB962C8B-B14F-4D97-AF65-F5344CB8AC3E}">
        <p14:creationId xmlns:p14="http://schemas.microsoft.com/office/powerpoint/2010/main" val="3433152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pt-BR" dirty="0" err="1"/>
              <a:t>Introduction</a:t>
            </a:r>
            <a:endParaRPr lang="pt-BR" dirty="0"/>
          </a:p>
        </p:txBody>
      </p:sp>
      <p:sp>
        <p:nvSpPr>
          <p:cNvPr id="4" name="Espaço Reservado para Texto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159973"/>
            <a:ext cx="10322226" cy="522842"/>
          </a:xfrm>
        </p:spPr>
        <p:txBody>
          <a:bodyPr rtlCol="0"/>
          <a:lstStyle/>
          <a:p>
            <a:pPr algn="l"/>
            <a:r>
              <a:rPr lang="en-US" b="0" i="0" dirty="0">
                <a:solidFill>
                  <a:schemeClr val="accent1"/>
                </a:solidFill>
                <a:effectLst/>
                <a:latin typeface="Söhne"/>
              </a:rPr>
              <a:t>Brief overview of the data and analysis methodology.</a:t>
            </a:r>
          </a:p>
          <a:p>
            <a:pPr algn="l"/>
            <a:endParaRPr lang="en-US" dirty="0">
              <a:solidFill>
                <a:schemeClr val="accent1"/>
              </a:solidFill>
              <a:latin typeface="Söhne"/>
            </a:endParaRPr>
          </a:p>
          <a:p>
            <a:pPr algn="l"/>
            <a:endParaRPr lang="en-US" b="0" i="0" dirty="0">
              <a:solidFill>
                <a:schemeClr val="accent1"/>
              </a:solidFill>
              <a:effectLst/>
              <a:latin typeface="Söhne"/>
            </a:endParaRPr>
          </a:p>
          <a:p>
            <a:pPr algn="l"/>
            <a:endParaRPr lang="en-US" b="0" i="0" dirty="0">
              <a:solidFill>
                <a:schemeClr val="accent1"/>
              </a:solidFill>
              <a:effectLst/>
              <a:latin typeface="Söhne"/>
            </a:endParaRPr>
          </a:p>
        </p:txBody>
      </p:sp>
      <p:sp>
        <p:nvSpPr>
          <p:cNvPr id="7" name="Espaço Reservado para o Número do Slide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rtlCol="0"/>
          <a:lstStyle/>
          <a:p>
            <a:pPr rtl="0"/>
            <a:fld id="{294A09A9-5501-47C1-A89A-A340965A2BE2}" type="slidenum">
              <a:rPr lang="pt-BR" smtClean="0"/>
              <a:pPr rtl="0"/>
              <a:t>8</a:t>
            </a:fld>
            <a:endParaRPr lang="pt-BR"/>
          </a:p>
        </p:txBody>
      </p:sp>
      <p:pic>
        <p:nvPicPr>
          <p:cNvPr id="17" name="Google Shape;59;p13">
            <a:extLst>
              <a:ext uri="{FF2B5EF4-FFF2-40B4-BE49-F238E27FC236}">
                <a16:creationId xmlns:a16="http://schemas.microsoft.com/office/drawing/2014/main" id="{4E5071CC-0B4B-9564-4167-C1C0E12946F9}"/>
              </a:ext>
            </a:extLst>
          </p:cNvPr>
          <p:cNvPicPr preferRelativeResize="0">
            <a:picLocks noChangeAspect="1"/>
          </p:cNvPicPr>
          <p:nvPr/>
        </p:nvPicPr>
        <p:blipFill>
          <a:blip r:embed="rId3">
            <a:alphaModFix/>
          </a:blip>
          <a:stretch>
            <a:fillRect/>
          </a:stretch>
        </p:blipFill>
        <p:spPr>
          <a:xfrm>
            <a:off x="103818" y="4611575"/>
            <a:ext cx="592226" cy="411420"/>
          </a:xfrm>
          <a:prstGeom prst="rect">
            <a:avLst/>
          </a:prstGeom>
          <a:noFill/>
          <a:ln>
            <a:noFill/>
          </a:ln>
        </p:spPr>
      </p:pic>
      <p:sp>
        <p:nvSpPr>
          <p:cNvPr id="9" name="CaixaDeTexto 8">
            <a:extLst>
              <a:ext uri="{FF2B5EF4-FFF2-40B4-BE49-F238E27FC236}">
                <a16:creationId xmlns:a16="http://schemas.microsoft.com/office/drawing/2014/main" id="{27F7C415-7CED-793F-EB4A-E6DA3DAC1AAC}"/>
              </a:ext>
            </a:extLst>
          </p:cNvPr>
          <p:cNvSpPr txBox="1"/>
          <p:nvPr/>
        </p:nvSpPr>
        <p:spPr>
          <a:xfrm>
            <a:off x="1146244" y="2682815"/>
            <a:ext cx="4577034" cy="1815882"/>
          </a:xfrm>
          <a:prstGeom prst="rect">
            <a:avLst/>
          </a:prstGeom>
          <a:noFill/>
          <a:ln>
            <a:solidFill>
              <a:schemeClr val="bg2">
                <a:lumMod val="90000"/>
              </a:schemeClr>
            </a:solidFill>
          </a:ln>
        </p:spPr>
        <p:txBody>
          <a:bodyPr wrap="square">
            <a:spAutoFit/>
          </a:bodyPr>
          <a:lstStyle/>
          <a:p>
            <a:pPr algn="just"/>
            <a:r>
              <a:rPr lang="pt-BR" sz="1600" dirty="0" err="1">
                <a:solidFill>
                  <a:schemeClr val="accent1"/>
                </a:solidFill>
              </a:rPr>
              <a:t>To</a:t>
            </a:r>
            <a:r>
              <a:rPr lang="pt-BR" sz="1600" dirty="0">
                <a:solidFill>
                  <a:schemeClr val="accent1"/>
                </a:solidFill>
              </a:rPr>
              <a:t> </a:t>
            </a:r>
            <a:r>
              <a:rPr lang="pt-BR" sz="1600" dirty="0" err="1">
                <a:solidFill>
                  <a:schemeClr val="accent1"/>
                </a:solidFill>
              </a:rPr>
              <a:t>an</a:t>
            </a:r>
            <a:r>
              <a:rPr lang="pt-BR" sz="1600" dirty="0">
                <a:solidFill>
                  <a:schemeClr val="accent1"/>
                </a:solidFill>
              </a:rPr>
              <a:t> </a:t>
            </a:r>
            <a:r>
              <a:rPr lang="pt-BR" sz="1600" b="1" dirty="0" err="1">
                <a:solidFill>
                  <a:schemeClr val="accent1"/>
                </a:solidFill>
              </a:rPr>
              <a:t>Exploratory</a:t>
            </a:r>
            <a:r>
              <a:rPr lang="pt-BR" sz="1600" b="1" dirty="0">
                <a:solidFill>
                  <a:schemeClr val="accent1"/>
                </a:solidFill>
              </a:rPr>
              <a:t> Data </a:t>
            </a:r>
            <a:r>
              <a:rPr lang="pt-BR" sz="1600" b="1" dirty="0" err="1">
                <a:solidFill>
                  <a:schemeClr val="accent1"/>
                </a:solidFill>
              </a:rPr>
              <a:t>Analysis</a:t>
            </a:r>
            <a:r>
              <a:rPr lang="pt-BR" sz="1600" b="1" dirty="0">
                <a:solidFill>
                  <a:schemeClr val="accent1"/>
                </a:solidFill>
              </a:rPr>
              <a:t> (EDA) </a:t>
            </a:r>
            <a:r>
              <a:rPr lang="pt-BR" sz="1600" dirty="0" err="1">
                <a:solidFill>
                  <a:schemeClr val="accent1"/>
                </a:solidFill>
              </a:rPr>
              <a:t>is</a:t>
            </a:r>
            <a:r>
              <a:rPr lang="pt-BR" sz="1600" dirty="0">
                <a:solidFill>
                  <a:schemeClr val="accent1"/>
                </a:solidFill>
              </a:rPr>
              <a:t> a </a:t>
            </a:r>
            <a:r>
              <a:rPr lang="pt-BR" sz="1600" dirty="0" err="1">
                <a:solidFill>
                  <a:schemeClr val="accent1"/>
                </a:solidFill>
              </a:rPr>
              <a:t>critical</a:t>
            </a:r>
            <a:r>
              <a:rPr lang="pt-BR" sz="1600" dirty="0">
                <a:solidFill>
                  <a:schemeClr val="accent1"/>
                </a:solidFill>
              </a:rPr>
              <a:t> </a:t>
            </a:r>
            <a:r>
              <a:rPr lang="pt-BR" sz="1600" dirty="0" err="1">
                <a:solidFill>
                  <a:schemeClr val="accent1"/>
                </a:solidFill>
              </a:rPr>
              <a:t>step</a:t>
            </a:r>
            <a:r>
              <a:rPr lang="pt-BR" sz="1600" dirty="0">
                <a:solidFill>
                  <a:schemeClr val="accent1"/>
                </a:solidFill>
              </a:rPr>
              <a:t> in </a:t>
            </a:r>
            <a:r>
              <a:rPr lang="pt-BR" sz="1600" dirty="0" err="1">
                <a:solidFill>
                  <a:schemeClr val="accent1"/>
                </a:solidFill>
              </a:rPr>
              <a:t>understanding</a:t>
            </a:r>
            <a:r>
              <a:rPr lang="pt-BR" sz="1600" dirty="0">
                <a:solidFill>
                  <a:schemeClr val="accent1"/>
                </a:solidFill>
              </a:rPr>
              <a:t> </a:t>
            </a:r>
            <a:r>
              <a:rPr lang="pt-BR" sz="1600" dirty="0" err="1">
                <a:solidFill>
                  <a:schemeClr val="accent1"/>
                </a:solidFill>
              </a:rPr>
              <a:t>your</a:t>
            </a:r>
            <a:r>
              <a:rPr lang="pt-BR" sz="1600" dirty="0">
                <a:solidFill>
                  <a:schemeClr val="accent1"/>
                </a:solidFill>
              </a:rPr>
              <a:t> data, </a:t>
            </a:r>
            <a:r>
              <a:rPr lang="pt-BR" sz="1600" dirty="0" err="1">
                <a:solidFill>
                  <a:schemeClr val="accent1"/>
                </a:solidFill>
              </a:rPr>
              <a:t>identifying</a:t>
            </a:r>
            <a:r>
              <a:rPr lang="pt-BR" sz="1600" dirty="0">
                <a:solidFill>
                  <a:schemeClr val="accent1"/>
                </a:solidFill>
              </a:rPr>
              <a:t> </a:t>
            </a:r>
            <a:r>
              <a:rPr lang="pt-BR" sz="1600" dirty="0" err="1">
                <a:solidFill>
                  <a:schemeClr val="accent1"/>
                </a:solidFill>
              </a:rPr>
              <a:t>patterns</a:t>
            </a:r>
            <a:r>
              <a:rPr lang="pt-BR" sz="1600" dirty="0">
                <a:solidFill>
                  <a:schemeClr val="accent1"/>
                </a:solidFill>
              </a:rPr>
              <a:t>, </a:t>
            </a:r>
            <a:r>
              <a:rPr lang="pt-BR" sz="1600" dirty="0" err="1">
                <a:solidFill>
                  <a:schemeClr val="accent1"/>
                </a:solidFill>
              </a:rPr>
              <a:t>spotting</a:t>
            </a:r>
            <a:r>
              <a:rPr lang="pt-BR" sz="1600" dirty="0">
                <a:solidFill>
                  <a:schemeClr val="accent1"/>
                </a:solidFill>
              </a:rPr>
              <a:t> </a:t>
            </a:r>
            <a:r>
              <a:rPr lang="pt-BR" sz="1600" dirty="0" err="1">
                <a:solidFill>
                  <a:schemeClr val="accent1"/>
                </a:solidFill>
              </a:rPr>
              <a:t>anomalies</a:t>
            </a:r>
            <a:r>
              <a:rPr lang="pt-BR" sz="1600" dirty="0">
                <a:solidFill>
                  <a:schemeClr val="accent1"/>
                </a:solidFill>
              </a:rPr>
              <a:t>, </a:t>
            </a:r>
            <a:r>
              <a:rPr lang="pt-BR" sz="1600" dirty="0" err="1">
                <a:solidFill>
                  <a:schemeClr val="accent1"/>
                </a:solidFill>
              </a:rPr>
              <a:t>and</a:t>
            </a:r>
            <a:r>
              <a:rPr lang="pt-BR" sz="1600" dirty="0">
                <a:solidFill>
                  <a:schemeClr val="accent1"/>
                </a:solidFill>
              </a:rPr>
              <a:t> </a:t>
            </a:r>
            <a:r>
              <a:rPr lang="pt-BR" sz="1600" dirty="0" err="1">
                <a:solidFill>
                  <a:schemeClr val="accent1"/>
                </a:solidFill>
              </a:rPr>
              <a:t>testing</a:t>
            </a:r>
            <a:r>
              <a:rPr lang="pt-BR" sz="1600" dirty="0">
                <a:solidFill>
                  <a:schemeClr val="accent1"/>
                </a:solidFill>
              </a:rPr>
              <a:t> </a:t>
            </a:r>
            <a:r>
              <a:rPr lang="pt-BR" sz="1600" dirty="0" err="1">
                <a:solidFill>
                  <a:schemeClr val="accent1"/>
                </a:solidFill>
              </a:rPr>
              <a:t>hypotheses</a:t>
            </a:r>
            <a:r>
              <a:rPr lang="pt-BR" sz="1600" dirty="0">
                <a:solidFill>
                  <a:schemeClr val="accent1"/>
                </a:solidFill>
              </a:rPr>
              <a:t>. </a:t>
            </a:r>
            <a:r>
              <a:rPr lang="pt-BR" sz="1600" dirty="0" err="1">
                <a:solidFill>
                  <a:schemeClr val="accent1"/>
                </a:solidFill>
              </a:rPr>
              <a:t>Let's</a:t>
            </a:r>
            <a:r>
              <a:rPr lang="pt-BR" sz="1600" dirty="0">
                <a:solidFill>
                  <a:schemeClr val="accent1"/>
                </a:solidFill>
              </a:rPr>
              <a:t> </a:t>
            </a:r>
            <a:r>
              <a:rPr lang="pt-BR" sz="1600" dirty="0" err="1">
                <a:solidFill>
                  <a:schemeClr val="accent1"/>
                </a:solidFill>
              </a:rPr>
              <a:t>delve</a:t>
            </a:r>
            <a:r>
              <a:rPr lang="pt-BR" sz="1600" dirty="0">
                <a:solidFill>
                  <a:schemeClr val="accent1"/>
                </a:solidFill>
              </a:rPr>
              <a:t> </a:t>
            </a:r>
            <a:r>
              <a:rPr lang="pt-BR" sz="1600" dirty="0" err="1">
                <a:solidFill>
                  <a:schemeClr val="accent1"/>
                </a:solidFill>
              </a:rPr>
              <a:t>into</a:t>
            </a:r>
            <a:r>
              <a:rPr lang="pt-BR" sz="1600" dirty="0">
                <a:solidFill>
                  <a:schemeClr val="accent1"/>
                </a:solidFill>
              </a:rPr>
              <a:t> </a:t>
            </a:r>
            <a:r>
              <a:rPr lang="pt-BR" sz="1600" dirty="0" err="1">
                <a:solidFill>
                  <a:schemeClr val="accent1"/>
                </a:solidFill>
              </a:rPr>
              <a:t>the</a:t>
            </a:r>
            <a:r>
              <a:rPr lang="pt-BR" sz="1600" dirty="0">
                <a:solidFill>
                  <a:schemeClr val="accent1"/>
                </a:solidFill>
              </a:rPr>
              <a:t> </a:t>
            </a:r>
            <a:r>
              <a:rPr lang="pt-BR" sz="1600" dirty="0" err="1">
                <a:solidFill>
                  <a:schemeClr val="accent1"/>
                </a:solidFill>
              </a:rPr>
              <a:t>importance</a:t>
            </a:r>
            <a:r>
              <a:rPr lang="pt-BR" sz="1600" dirty="0">
                <a:solidFill>
                  <a:schemeClr val="accent1"/>
                </a:solidFill>
              </a:rPr>
              <a:t> </a:t>
            </a:r>
            <a:r>
              <a:rPr lang="pt-BR" sz="1600" dirty="0" err="1">
                <a:solidFill>
                  <a:schemeClr val="accent1"/>
                </a:solidFill>
              </a:rPr>
              <a:t>of</a:t>
            </a:r>
            <a:r>
              <a:rPr lang="pt-BR" sz="1600" dirty="0">
                <a:solidFill>
                  <a:schemeClr val="accent1"/>
                </a:solidFill>
              </a:rPr>
              <a:t> </a:t>
            </a:r>
            <a:r>
              <a:rPr lang="pt-BR" sz="1600" dirty="0" err="1">
                <a:solidFill>
                  <a:schemeClr val="accent1"/>
                </a:solidFill>
              </a:rPr>
              <a:t>analyzing</a:t>
            </a:r>
            <a:r>
              <a:rPr lang="pt-BR" sz="1600" dirty="0">
                <a:solidFill>
                  <a:schemeClr val="accent1"/>
                </a:solidFill>
              </a:rPr>
              <a:t> </a:t>
            </a:r>
            <a:r>
              <a:rPr lang="pt-BR" sz="1600" dirty="0" err="1">
                <a:solidFill>
                  <a:schemeClr val="accent1"/>
                </a:solidFill>
              </a:rPr>
              <a:t>specific</a:t>
            </a:r>
            <a:r>
              <a:rPr lang="pt-BR" sz="1600" dirty="0">
                <a:solidFill>
                  <a:schemeClr val="accent1"/>
                </a:solidFill>
              </a:rPr>
              <a:t> </a:t>
            </a:r>
            <a:r>
              <a:rPr lang="pt-BR" sz="1600" dirty="0" err="1">
                <a:solidFill>
                  <a:schemeClr val="accent1"/>
                </a:solidFill>
              </a:rPr>
              <a:t>aspects</a:t>
            </a:r>
            <a:r>
              <a:rPr lang="pt-BR" sz="1600" dirty="0">
                <a:solidFill>
                  <a:schemeClr val="accent1"/>
                </a:solidFill>
              </a:rPr>
              <a:t> </a:t>
            </a:r>
            <a:r>
              <a:rPr lang="pt-BR" sz="1600" dirty="0" err="1">
                <a:solidFill>
                  <a:schemeClr val="accent1"/>
                </a:solidFill>
              </a:rPr>
              <a:t>such</a:t>
            </a:r>
            <a:r>
              <a:rPr lang="pt-BR" sz="1600" dirty="0">
                <a:solidFill>
                  <a:schemeClr val="accent1"/>
                </a:solidFill>
              </a:rPr>
              <a:t> as </a:t>
            </a:r>
            <a:r>
              <a:rPr lang="pt-BR" sz="1600" dirty="0" err="1">
                <a:solidFill>
                  <a:schemeClr val="accent1"/>
                </a:solidFill>
              </a:rPr>
              <a:t>products</a:t>
            </a:r>
            <a:r>
              <a:rPr lang="pt-BR" sz="1600" dirty="0">
                <a:solidFill>
                  <a:schemeClr val="accent1"/>
                </a:solidFill>
              </a:rPr>
              <a:t> </a:t>
            </a:r>
            <a:r>
              <a:rPr lang="pt-BR" sz="1600" dirty="0" err="1">
                <a:solidFill>
                  <a:schemeClr val="accent1"/>
                </a:solidFill>
              </a:rPr>
              <a:t>with</a:t>
            </a:r>
            <a:r>
              <a:rPr lang="pt-BR" sz="1600" dirty="0">
                <a:solidFill>
                  <a:schemeClr val="accent1"/>
                </a:solidFill>
              </a:rPr>
              <a:t> </a:t>
            </a:r>
            <a:r>
              <a:rPr lang="pt-BR" sz="1600" b="1" dirty="0">
                <a:solidFill>
                  <a:schemeClr val="accent1"/>
                </a:solidFill>
              </a:rPr>
              <a:t>zero </a:t>
            </a:r>
            <a:r>
              <a:rPr lang="pt-BR" sz="1600" b="1" dirty="0" err="1">
                <a:solidFill>
                  <a:schemeClr val="accent1"/>
                </a:solidFill>
              </a:rPr>
              <a:t>prices</a:t>
            </a:r>
            <a:r>
              <a:rPr lang="pt-BR" sz="1600" dirty="0">
                <a:solidFill>
                  <a:schemeClr val="accent1"/>
                </a:solidFill>
              </a:rPr>
              <a:t>, </a:t>
            </a:r>
            <a:r>
              <a:rPr lang="pt-BR" sz="1600" dirty="0" err="1">
                <a:solidFill>
                  <a:schemeClr val="accent1"/>
                </a:solidFill>
              </a:rPr>
              <a:t>the</a:t>
            </a:r>
            <a:r>
              <a:rPr lang="pt-BR" sz="1600" dirty="0">
                <a:solidFill>
                  <a:schemeClr val="accent1"/>
                </a:solidFill>
              </a:rPr>
              <a:t> </a:t>
            </a:r>
            <a:r>
              <a:rPr lang="pt-BR" sz="1600" b="1" dirty="0" err="1">
                <a:solidFill>
                  <a:schemeClr val="accent1"/>
                </a:solidFill>
              </a:rPr>
              <a:t>relationship</a:t>
            </a:r>
            <a:r>
              <a:rPr lang="pt-BR" sz="1600" b="1" dirty="0">
                <a:solidFill>
                  <a:schemeClr val="accent1"/>
                </a:solidFill>
              </a:rPr>
              <a:t> </a:t>
            </a:r>
            <a:r>
              <a:rPr lang="pt-BR" sz="1600" b="1" dirty="0" err="1">
                <a:solidFill>
                  <a:schemeClr val="accent1"/>
                </a:solidFill>
              </a:rPr>
              <a:t>between</a:t>
            </a:r>
            <a:r>
              <a:rPr lang="pt-BR" sz="1600" b="1" dirty="0">
                <a:solidFill>
                  <a:schemeClr val="accent1"/>
                </a:solidFill>
              </a:rPr>
              <a:t> </a:t>
            </a:r>
            <a:r>
              <a:rPr lang="pt-BR" sz="1600" b="1" dirty="0" err="1">
                <a:solidFill>
                  <a:schemeClr val="accent1"/>
                </a:solidFill>
              </a:rPr>
              <a:t>prices</a:t>
            </a:r>
            <a:r>
              <a:rPr lang="pt-BR" sz="1600" b="1" dirty="0">
                <a:solidFill>
                  <a:schemeClr val="accent1"/>
                </a:solidFill>
              </a:rPr>
              <a:t> </a:t>
            </a:r>
            <a:r>
              <a:rPr lang="pt-BR" sz="1600" b="1" dirty="0" err="1">
                <a:solidFill>
                  <a:schemeClr val="accent1"/>
                </a:solidFill>
              </a:rPr>
              <a:t>and</a:t>
            </a:r>
            <a:r>
              <a:rPr lang="pt-BR" sz="1600" b="1" dirty="0">
                <a:solidFill>
                  <a:schemeClr val="accent1"/>
                </a:solidFill>
              </a:rPr>
              <a:t> </a:t>
            </a:r>
            <a:r>
              <a:rPr lang="pt-BR" sz="1600" b="1" dirty="0" err="1">
                <a:solidFill>
                  <a:schemeClr val="accent1"/>
                </a:solidFill>
              </a:rPr>
              <a:t>brands</a:t>
            </a:r>
            <a:r>
              <a:rPr lang="pt-BR" sz="1600" dirty="0">
                <a:solidFill>
                  <a:schemeClr val="accent1"/>
                </a:solidFill>
              </a:rPr>
              <a:t>, </a:t>
            </a:r>
            <a:r>
              <a:rPr lang="pt-BR" sz="1600" dirty="0" err="1">
                <a:solidFill>
                  <a:schemeClr val="accent1"/>
                </a:solidFill>
              </a:rPr>
              <a:t>and</a:t>
            </a:r>
            <a:r>
              <a:rPr lang="pt-BR" sz="1600" dirty="0">
                <a:solidFill>
                  <a:schemeClr val="accent1"/>
                </a:solidFill>
              </a:rPr>
              <a:t> </a:t>
            </a:r>
            <a:r>
              <a:rPr lang="pt-BR" sz="1600" dirty="0" err="1">
                <a:solidFill>
                  <a:schemeClr val="accent1"/>
                </a:solidFill>
              </a:rPr>
              <a:t>the</a:t>
            </a:r>
            <a:r>
              <a:rPr lang="pt-BR" sz="1600" dirty="0">
                <a:solidFill>
                  <a:schemeClr val="accent1"/>
                </a:solidFill>
              </a:rPr>
              <a:t> </a:t>
            </a:r>
            <a:r>
              <a:rPr lang="pt-BR" sz="1600" b="1" dirty="0" err="1">
                <a:solidFill>
                  <a:schemeClr val="accent1"/>
                </a:solidFill>
              </a:rPr>
              <a:t>patterns</a:t>
            </a:r>
            <a:r>
              <a:rPr lang="pt-BR" sz="1600" b="1" dirty="0">
                <a:solidFill>
                  <a:schemeClr val="accent1"/>
                </a:solidFill>
              </a:rPr>
              <a:t> in </a:t>
            </a:r>
            <a:r>
              <a:rPr lang="pt-BR" sz="1600" b="1" dirty="0" err="1">
                <a:solidFill>
                  <a:schemeClr val="accent1"/>
                </a:solidFill>
              </a:rPr>
              <a:t>event</a:t>
            </a:r>
            <a:r>
              <a:rPr lang="pt-BR" sz="1600" b="1" dirty="0">
                <a:solidFill>
                  <a:schemeClr val="accent1"/>
                </a:solidFill>
              </a:rPr>
              <a:t> times</a:t>
            </a:r>
            <a:r>
              <a:rPr lang="pt-BR" sz="1600" dirty="0">
                <a:solidFill>
                  <a:schemeClr val="accent1"/>
                </a:solidFill>
              </a:rPr>
              <a:t>:</a:t>
            </a:r>
          </a:p>
        </p:txBody>
      </p:sp>
      <p:pic>
        <p:nvPicPr>
          <p:cNvPr id="10" name="Imagem 9">
            <a:extLst>
              <a:ext uri="{FF2B5EF4-FFF2-40B4-BE49-F238E27FC236}">
                <a16:creationId xmlns:a16="http://schemas.microsoft.com/office/drawing/2014/main" id="{9584A5A6-2DBD-F119-EF2F-90436CCC80FE}"/>
              </a:ext>
            </a:extLst>
          </p:cNvPr>
          <p:cNvPicPr>
            <a:picLocks noChangeAspect="1"/>
          </p:cNvPicPr>
          <p:nvPr/>
        </p:nvPicPr>
        <p:blipFill>
          <a:blip r:embed="rId4"/>
          <a:stretch>
            <a:fillRect/>
          </a:stretch>
        </p:blipFill>
        <p:spPr>
          <a:xfrm>
            <a:off x="5917023" y="2159973"/>
            <a:ext cx="5246793" cy="2901987"/>
          </a:xfrm>
          <a:prstGeom prst="rect">
            <a:avLst/>
          </a:prstGeom>
        </p:spPr>
      </p:pic>
      <p:cxnSp>
        <p:nvCxnSpPr>
          <p:cNvPr id="18" name="Conector: Angulado 17">
            <a:extLst>
              <a:ext uri="{FF2B5EF4-FFF2-40B4-BE49-F238E27FC236}">
                <a16:creationId xmlns:a16="http://schemas.microsoft.com/office/drawing/2014/main" id="{F4A256CB-4F2B-0464-19D1-C6F4B3C519F3}"/>
              </a:ext>
            </a:extLst>
          </p:cNvPr>
          <p:cNvCxnSpPr>
            <a:cxnSpLocks/>
            <a:stCxn id="9" idx="2"/>
            <a:endCxn id="10" idx="2"/>
          </p:cNvCxnSpPr>
          <p:nvPr/>
        </p:nvCxnSpPr>
        <p:spPr>
          <a:xfrm rot="16200000" flipH="1">
            <a:off x="5705959" y="2227498"/>
            <a:ext cx="563263" cy="5105659"/>
          </a:xfrm>
          <a:prstGeom prst="bentConnector3">
            <a:avLst>
              <a:gd name="adj1" fmla="val 198783"/>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CaixaDeTexto 21">
            <a:extLst>
              <a:ext uri="{FF2B5EF4-FFF2-40B4-BE49-F238E27FC236}">
                <a16:creationId xmlns:a16="http://schemas.microsoft.com/office/drawing/2014/main" id="{3F308D70-00FF-6C03-405F-0F6D9D24E1F4}"/>
              </a:ext>
            </a:extLst>
          </p:cNvPr>
          <p:cNvSpPr txBox="1"/>
          <p:nvPr/>
        </p:nvSpPr>
        <p:spPr>
          <a:xfrm>
            <a:off x="3533236" y="5707915"/>
            <a:ext cx="4744528" cy="830997"/>
          </a:xfrm>
          <a:prstGeom prst="rect">
            <a:avLst/>
          </a:prstGeom>
          <a:noFill/>
        </p:spPr>
        <p:txBody>
          <a:bodyPr wrap="square" rtlCol="0">
            <a:spAutoFit/>
          </a:bodyPr>
          <a:lstStyle/>
          <a:p>
            <a:pPr algn="just"/>
            <a:r>
              <a:rPr lang="en-US" sz="1600" b="1" dirty="0"/>
              <a:t>OBS.: </a:t>
            </a:r>
            <a:r>
              <a:rPr lang="en-US" sz="1600" dirty="0"/>
              <a:t>For the functionality of this presentation, it is necessary to view the descriptive analysis of the data through </a:t>
            </a:r>
            <a:r>
              <a:rPr lang="en-US" sz="1600" b="1" dirty="0"/>
              <a:t>Google </a:t>
            </a:r>
            <a:r>
              <a:rPr lang="en-US" sz="1600" b="1" dirty="0" err="1"/>
              <a:t>Colab</a:t>
            </a:r>
            <a:r>
              <a:rPr lang="en-US" sz="1600" b="1" dirty="0"/>
              <a:t> Notebook [</a:t>
            </a:r>
            <a:r>
              <a:rPr lang="en-US" sz="1600" b="1" dirty="0">
                <a:hlinkClick r:id="rId5"/>
              </a:rPr>
              <a:t>Link</a:t>
            </a:r>
            <a:r>
              <a:rPr lang="en-US" sz="1600" b="1" dirty="0"/>
              <a:t>].</a:t>
            </a:r>
            <a:endParaRPr lang="pt-BR" sz="1600" b="1" dirty="0"/>
          </a:p>
        </p:txBody>
      </p:sp>
    </p:spTree>
    <p:extLst>
      <p:ext uri="{BB962C8B-B14F-4D97-AF65-F5344CB8AC3E}">
        <p14:creationId xmlns:p14="http://schemas.microsoft.com/office/powerpoint/2010/main" val="2536648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5CFF5F-6DFB-0D49-B8B1-661F7E7888AF}"/>
              </a:ext>
            </a:extLst>
          </p:cNvPr>
          <p:cNvSpPr>
            <a:spLocks noGrp="1"/>
          </p:cNvSpPr>
          <p:nvPr>
            <p:ph type="title"/>
          </p:nvPr>
        </p:nvSpPr>
        <p:spPr>
          <a:xfrm>
            <a:off x="964023" y="879063"/>
            <a:ext cx="8698961" cy="610863"/>
          </a:xfrm>
        </p:spPr>
        <p:txBody>
          <a:bodyPr rtlCol="0">
            <a:normAutofit fontScale="90000"/>
          </a:bodyPr>
          <a:lstStyle/>
          <a:p>
            <a:pPr algn="l"/>
            <a:r>
              <a:rPr lang="en-US" b="1" i="0" dirty="0">
                <a:solidFill>
                  <a:schemeClr val="bg1">
                    <a:lumMod val="85000"/>
                  </a:schemeClr>
                </a:solidFill>
                <a:effectLst/>
                <a:latin typeface="Roboto" panose="02000000000000000000" pitchFamily="2" charset="0"/>
              </a:rPr>
              <a:t>Data Analysis with Market Insights</a:t>
            </a:r>
            <a:endParaRPr lang="en-US" b="0" i="0" dirty="0">
              <a:solidFill>
                <a:schemeClr val="bg1">
                  <a:lumMod val="85000"/>
                </a:schemeClr>
              </a:solidFill>
              <a:effectLst/>
              <a:latin typeface="Roboto" panose="02000000000000000000" pitchFamily="2" charset="0"/>
            </a:endParaRPr>
          </a:p>
        </p:txBody>
      </p:sp>
      <p:sp>
        <p:nvSpPr>
          <p:cNvPr id="6" name="Espaço Reservado para o Número do Slide 5">
            <a:extLst>
              <a:ext uri="{FF2B5EF4-FFF2-40B4-BE49-F238E27FC236}">
                <a16:creationId xmlns:a16="http://schemas.microsoft.com/office/drawing/2014/main" id="{7CD59D5C-769B-454A-A6E2-A988BC5DEF34}"/>
              </a:ext>
            </a:extLst>
          </p:cNvPr>
          <p:cNvSpPr>
            <a:spLocks noGrp="1"/>
          </p:cNvSpPr>
          <p:nvPr>
            <p:ph type="sldNum" sz="quarter" idx="13"/>
          </p:nvPr>
        </p:nvSpPr>
        <p:spPr/>
        <p:txBody>
          <a:bodyPr rtlCol="0"/>
          <a:lstStyle/>
          <a:p>
            <a:pPr rtl="0"/>
            <a:fld id="{294A09A9-5501-47C1-A89A-A340965A2BE2}" type="slidenum">
              <a:rPr lang="pt-BR" smtClean="0"/>
              <a:pPr rtl="0"/>
              <a:t>9</a:t>
            </a:fld>
            <a:endParaRPr lang="pt-BR"/>
          </a:p>
        </p:txBody>
      </p:sp>
      <p:sp>
        <p:nvSpPr>
          <p:cNvPr id="9" name="Espaço Reservado para Rodapé 22">
            <a:extLst>
              <a:ext uri="{FF2B5EF4-FFF2-40B4-BE49-F238E27FC236}">
                <a16:creationId xmlns:a16="http://schemas.microsoft.com/office/drawing/2014/main" id="{370DC647-5583-291B-9692-6153F0727201}"/>
              </a:ext>
            </a:extLst>
          </p:cNvPr>
          <p:cNvSpPr txBox="1">
            <a:spLocks/>
          </p:cNvSpPr>
          <p:nvPr/>
        </p:nvSpPr>
        <p:spPr>
          <a:xfrm>
            <a:off x="277482" y="6482073"/>
            <a:ext cx="41148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solidFill>
                  <a:schemeClr val="bg1">
                    <a:lumMod val="85000"/>
                  </a:schemeClr>
                </a:solidFill>
              </a:rPr>
              <a:t>Marketing Business Intelligence | Insights &amp; Strategies</a:t>
            </a:r>
            <a:endParaRPr lang="pt-BR" sz="1100" dirty="0">
              <a:solidFill>
                <a:schemeClr val="bg1">
                  <a:lumMod val="85000"/>
                </a:schemeClr>
              </a:solidFill>
            </a:endParaRPr>
          </a:p>
        </p:txBody>
      </p:sp>
      <p:sp>
        <p:nvSpPr>
          <p:cNvPr id="14" name="CaixaDeTexto 13">
            <a:extLst>
              <a:ext uri="{FF2B5EF4-FFF2-40B4-BE49-F238E27FC236}">
                <a16:creationId xmlns:a16="http://schemas.microsoft.com/office/drawing/2014/main" id="{41901C2E-A71C-9ADA-98A7-3521C80405AD}"/>
              </a:ext>
            </a:extLst>
          </p:cNvPr>
          <p:cNvSpPr txBox="1"/>
          <p:nvPr/>
        </p:nvSpPr>
        <p:spPr>
          <a:xfrm>
            <a:off x="3165894" y="2090562"/>
            <a:ext cx="8187906" cy="4031873"/>
          </a:xfrm>
          <a:prstGeom prst="rect">
            <a:avLst/>
          </a:prstGeom>
          <a:noFill/>
        </p:spPr>
        <p:txBody>
          <a:bodyPr wrap="square">
            <a:spAutoFit/>
          </a:bodyPr>
          <a:lstStyle/>
          <a:p>
            <a:pPr marL="285750" indent="-285750" algn="just">
              <a:buFont typeface="Wingdings" panose="05000000000000000000" pitchFamily="2" charset="2"/>
              <a:buChar char="§"/>
            </a:pPr>
            <a:r>
              <a:rPr lang="en-US" sz="1600" b="0" i="0" dirty="0">
                <a:solidFill>
                  <a:schemeClr val="bg1">
                    <a:lumMod val="85000"/>
                  </a:schemeClr>
                </a:solidFill>
                <a:effectLst/>
                <a:latin typeface="Helvetica Neue"/>
              </a:rPr>
              <a:t>This study presents a comprehensive analysis of consumer behavior and product performance in an </a:t>
            </a:r>
            <a:r>
              <a:rPr lang="en-US" sz="1600" b="1" i="0" dirty="0">
                <a:solidFill>
                  <a:schemeClr val="bg1">
                    <a:lumMod val="85000"/>
                  </a:schemeClr>
                </a:solidFill>
                <a:effectLst/>
                <a:latin typeface="Helvetica Neue"/>
              </a:rPr>
              <a:t>online cosmetics store</a:t>
            </a:r>
            <a:r>
              <a:rPr lang="en-US" sz="1600" b="0" i="0" dirty="0">
                <a:solidFill>
                  <a:schemeClr val="bg1">
                    <a:lumMod val="85000"/>
                  </a:schemeClr>
                </a:solidFill>
                <a:effectLst/>
                <a:latin typeface="Helvetica Neue"/>
              </a:rPr>
              <a:t>, covering the </a:t>
            </a:r>
            <a:r>
              <a:rPr lang="en-US" sz="1600" b="0" i="1" dirty="0">
                <a:solidFill>
                  <a:schemeClr val="bg1">
                    <a:lumMod val="85000"/>
                  </a:schemeClr>
                </a:solidFill>
                <a:effectLst/>
                <a:latin typeface="Helvetica Neue"/>
              </a:rPr>
              <a:t>period from October 2019 to February 2020</a:t>
            </a:r>
            <a:r>
              <a:rPr lang="en-US" sz="1600" b="0" i="0" dirty="0">
                <a:solidFill>
                  <a:schemeClr val="bg1">
                    <a:lumMod val="85000"/>
                  </a:schemeClr>
                </a:solidFill>
                <a:effectLst/>
                <a:latin typeface="Helvetica Neue"/>
              </a:rPr>
              <a:t>. By leveraging advanced analytics techniques, the report aims to unearth patterns, trends, and actionable insights from complex datasets.</a:t>
            </a:r>
          </a:p>
          <a:p>
            <a:pPr algn="just"/>
            <a:endParaRPr lang="en-US" sz="1600" b="0" i="0" dirty="0">
              <a:solidFill>
                <a:schemeClr val="bg1">
                  <a:lumMod val="85000"/>
                </a:schemeClr>
              </a:solidFill>
              <a:effectLst/>
              <a:latin typeface="Helvetica Neue"/>
            </a:endParaRPr>
          </a:p>
          <a:p>
            <a:pPr marL="285750" indent="-285750" algn="just">
              <a:buFont typeface="Wingdings" panose="05000000000000000000" pitchFamily="2" charset="2"/>
              <a:buChar char="§"/>
            </a:pPr>
            <a:r>
              <a:rPr lang="en-US" sz="1600" b="0" i="0" dirty="0">
                <a:solidFill>
                  <a:schemeClr val="bg1">
                    <a:lumMod val="85000"/>
                  </a:schemeClr>
                </a:solidFill>
                <a:effectLst/>
                <a:latin typeface="Helvetica Neue"/>
              </a:rPr>
              <a:t>In the dynamic realm of online retail, the role of </a:t>
            </a:r>
            <a:r>
              <a:rPr lang="en-US" sz="1600" b="1" i="0" dirty="0">
                <a:solidFill>
                  <a:schemeClr val="bg1">
                    <a:lumMod val="85000"/>
                  </a:schemeClr>
                </a:solidFill>
                <a:effectLst/>
                <a:latin typeface="Helvetica Neue"/>
              </a:rPr>
              <a:t>a marketing business intelligence analyst </a:t>
            </a:r>
            <a:r>
              <a:rPr lang="en-US" sz="1600" b="0" i="0" dirty="0">
                <a:solidFill>
                  <a:schemeClr val="bg1">
                    <a:lumMod val="85000"/>
                  </a:schemeClr>
                </a:solidFill>
                <a:effectLst/>
                <a:latin typeface="Helvetica Neue"/>
              </a:rPr>
              <a:t>is pivotal in steering strategic decisions through data-driven insights.</a:t>
            </a:r>
          </a:p>
          <a:p>
            <a:pPr algn="just"/>
            <a:endParaRPr lang="en-US" sz="1600" b="0" i="0" dirty="0">
              <a:solidFill>
                <a:schemeClr val="bg1">
                  <a:lumMod val="85000"/>
                </a:schemeClr>
              </a:solidFill>
              <a:effectLst/>
              <a:latin typeface="Helvetica Neue"/>
            </a:endParaRPr>
          </a:p>
          <a:p>
            <a:pPr marL="285750" indent="-285750" algn="just">
              <a:buFont typeface="Wingdings" panose="05000000000000000000" pitchFamily="2" charset="2"/>
              <a:buChar char="§"/>
            </a:pPr>
            <a:r>
              <a:rPr lang="en-US" sz="1600" b="0" i="0" dirty="0">
                <a:solidFill>
                  <a:schemeClr val="bg1">
                    <a:lumMod val="85000"/>
                  </a:schemeClr>
                </a:solidFill>
                <a:effectLst/>
                <a:latin typeface="Helvetica Neue"/>
              </a:rPr>
              <a:t>Such analyses are indispensable for a marketing business intelligence analyst, as they illuminate aspects like customer preferences, purchasing behavior, product popularity, and overall market dynamics.</a:t>
            </a:r>
          </a:p>
          <a:p>
            <a:pPr algn="just"/>
            <a:r>
              <a:rPr lang="en-US" sz="1600" b="0" i="0" dirty="0">
                <a:solidFill>
                  <a:schemeClr val="bg1">
                    <a:lumMod val="85000"/>
                  </a:schemeClr>
                </a:solidFill>
                <a:effectLst/>
                <a:latin typeface="Helvetica Neue"/>
              </a:rPr>
              <a:t> </a:t>
            </a:r>
          </a:p>
          <a:p>
            <a:pPr marL="285750" indent="-285750" algn="just">
              <a:buFont typeface="Wingdings" panose="05000000000000000000" pitchFamily="2" charset="2"/>
              <a:buChar char="§"/>
            </a:pPr>
            <a:r>
              <a:rPr lang="en-US" sz="1600" b="0" i="0" dirty="0">
                <a:solidFill>
                  <a:schemeClr val="bg1">
                    <a:lumMod val="85000"/>
                  </a:schemeClr>
                </a:solidFill>
                <a:effectLst/>
                <a:latin typeface="Helvetica Neue"/>
              </a:rPr>
              <a:t>The insights derived from the report are expected to inform crucial marketing strategies, optimize customer engagement, and drive business growth, ensuring that the company remains competitive and responsive to consumer needs in a constantly evolving digital marketplace.</a:t>
            </a:r>
          </a:p>
        </p:txBody>
      </p:sp>
      <p:pic>
        <p:nvPicPr>
          <p:cNvPr id="15" name="Google Shape;59;p13">
            <a:extLst>
              <a:ext uri="{FF2B5EF4-FFF2-40B4-BE49-F238E27FC236}">
                <a16:creationId xmlns:a16="http://schemas.microsoft.com/office/drawing/2014/main" id="{9B2AD8A3-40D8-F23C-CD7E-9A8C662DCBEE}"/>
              </a:ext>
            </a:extLst>
          </p:cNvPr>
          <p:cNvPicPr preferRelativeResize="0">
            <a:picLocks noChangeAspect="1"/>
          </p:cNvPicPr>
          <p:nvPr/>
        </p:nvPicPr>
        <p:blipFill>
          <a:blip r:embed="rId3">
            <a:alphaModFix/>
          </a:blip>
          <a:stretch>
            <a:fillRect/>
          </a:stretch>
        </p:blipFill>
        <p:spPr>
          <a:xfrm>
            <a:off x="11353800" y="263862"/>
            <a:ext cx="592226" cy="411420"/>
          </a:xfrm>
          <a:prstGeom prst="rect">
            <a:avLst/>
          </a:prstGeom>
          <a:noFill/>
          <a:ln>
            <a:noFill/>
          </a:ln>
        </p:spPr>
      </p:pic>
      <p:pic>
        <p:nvPicPr>
          <p:cNvPr id="1026" name="Picture 2">
            <a:extLst>
              <a:ext uri="{FF2B5EF4-FFF2-40B4-BE49-F238E27FC236}">
                <a16:creationId xmlns:a16="http://schemas.microsoft.com/office/drawing/2014/main" id="{32CEA28C-8918-85C5-9E71-BBD2C0C7F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82" y="3337421"/>
            <a:ext cx="2785014" cy="278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3106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Tema do Office">
  <a:themeElements>
    <a:clrScheme name="Azul Quent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274</TotalTime>
  <Words>1903</Words>
  <Application>Microsoft Office PowerPoint</Application>
  <PresentationFormat>Widescreen</PresentationFormat>
  <Paragraphs>256</Paragraphs>
  <Slides>39</Slides>
  <Notes>12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39</vt:i4>
      </vt:variant>
    </vt:vector>
  </HeadingPairs>
  <TitlesOfParts>
    <vt:vector size="47" baseType="lpstr">
      <vt:lpstr>Arial</vt:lpstr>
      <vt:lpstr>Calibri</vt:lpstr>
      <vt:lpstr>Calibri Light</vt:lpstr>
      <vt:lpstr>Helvetica Neue</vt:lpstr>
      <vt:lpstr>Roboto</vt:lpstr>
      <vt:lpstr>Söhne</vt:lpstr>
      <vt:lpstr>Wingdings</vt:lpstr>
      <vt:lpstr>Tema do Office</vt:lpstr>
      <vt:lpstr>Marketing Business Intelligence Insights &amp; Strategies</vt:lpstr>
      <vt:lpstr>About Me</vt:lpstr>
      <vt:lpstr>About Me</vt:lpstr>
      <vt:lpstr>Agenda</vt:lpstr>
      <vt:lpstr>Introduction </vt:lpstr>
      <vt:lpstr>Introduction</vt:lpstr>
      <vt:lpstr>Introduction</vt:lpstr>
      <vt:lpstr>Introduction</vt:lpstr>
      <vt:lpstr>Data Analysis with Market Insights</vt:lpstr>
      <vt:lpstr>Product Pricing Strategy</vt:lpstr>
      <vt:lpstr>Product Pricing Strategy</vt:lpstr>
      <vt:lpstr>Product Pricing Strategy</vt:lpstr>
      <vt:lpstr>Product Pricing Strategy</vt:lpstr>
      <vt:lpstr>Brand Position and Inventory Management</vt:lpstr>
      <vt:lpstr>Brand Position and Inventory Management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Conclusion</vt:lpstr>
      <vt:lpstr>Conclusion</vt:lpstr>
      <vt:lpstr>Conclusion</vt:lpstr>
      <vt:lpstr>Conclusion</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Business Intelligence Insights &amp; Strategies</dc:title>
  <dc:creator>Ricardo Victor M. de Almeida</dc:creator>
  <cp:lastModifiedBy>Ricardo Victor M. de Almeida</cp:lastModifiedBy>
  <cp:revision>10</cp:revision>
  <dcterms:created xsi:type="dcterms:W3CDTF">2023-12-20T09:50:02Z</dcterms:created>
  <dcterms:modified xsi:type="dcterms:W3CDTF">2024-01-03T14:23:11Z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