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3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Borges" initials="RB" lastIdx="2" clrIdx="0">
    <p:extLst>
      <p:ext uri="{19B8F6BF-5375-455C-9EA6-DF929625EA0E}">
        <p15:presenceInfo xmlns:p15="http://schemas.microsoft.com/office/powerpoint/2012/main" userId="S-1-5-21-1217154317-66932602-1845911597-395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1:10:59.30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9DE0-5204-42E3-BAF3-C3725D5FA62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E7B8-28A7-49F8-ACE2-CF78177F0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8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Região</a:t>
            </a:r>
            <a:r>
              <a:rPr lang="pt-BR" baseline="0" dirty="0" smtClean="0"/>
              <a:t> Tropical (Quente)</a:t>
            </a:r>
          </a:p>
          <a:p>
            <a:r>
              <a:rPr lang="pt-BR" dirty="0" smtClean="0"/>
              <a:t>Descarga</a:t>
            </a:r>
            <a:r>
              <a:rPr lang="pt-BR" baseline="0" dirty="0" smtClean="0"/>
              <a:t> Nuvem-Solo </a:t>
            </a:r>
          </a:p>
          <a:p>
            <a:r>
              <a:rPr lang="pt-BR" baseline="0" dirty="0" smtClean="0"/>
              <a:t>Correntes de kA até Centenas de kA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8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Caso</a:t>
            </a:r>
            <a:r>
              <a:rPr lang="pt-BR" baseline="0" dirty="0" smtClean="0"/>
              <a:t> Onde o Sensoriamento Produz Sinal de Baixa Energia</a:t>
            </a:r>
          </a:p>
          <a:p>
            <a:r>
              <a:rPr lang="pt-BR" baseline="0" dirty="0" smtClean="0"/>
              <a:t>Melhor Resolução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04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Sobre Circuito Padrão</a:t>
            </a:r>
          </a:p>
          <a:p>
            <a:r>
              <a:rPr lang="pt-BR" dirty="0" smtClean="0"/>
              <a:t>Trabalho</a:t>
            </a:r>
            <a:r>
              <a:rPr lang="pt-BR" baseline="0" dirty="0" smtClean="0"/>
              <a:t> Visa Definir uma Base Teórica, Alterações e Validações das Topologias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Amplificador Diferencial = Amplificador ou Atenuador + Filtro Modo Comum </a:t>
            </a:r>
          </a:p>
          <a:p>
            <a:r>
              <a:rPr lang="pt-BR" baseline="0" dirty="0" smtClean="0"/>
              <a:t>Filtro </a:t>
            </a:r>
            <a:r>
              <a:rPr lang="pt-BR" baseline="0" dirty="0" err="1" smtClean="0"/>
              <a:t>Anti-Aliasing</a:t>
            </a:r>
            <a:r>
              <a:rPr lang="pt-BR" baseline="0" dirty="0" smtClean="0"/>
              <a:t> = Frequência de Corte... Critério de </a:t>
            </a:r>
            <a:r>
              <a:rPr lang="pt-BR" baseline="0" dirty="0" err="1" smtClean="0"/>
              <a:t>Nyquist</a:t>
            </a:r>
            <a:endParaRPr lang="pt-BR" baseline="0" dirty="0" smtClean="0"/>
          </a:p>
          <a:p>
            <a:r>
              <a:rPr lang="pt-BR" baseline="0" dirty="0" smtClean="0"/>
              <a:t>Proteção Padrão com Diodos Schottky</a:t>
            </a:r>
          </a:p>
          <a:p>
            <a:endParaRPr lang="pt-BR" b="1" baseline="0" dirty="0" smtClean="0"/>
          </a:p>
          <a:p>
            <a:r>
              <a:rPr lang="pt-BR" sz="1600" b="1" baseline="0" dirty="0" smtClean="0"/>
              <a:t>Falar Sobre </a:t>
            </a:r>
            <a:r>
              <a:rPr lang="pt-BR" sz="1600" b="1" baseline="0" dirty="0" err="1" smtClean="0"/>
              <a:t>V_offset</a:t>
            </a:r>
            <a:r>
              <a:rPr lang="pt-BR" sz="1600" b="1" baseline="0" dirty="0" smtClean="0"/>
              <a:t> e Capacitores de Desacoplamento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2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Dois</a:t>
            </a:r>
            <a:r>
              <a:rPr lang="pt-BR" baseline="0" dirty="0" smtClean="0"/>
              <a:t> Circuitos Padrões para Cada Tipo de Sinal</a:t>
            </a:r>
          </a:p>
          <a:p>
            <a:endParaRPr lang="pt-BR" baseline="0" dirty="0" smtClean="0"/>
          </a:p>
          <a:p>
            <a:r>
              <a:rPr lang="pt-BR" baseline="0" dirty="0" smtClean="0"/>
              <a:t>Permite Identificar Harmônicos e Ruídos da Rede</a:t>
            </a:r>
          </a:p>
          <a:p>
            <a:endParaRPr lang="pt-BR" baseline="0" dirty="0" smtClean="0"/>
          </a:p>
          <a:p>
            <a:r>
              <a:rPr lang="pt-BR" baseline="0" dirty="0" smtClean="0"/>
              <a:t>Ganho Unitário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Freq</a:t>
            </a:r>
            <a:r>
              <a:rPr lang="pt-BR" baseline="0" dirty="0" smtClean="0"/>
              <a:t> de 1Msps do A/D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45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Dois</a:t>
            </a:r>
            <a:r>
              <a:rPr lang="pt-BR" baseline="0" dirty="0" smtClean="0"/>
              <a:t> Circuitos </a:t>
            </a:r>
            <a:r>
              <a:rPr lang="pt-BR" baseline="0" dirty="0" err="1" smtClean="0"/>
              <a:t>Identicos</a:t>
            </a:r>
            <a:r>
              <a:rPr lang="pt-BR" baseline="0" dirty="0" smtClean="0"/>
              <a:t> Para as Duas Temperaturas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Devido a Entrada ser Via Conector... Possibilidade de Fios do Sensor Induzir Surto....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Ganho Unitário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6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Entrada</a:t>
            </a:r>
            <a:r>
              <a:rPr lang="pt-BR" baseline="0" dirty="0" smtClean="0"/>
              <a:t> Via Conector... Adição de </a:t>
            </a:r>
            <a:r>
              <a:rPr lang="pt-BR" baseline="0" dirty="0" err="1" smtClean="0"/>
              <a:t>Ferrites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Corte do Filtro </a:t>
            </a:r>
            <a:r>
              <a:rPr lang="pt-BR" baseline="0" dirty="0" err="1" smtClean="0"/>
              <a:t>Anti-Aliasign</a:t>
            </a:r>
            <a:r>
              <a:rPr lang="pt-BR" baseline="0" dirty="0" smtClean="0"/>
              <a:t> Para Identificar </a:t>
            </a:r>
            <a:r>
              <a:rPr lang="pt-BR" baseline="0" dirty="0" err="1" smtClean="0"/>
              <a:t>Ruidos</a:t>
            </a:r>
            <a:r>
              <a:rPr lang="pt-BR" baseline="0" dirty="0" smtClean="0"/>
              <a:t>, Como na Tensão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1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Corrente de Surto Medida por Bobina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Rogowski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7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Sobre</a:t>
            </a:r>
            <a:r>
              <a:rPr lang="pt-BR" baseline="0" dirty="0" smtClean="0"/>
              <a:t> Integrador que Também é Inversor 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Estágio Inversor Para Anular Inversão no Integrador</a:t>
            </a:r>
          </a:p>
          <a:p>
            <a:endParaRPr lang="pt-BR" baseline="0" dirty="0" smtClean="0"/>
          </a:p>
          <a:p>
            <a:r>
              <a:rPr lang="pt-BR" baseline="0" dirty="0" smtClean="0"/>
              <a:t>Filtro </a:t>
            </a:r>
            <a:r>
              <a:rPr lang="pt-BR" baseline="0" dirty="0" err="1" smtClean="0"/>
              <a:t>Anti-Aliasing</a:t>
            </a:r>
            <a:r>
              <a:rPr lang="pt-BR" baseline="0" dirty="0" smtClean="0"/>
              <a:t> e Proteção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05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Datasheet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Varistor</a:t>
            </a:r>
            <a:r>
              <a:rPr lang="pt-BR" baseline="0" dirty="0" smtClean="0"/>
              <a:t> Ideal + Capacitância + Indutância + Resistência na Tensão Nominal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9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Estímulos de Entrada Regime</a:t>
            </a:r>
            <a:r>
              <a:rPr lang="pt-BR" baseline="0" dirty="0" smtClean="0"/>
              <a:t> Permanente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Tensão da Rede e Corrente no </a:t>
            </a:r>
            <a:r>
              <a:rPr lang="pt-BR" baseline="0" dirty="0" err="1" smtClean="0"/>
              <a:t>Varistor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7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Estimulo de Entrada Transiente</a:t>
            </a:r>
          </a:p>
          <a:p>
            <a:endParaRPr lang="pt-BR" dirty="0" smtClean="0"/>
          </a:p>
          <a:p>
            <a:r>
              <a:rPr lang="pt-BR" dirty="0" smtClean="0"/>
              <a:t>Pulso</a:t>
            </a:r>
            <a:r>
              <a:rPr lang="pt-BR" baseline="0" dirty="0" smtClean="0"/>
              <a:t> de Corrente no </a:t>
            </a:r>
            <a:r>
              <a:rPr lang="pt-BR" baseline="0" dirty="0" err="1" smtClean="0"/>
              <a:t>Varistor</a:t>
            </a:r>
            <a:r>
              <a:rPr lang="pt-BR" baseline="0" dirty="0" smtClean="0"/>
              <a:t> de 8/20us com Pico de 20kA</a:t>
            </a:r>
          </a:p>
          <a:p>
            <a:r>
              <a:rPr lang="pt-BR" baseline="0" dirty="0" smtClean="0"/>
              <a:t>Pulso de Tensão de 1,28kV 8/20us</a:t>
            </a:r>
          </a:p>
          <a:p>
            <a:endParaRPr lang="pt-BR" baseline="0" dirty="0" smtClean="0"/>
          </a:p>
          <a:p>
            <a:r>
              <a:rPr lang="pt-BR" baseline="0" dirty="0" smtClean="0"/>
              <a:t>Tensão Residual Devido as Capacitâncias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3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Raio Induz</a:t>
            </a:r>
            <a:r>
              <a:rPr lang="pt-BR" baseline="0" dirty="0" smtClean="0"/>
              <a:t> Campo Magnético </a:t>
            </a:r>
          </a:p>
          <a:p>
            <a:r>
              <a:rPr lang="pt-BR" baseline="0" dirty="0" smtClean="0"/>
              <a:t>8/20us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30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Saída do Circuito</a:t>
            </a:r>
            <a:r>
              <a:rPr lang="pt-BR" baseline="0" dirty="0" smtClean="0"/>
              <a:t> Condicionador de Tensão em Regime Permanente </a:t>
            </a:r>
          </a:p>
          <a:p>
            <a:endParaRPr lang="pt-BR" baseline="0" dirty="0" smtClean="0"/>
          </a:p>
          <a:p>
            <a:r>
              <a:rPr lang="pt-BR" baseline="0" dirty="0" smtClean="0"/>
              <a:t>Pico 2,4V - 60Hz</a:t>
            </a:r>
          </a:p>
          <a:p>
            <a:endParaRPr lang="pt-BR" baseline="0" dirty="0" smtClean="0"/>
          </a:p>
          <a:p>
            <a:r>
              <a:rPr lang="pt-BR" baseline="0" dirty="0" smtClean="0"/>
              <a:t>Permite Leitura de Pequenos Transientes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540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Saída</a:t>
            </a:r>
            <a:r>
              <a:rPr lang="pt-BR" baseline="0" dirty="0" smtClean="0"/>
              <a:t> do Circuito Condicionador de Transiente</a:t>
            </a:r>
          </a:p>
          <a:p>
            <a:endParaRPr lang="pt-BR" baseline="0" dirty="0" smtClean="0"/>
          </a:p>
          <a:p>
            <a:r>
              <a:rPr lang="pt-BR" baseline="0" dirty="0" smtClean="0"/>
              <a:t>Pico 2,86V</a:t>
            </a:r>
          </a:p>
          <a:p>
            <a:endParaRPr lang="pt-BR" baseline="0" dirty="0" smtClean="0"/>
          </a:p>
          <a:p>
            <a:r>
              <a:rPr lang="pt-BR" baseline="0" dirty="0" smtClean="0"/>
              <a:t>Distorção, Porém Surto Identificável </a:t>
            </a:r>
          </a:p>
          <a:p>
            <a:endParaRPr lang="pt-BR" baseline="0" dirty="0" smtClean="0"/>
          </a:p>
          <a:p>
            <a:r>
              <a:rPr lang="pt-BR" baseline="0" dirty="0" smtClean="0"/>
              <a:t>Permite Tensão de 2kV Sem Saturar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3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2,5V Referência</a:t>
            </a:r>
            <a:r>
              <a:rPr lang="pt-BR" baseline="0" dirty="0" smtClean="0"/>
              <a:t> 10k (25ºC)</a:t>
            </a:r>
          </a:p>
          <a:p>
            <a:endParaRPr lang="pt-BR" baseline="0" dirty="0" smtClean="0"/>
          </a:p>
          <a:p>
            <a:r>
              <a:rPr lang="pt-BR" baseline="0" dirty="0" smtClean="0"/>
              <a:t>1,06V Representando 1k (Cerca de 90ºC) de Acordo com Curva NTC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957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Saída</a:t>
            </a:r>
            <a:r>
              <a:rPr lang="pt-BR" baseline="0" dirty="0" smtClean="0"/>
              <a:t> Condicionador de Corrente em Regime Permanente</a:t>
            </a:r>
          </a:p>
          <a:p>
            <a:endParaRPr lang="pt-BR" baseline="0" dirty="0" smtClean="0"/>
          </a:p>
          <a:p>
            <a:r>
              <a:rPr lang="pt-BR" baseline="0" dirty="0" smtClean="0"/>
              <a:t>2,78V e 60Hz</a:t>
            </a:r>
          </a:p>
          <a:p>
            <a:endParaRPr lang="pt-BR" baseline="0" dirty="0" smtClean="0"/>
          </a:p>
          <a:p>
            <a:r>
              <a:rPr lang="pt-BR" baseline="0" dirty="0" smtClean="0"/>
              <a:t>Permite Leitura de Pequenos Transientes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FALAR SOBRE SIMULAÇÃO DO CIRCUITO INTEGRADOR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36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</a:t>
            </a:r>
            <a:r>
              <a:rPr lang="pt-BR" baseline="0" dirty="0" smtClean="0"/>
              <a:t> em Frequência do </a:t>
            </a:r>
            <a:r>
              <a:rPr lang="pt-BR" baseline="0" dirty="0" err="1" smtClean="0"/>
              <a:t>Anti-Aliasing</a:t>
            </a:r>
            <a:r>
              <a:rPr lang="pt-BR" baseline="0" dirty="0" smtClean="0"/>
              <a:t> em 500kHz</a:t>
            </a:r>
          </a:p>
          <a:p>
            <a:endParaRPr lang="pt-BR" baseline="0" dirty="0" smtClean="0"/>
          </a:p>
          <a:p>
            <a:r>
              <a:rPr lang="pt-BR" baseline="0" dirty="0" smtClean="0"/>
              <a:t>Frequência mais Crítica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77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Próximos</a:t>
            </a:r>
            <a:r>
              <a:rPr lang="pt-BR" baseline="0" dirty="0" smtClean="0"/>
              <a:t> Passos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66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00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Sobre Empresa e Focar no DPS Baseado em </a:t>
            </a:r>
            <a:r>
              <a:rPr lang="pt-BR" baseline="0" dirty="0" err="1" smtClean="0"/>
              <a:t>Varistor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6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r>
              <a:rPr lang="pt-BR" baseline="0" dirty="0" smtClean="0"/>
              <a:t> do Projeto (Vida Útil por Bandeirola)</a:t>
            </a:r>
          </a:p>
          <a:p>
            <a:r>
              <a:rPr lang="pt-BR" baseline="0" dirty="0" smtClean="0"/>
              <a:t>Adquirir Grandezas para Estimar Vida Útil e Deterioração em Tempo Real;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3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Sub Sistemas</a:t>
            </a:r>
          </a:p>
          <a:p>
            <a:r>
              <a:rPr lang="pt-BR" dirty="0" smtClean="0"/>
              <a:t>Layout, Fabricação e Testes</a:t>
            </a:r>
            <a:r>
              <a:rPr lang="pt-BR" baseline="0" dirty="0" smtClean="0"/>
              <a:t> Dependem dos Níveis Superiores</a:t>
            </a:r>
          </a:p>
          <a:p>
            <a:r>
              <a:rPr lang="pt-BR" baseline="0" dirty="0" smtClean="0"/>
              <a:t>Foco em Projeto, Topologias, Circuitos e Validação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3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Após</a:t>
            </a:r>
            <a:r>
              <a:rPr lang="pt-BR" baseline="0" dirty="0" smtClean="0"/>
              <a:t> Definição do Projeto...</a:t>
            </a:r>
            <a:endParaRPr lang="pt-BR" dirty="0" smtClean="0"/>
          </a:p>
          <a:p>
            <a:r>
              <a:rPr lang="pt-BR" dirty="0" smtClean="0"/>
              <a:t>Como</a:t>
            </a:r>
            <a:r>
              <a:rPr lang="pt-BR" baseline="0" dirty="0" smtClean="0"/>
              <a:t> Alguns Valores São de Grande Magnitude....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Adequar Grandezas por Meio de Sensoriamento...</a:t>
            </a:r>
            <a:r>
              <a:rPr lang="pt-BR" baseline="0" dirty="0" smtClean="0"/>
              <a:t> Adequação...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6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Funcionam</a:t>
            </a:r>
            <a:r>
              <a:rPr lang="pt-BR" baseline="0" dirty="0" smtClean="0"/>
              <a:t> como Filtros Absorvendo Ruídos de Maior Energia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9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Maior</a:t>
            </a:r>
            <a:r>
              <a:rPr lang="pt-BR" baseline="0" dirty="0" smtClean="0"/>
              <a:t> Estabilidade do Circuito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E7B8-28A7-49F8-ACE2-CF78177F04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9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3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81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23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3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8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tx1"/>
            </a:gs>
            <a:gs pos="76000">
              <a:schemeClr val="tx1">
                <a:lumMod val="95000"/>
                <a:alpha val="97000"/>
              </a:schemeClr>
            </a:gs>
            <a:gs pos="100000">
              <a:schemeClr val="tx1">
                <a:lumMod val="8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FB78-9D3A-451E-B585-A3024116F328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91D0-045B-463C-880E-475ED248B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1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0BA2C-CDD4-4A03-A3A4-65A0E718C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Circuito Para Leitura de Grandezas físicas de dispositivo de proteção contra surtos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906BD-7305-43DB-9DC3-D012F4A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271403"/>
            <a:ext cx="8791575" cy="928467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Ricardo vieira borges </a:t>
            </a:r>
          </a:p>
          <a:p>
            <a:r>
              <a:rPr lang="pt-BR" dirty="0">
                <a:solidFill>
                  <a:schemeClr val="bg1"/>
                </a:solidFill>
              </a:rPr>
              <a:t>16/0039355</a:t>
            </a:r>
          </a:p>
        </p:txBody>
      </p:sp>
    </p:spTree>
    <p:extLst>
      <p:ext uri="{BB962C8B-B14F-4D97-AF65-F5344CB8AC3E}">
        <p14:creationId xmlns:p14="http://schemas.microsoft.com/office/powerpoint/2010/main" val="17865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D978D-E0A6-428B-B35E-64103ED9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846" y="266826"/>
            <a:ext cx="3543129" cy="448281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filtros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1A84FB-F666-4DA8-9D90-9ACB7F02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1875632"/>
            <a:ext cx="8067752" cy="3106736"/>
          </a:xfrm>
        </p:spPr>
      </p:pic>
    </p:spTree>
    <p:extLst>
      <p:ext uri="{BB962C8B-B14F-4D97-AF65-F5344CB8AC3E}">
        <p14:creationId xmlns:p14="http://schemas.microsoft.com/office/powerpoint/2010/main" val="11859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5EE3-998D-4E21-89B4-C2262755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80" y="196488"/>
            <a:ext cx="5400064" cy="647574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AMPLIFICAÇÃO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4122A3-1C02-4B8A-8FF8-BB679BB4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87" y="1731578"/>
            <a:ext cx="8119626" cy="3394843"/>
          </a:xfrm>
        </p:spPr>
      </p:pic>
    </p:spTree>
    <p:extLst>
      <p:ext uri="{BB962C8B-B14F-4D97-AF65-F5344CB8AC3E}">
        <p14:creationId xmlns:p14="http://schemas.microsoft.com/office/powerpoint/2010/main" val="4458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10CDE-87BE-49F1-A6A2-2B4716A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342" y="280893"/>
            <a:ext cx="4584138" cy="591304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TOPOLOGIA utilizada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40EC9C-5CD4-4CC7-8181-62171BA3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45" y="1061994"/>
            <a:ext cx="9050110" cy="333425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8D4081-80E5-4C48-A1B8-9967DB6F69A3}"/>
              </a:ext>
            </a:extLst>
          </p:cNvPr>
          <p:cNvSpPr txBox="1"/>
          <p:nvPr/>
        </p:nvSpPr>
        <p:spPr>
          <a:xfrm>
            <a:off x="1803765" y="4586042"/>
            <a:ext cx="8581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Amplificar ou Atenuar;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Estágios de Filtros;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Proteções;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Disponibilizar Sinal Adequado Para Ser Lido Por Outro Sistema (A/D);</a:t>
            </a:r>
          </a:p>
        </p:txBody>
      </p:sp>
    </p:spTree>
    <p:extLst>
      <p:ext uri="{BB962C8B-B14F-4D97-AF65-F5344CB8AC3E}">
        <p14:creationId xmlns:p14="http://schemas.microsoft.com/office/powerpoint/2010/main" val="18556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0AD1-51AC-4466-915B-D73318E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675" y="252758"/>
            <a:ext cx="4274649" cy="61943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tensão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6942FE-E8E3-49E4-8518-4E3101A86D99}"/>
              </a:ext>
            </a:extLst>
          </p:cNvPr>
          <p:cNvSpPr txBox="1"/>
          <p:nvPr/>
        </p:nvSpPr>
        <p:spPr>
          <a:xfrm>
            <a:off x="1012884" y="1707693"/>
            <a:ext cx="73892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Atenuar </a:t>
            </a:r>
            <a:r>
              <a:rPr lang="pt-BR" sz="2000" dirty="0">
                <a:solidFill>
                  <a:schemeClr val="bg1"/>
                </a:solidFill>
              </a:rPr>
              <a:t>Tensões de Entrada Utilizando Divisor Resistivo;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Regime Permanente (Tensão Nominal da Rede Elétrica</a:t>
            </a:r>
            <a:r>
              <a:rPr lang="pt-BR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Amplificador de Diferença de Ganho 1;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Corte </a:t>
            </a:r>
            <a:r>
              <a:rPr lang="pt-BR" sz="2000" dirty="0">
                <a:solidFill>
                  <a:schemeClr val="bg1"/>
                </a:solidFill>
              </a:rPr>
              <a:t>do Filtro </a:t>
            </a:r>
            <a:r>
              <a:rPr lang="pt-BR" sz="2000" dirty="0" err="1">
                <a:solidFill>
                  <a:schemeClr val="bg1"/>
                </a:solidFill>
              </a:rPr>
              <a:t>Anti-Aliasing</a:t>
            </a:r>
            <a:r>
              <a:rPr lang="pt-BR" sz="2000" dirty="0">
                <a:solidFill>
                  <a:schemeClr val="bg1"/>
                </a:solidFill>
              </a:rPr>
              <a:t> para Regime Permanente de 1,5 kHz;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Transiente (Surto do Tipo 8/20us</a:t>
            </a:r>
            <a:r>
              <a:rPr lang="pt-BR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Atenuador de Diferença de Relação 1/5; 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- Corte </a:t>
            </a:r>
            <a:r>
              <a:rPr lang="pt-BR" sz="2000" dirty="0">
                <a:solidFill>
                  <a:schemeClr val="bg1"/>
                </a:solidFill>
              </a:rPr>
              <a:t>do Filtro </a:t>
            </a:r>
            <a:r>
              <a:rPr lang="pt-BR" sz="2000" dirty="0" err="1">
                <a:solidFill>
                  <a:schemeClr val="bg1"/>
                </a:solidFill>
              </a:rPr>
              <a:t>Anti-Aliasing</a:t>
            </a:r>
            <a:r>
              <a:rPr lang="pt-BR" sz="2000" dirty="0">
                <a:solidFill>
                  <a:schemeClr val="bg1"/>
                </a:solidFill>
              </a:rPr>
              <a:t> para Transiente de 500 kHz;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Clampling</a:t>
            </a:r>
            <a:r>
              <a:rPr lang="pt-BR" sz="2000" dirty="0">
                <a:solidFill>
                  <a:schemeClr val="bg1"/>
                </a:solidFill>
              </a:rPr>
              <a:t> de Tensão de -0,2V a 3,5V;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83C61A-7FCF-409D-A804-F33F7F218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26" y="933744"/>
            <a:ext cx="2866096" cy="45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884F-B00F-477C-8B28-CBBC1628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40" y="292615"/>
            <a:ext cx="4626341" cy="591304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temperatura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CCC9D5-2755-49D3-8C2D-3DCB08AD4060}"/>
              </a:ext>
            </a:extLst>
          </p:cNvPr>
          <p:cNvSpPr txBox="1"/>
          <p:nvPr/>
        </p:nvSpPr>
        <p:spPr>
          <a:xfrm>
            <a:off x="1429628" y="1084743"/>
            <a:ext cx="6583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Temperatura Ambiente e na Superfície do DPS;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NTC de 10k</a:t>
            </a:r>
            <a:r>
              <a:rPr lang="el-GR" sz="2400" dirty="0" smtClean="0">
                <a:solidFill>
                  <a:schemeClr val="bg1"/>
                </a:solidFill>
              </a:rPr>
              <a:t>Ω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com Divisor Resistivo;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Ferrite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Bead</a:t>
            </a:r>
            <a:r>
              <a:rPr lang="pt-BR" sz="2400" dirty="0">
                <a:solidFill>
                  <a:schemeClr val="bg1"/>
                </a:solidFill>
              </a:rPr>
              <a:t> 880@100kHz</a:t>
            </a:r>
            <a:r>
              <a:rPr lang="pt-BR" sz="2400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Amplificador de Diferença de Ganho 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Corte do Filtro </a:t>
            </a:r>
            <a:r>
              <a:rPr lang="pt-BR" sz="2400" dirty="0" err="1">
                <a:solidFill>
                  <a:schemeClr val="bg1"/>
                </a:solidFill>
              </a:rPr>
              <a:t>Anti-Aliasing</a:t>
            </a:r>
            <a:r>
              <a:rPr lang="pt-BR" sz="2400" dirty="0">
                <a:solidFill>
                  <a:schemeClr val="bg1"/>
                </a:solidFill>
              </a:rPr>
              <a:t> de 15 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Clampling</a:t>
            </a:r>
            <a:r>
              <a:rPr lang="pt-BR" sz="2400" dirty="0">
                <a:solidFill>
                  <a:schemeClr val="bg1"/>
                </a:solidFill>
              </a:rPr>
              <a:t> de Tensão de -0,2V a 3,5V;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08" y="1431123"/>
            <a:ext cx="3258430" cy="3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3EFA-0AF7-428A-88FB-14AEFE2B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04" y="294962"/>
            <a:ext cx="8102991" cy="563168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Corrente DE REGIME PERMANENTE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BB5540-522B-4E05-8F0E-C01ED25BE13A}"/>
              </a:ext>
            </a:extLst>
          </p:cNvPr>
          <p:cNvSpPr txBox="1"/>
          <p:nvPr/>
        </p:nvSpPr>
        <p:spPr>
          <a:xfrm>
            <a:off x="1336441" y="1707693"/>
            <a:ext cx="7220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Corrente Conduzida pelo DPS em Sua Tensão Nominal;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Utilização de Sensor Não Invasivo;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Ferrite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Bead</a:t>
            </a:r>
            <a:r>
              <a:rPr lang="pt-BR" sz="2400" dirty="0">
                <a:solidFill>
                  <a:schemeClr val="bg1"/>
                </a:solidFill>
              </a:rPr>
              <a:t> 880@100kHz</a:t>
            </a:r>
            <a:r>
              <a:rPr lang="pt-BR" sz="2400" dirty="0" smtClean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Amplificador de Diferença de Ganho 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Corte do Filtro </a:t>
            </a:r>
            <a:r>
              <a:rPr lang="pt-BR" sz="2400" dirty="0" err="1">
                <a:solidFill>
                  <a:schemeClr val="bg1"/>
                </a:solidFill>
              </a:rPr>
              <a:t>Anti-Aliasing</a:t>
            </a:r>
            <a:r>
              <a:rPr lang="pt-BR" sz="2400" dirty="0">
                <a:solidFill>
                  <a:schemeClr val="bg1"/>
                </a:solidFill>
              </a:rPr>
              <a:t> de 1,5 kHz;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Clampling</a:t>
            </a:r>
            <a:r>
              <a:rPr lang="pt-BR" sz="2400" dirty="0">
                <a:solidFill>
                  <a:schemeClr val="bg1"/>
                </a:solidFill>
              </a:rPr>
              <a:t> de Tensão de -0,2V a 3,5V;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903A3BA-3137-449B-84EB-660C50A53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66" y="2178733"/>
            <a:ext cx="2723630" cy="27236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685" y="2740548"/>
            <a:ext cx="1542857" cy="16000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9592408" y="3540548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B3E99-8D7E-433F-8C49-26C7AA85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945" y="337163"/>
            <a:ext cx="7242932" cy="448281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CORRENTE DE SURTO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4144D4-6D27-41E0-A2ED-62E00F05C458}"/>
              </a:ext>
            </a:extLst>
          </p:cNvPr>
          <p:cNvSpPr txBox="1"/>
          <p:nvPr/>
        </p:nvSpPr>
        <p:spPr>
          <a:xfrm>
            <a:off x="1183244" y="1413063"/>
            <a:ext cx="6539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Bobina de </a:t>
            </a:r>
            <a:r>
              <a:rPr lang="pt-BR" sz="2800" dirty="0" err="1">
                <a:solidFill>
                  <a:schemeClr val="bg1"/>
                </a:solidFill>
              </a:rPr>
              <a:t>Rogowski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Sensor de Corrente Não Invasivo </a:t>
            </a:r>
            <a:r>
              <a:rPr lang="pt-BR" sz="2400" dirty="0" err="1">
                <a:solidFill>
                  <a:schemeClr val="bg1"/>
                </a:solidFill>
              </a:rPr>
              <a:t>Toroidal</a:t>
            </a:r>
            <a:r>
              <a:rPr lang="pt-BR" sz="2400" dirty="0">
                <a:solidFill>
                  <a:schemeClr val="bg1"/>
                </a:solidFill>
              </a:rPr>
              <a:t> com Enrolamento de Condutor Distribuído em um Núcleo de Material Não Magnético;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Saída de Tensão Proporcional à Derivada da Corrente Mensurada;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Necessita de um Estágio de Circuito Integrador;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4B0E73-72B5-47D0-AC9B-509C6C82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64" y="1745503"/>
            <a:ext cx="3931480" cy="32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F99F-72F5-4F80-9BCD-4DAC9CBA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86" y="112081"/>
            <a:ext cx="6145652" cy="885770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Circuito para bobina de </a:t>
            </a:r>
            <a:r>
              <a:rPr lang="pt-BR" sz="2800" dirty="0" err="1">
                <a:solidFill>
                  <a:schemeClr val="bg1"/>
                </a:solidFill>
              </a:rPr>
              <a:t>rogowski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6A978B-682B-4E81-8A2F-BCA7BD70D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7" y="1473861"/>
            <a:ext cx="11504150" cy="3910277"/>
          </a:xfrm>
        </p:spPr>
      </p:pic>
    </p:spTree>
    <p:extLst>
      <p:ext uri="{BB962C8B-B14F-4D97-AF65-F5344CB8AC3E}">
        <p14:creationId xmlns:p14="http://schemas.microsoft.com/office/powerpoint/2010/main" val="39769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278-610C-406C-8DC9-2A9A68F6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063" y="309029"/>
            <a:ext cx="8269873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Modelo real do </a:t>
            </a:r>
            <a:r>
              <a:rPr lang="pt-BR" sz="2800" dirty="0" err="1">
                <a:solidFill>
                  <a:schemeClr val="bg1"/>
                </a:solidFill>
              </a:rPr>
              <a:t>varistor</a:t>
            </a:r>
            <a:r>
              <a:rPr lang="pt-BR" sz="2800" dirty="0">
                <a:solidFill>
                  <a:schemeClr val="bg1"/>
                </a:solidFill>
              </a:rPr>
              <a:t> de oxido de zinco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27F01B-3069-4D6D-849F-941DF97C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29" y="1855091"/>
            <a:ext cx="2823300" cy="314781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066A1BB-CEE5-4495-A06D-FFAABD2AF36B}"/>
              </a:ext>
            </a:extLst>
          </p:cNvPr>
          <p:cNvSpPr txBox="1"/>
          <p:nvPr/>
        </p:nvSpPr>
        <p:spPr>
          <a:xfrm>
            <a:off x="1275471" y="2613392"/>
            <a:ext cx="6175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Valores de Componentes Parasitas de Acordo com Características </a:t>
            </a:r>
            <a:r>
              <a:rPr lang="pt-BR" sz="2000" dirty="0" smtClean="0">
                <a:solidFill>
                  <a:schemeClr val="bg1"/>
                </a:solidFill>
              </a:rPr>
              <a:t>do Material e Dimensões do </a:t>
            </a:r>
            <a:r>
              <a:rPr lang="pt-BR" sz="2000" dirty="0" err="1" smtClean="0">
                <a:solidFill>
                  <a:schemeClr val="bg1"/>
                </a:solidFill>
              </a:rPr>
              <a:t>Varistor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Varistor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Utilizado </a:t>
            </a:r>
            <a:r>
              <a:rPr lang="pt-BR" sz="2000" dirty="0">
                <a:solidFill>
                  <a:schemeClr val="bg1"/>
                </a:solidFill>
              </a:rPr>
              <a:t>no DPS de </a:t>
            </a:r>
            <a:r>
              <a:rPr lang="pt-BR" sz="2000" dirty="0" smtClean="0">
                <a:solidFill>
                  <a:schemeClr val="bg1"/>
                </a:solidFill>
              </a:rPr>
              <a:t>Aproximadamente </a:t>
            </a:r>
            <a:r>
              <a:rPr lang="pt-BR" sz="2000" dirty="0">
                <a:solidFill>
                  <a:schemeClr val="bg1"/>
                </a:solidFill>
              </a:rPr>
              <a:t>4cm²;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633DC-2847-4EDC-9D02-0F10AF55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05" y="236345"/>
            <a:ext cx="4682612" cy="67571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VALIDAÇÃO DE TOPOLOGIAS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3F0E62-C0B2-4D48-8E46-6BE94752D557}"/>
              </a:ext>
            </a:extLst>
          </p:cNvPr>
          <p:cNvSpPr txBox="1"/>
          <p:nvPr/>
        </p:nvSpPr>
        <p:spPr>
          <a:xfrm>
            <a:off x="1677155" y="2090172"/>
            <a:ext cx="8834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Circuitos Validados por Meio de Simulação Computacional;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Software </a:t>
            </a:r>
            <a:r>
              <a:rPr lang="pt-BR" sz="2400" dirty="0" err="1">
                <a:solidFill>
                  <a:schemeClr val="bg1"/>
                </a:solidFill>
              </a:rPr>
              <a:t>LTSpice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Analog</a:t>
            </a:r>
            <a:r>
              <a:rPr lang="pt-BR" sz="2400" dirty="0">
                <a:solidFill>
                  <a:schemeClr val="bg1"/>
                </a:solidFill>
              </a:rPr>
              <a:t> Devices;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Modelo SPICE de </a:t>
            </a:r>
            <a:r>
              <a:rPr lang="pt-BR" sz="2400" dirty="0" err="1">
                <a:solidFill>
                  <a:schemeClr val="bg1"/>
                </a:solidFill>
              </a:rPr>
              <a:t>AmpOp</a:t>
            </a:r>
            <a:r>
              <a:rPr lang="pt-BR" sz="2400" dirty="0">
                <a:solidFill>
                  <a:schemeClr val="bg1"/>
                </a:solidFill>
              </a:rPr>
              <a:t> TLV9002;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4B6EF2-49D4-4504-A9D9-BE1AA222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4" y="0"/>
            <a:ext cx="5775667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4A6A0F-9C60-4ACE-81C7-AD862C849B8F}"/>
              </a:ext>
            </a:extLst>
          </p:cNvPr>
          <p:cNvSpPr txBox="1"/>
          <p:nvPr/>
        </p:nvSpPr>
        <p:spPr>
          <a:xfrm>
            <a:off x="679938" y="800936"/>
            <a:ext cx="54301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77,8 Milhões de Ocorrências de Raios por Ano no Brasil;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Potencial Elétrico de 100 MV;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Média de Corrente de 30 kA;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Responsável por Danos em Equipamentos Eletrônicos, Incêndios e Morte de Animais e Pessoas;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8A14CC-6D7B-4A04-BB8D-58E1ED577A8D}"/>
              </a:ext>
            </a:extLst>
          </p:cNvPr>
          <p:cNvSpPr txBox="1"/>
          <p:nvPr/>
        </p:nvSpPr>
        <p:spPr>
          <a:xfrm>
            <a:off x="4754878" y="6488668"/>
            <a:ext cx="47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INPE-ELAT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C82B8A-E8E7-4C49-B158-D4F8975D9CCE}"/>
              </a:ext>
            </a:extLst>
          </p:cNvPr>
          <p:cNvSpPr txBox="1"/>
          <p:nvPr/>
        </p:nvSpPr>
        <p:spPr>
          <a:xfrm>
            <a:off x="2616589" y="351552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RAIOS</a:t>
            </a:r>
          </a:p>
        </p:txBody>
      </p:sp>
    </p:spTree>
    <p:extLst>
      <p:ext uri="{BB962C8B-B14F-4D97-AF65-F5344CB8AC3E}">
        <p14:creationId xmlns:p14="http://schemas.microsoft.com/office/powerpoint/2010/main" val="29285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0BA60D-8D9B-4A8A-95DA-6E29D4B93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22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473E37-13C8-4106-B5EC-56EEB4C3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111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4434F1-DA66-4908-8970-243E0635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92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C1EAB9-F6C9-4B7A-9881-E78D0957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97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F5F522-742A-4E49-AD97-743EBECE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037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C8F446-4A7A-4D8D-AD74-80F27CBF4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69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3E92D5-D77E-4466-9AAC-64F05307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9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9A21-6676-4B4B-A152-6245ADFF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22" y="154284"/>
            <a:ext cx="6047178" cy="788251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PRÓXIMOS PASSOS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443883"/>
              </p:ext>
            </p:extLst>
          </p:nvPr>
        </p:nvGraphicFramePr>
        <p:xfrm>
          <a:off x="1141408" y="3823310"/>
          <a:ext cx="990600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25180644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63836857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9597856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280722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58780353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33673224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9135914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6450580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24711555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Semanas</a:t>
                      </a:r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Meses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2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Fev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Abr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Jun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Jul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8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 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3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9639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0479" y="1488161"/>
            <a:ext cx="8387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Pendências do Projeto;</a:t>
            </a:r>
          </a:p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Solução para Aquisição de 1Msps (A/D);</a:t>
            </a:r>
          </a:p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Alterações e Possíveis Impactos;</a:t>
            </a:r>
          </a:p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Design de PCB;</a:t>
            </a:r>
          </a:p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Produção e Testes</a:t>
            </a:r>
          </a:p>
          <a:p>
            <a:pPr marL="342900" indent="-342900"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Documentação;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682" y="2412149"/>
            <a:ext cx="8055341" cy="147857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</a:rPr>
              <a:t>OBRIGADO!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C6EC10-37EF-4137-8E1B-2F1221398B39}"/>
              </a:ext>
            </a:extLst>
          </p:cNvPr>
          <p:cNvSpPr txBox="1"/>
          <p:nvPr/>
        </p:nvSpPr>
        <p:spPr>
          <a:xfrm>
            <a:off x="1531030" y="450126"/>
            <a:ext cx="912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SURTOS </a:t>
            </a:r>
            <a:r>
              <a:rPr lang="pt-BR" sz="3200" dirty="0">
                <a:solidFill>
                  <a:schemeClr val="bg1"/>
                </a:solidFill>
              </a:rPr>
              <a:t>EM LINHAS DE TRANSMISSÃO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3C43A5-AF15-4442-B932-F9A7BF15C3C1}"/>
              </a:ext>
            </a:extLst>
          </p:cNvPr>
          <p:cNvSpPr txBox="1"/>
          <p:nvPr/>
        </p:nvSpPr>
        <p:spPr>
          <a:xfrm>
            <a:off x="1214507" y="1149202"/>
            <a:ext cx="97629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Propagação de até 5 km do Ponto de Origem;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Normalmente Limitado a 6 kV em Linhas Residenciais de Baixa Tensão;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Formas de Onda e Tempo de Duração Estimados</a:t>
            </a:r>
            <a:r>
              <a:rPr lang="pt-BR" sz="2800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Causados por Raios, Manobras na Rede e Utilização de Equipamentos Elétricos de Alta Potência;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A0E8A4-F954-4F47-BB19-F7140FF2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81" y="3207876"/>
            <a:ext cx="2983757" cy="2093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677D3E-6493-41A2-A075-AC96A256E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86" y="287331"/>
            <a:ext cx="2781885" cy="27818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B779EA-746C-4D71-8119-D145257F8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610" y="425991"/>
            <a:ext cx="1576328" cy="25045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92573-68A7-4C94-932F-6F3D6457BB48}"/>
              </a:ext>
            </a:extLst>
          </p:cNvPr>
          <p:cNvSpPr txBox="1"/>
          <p:nvPr/>
        </p:nvSpPr>
        <p:spPr>
          <a:xfrm>
            <a:off x="906429" y="1962666"/>
            <a:ext cx="6963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Para-Raios;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Dispositivo de Proteção Contra Surtos (DPS):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 - </a:t>
            </a:r>
            <a:r>
              <a:rPr lang="pt-BR" sz="2800" dirty="0" err="1">
                <a:solidFill>
                  <a:schemeClr val="bg1"/>
                </a:solidFill>
              </a:rPr>
              <a:t>Varistor</a:t>
            </a:r>
            <a:r>
              <a:rPr lang="pt-BR" sz="2800" dirty="0">
                <a:solidFill>
                  <a:schemeClr val="bg1"/>
                </a:solidFill>
              </a:rPr>
              <a:t>;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 - </a:t>
            </a:r>
            <a:r>
              <a:rPr lang="pt-BR" sz="2800" dirty="0" err="1">
                <a:solidFill>
                  <a:schemeClr val="bg1"/>
                </a:solidFill>
              </a:rPr>
              <a:t>Centelhador</a:t>
            </a:r>
            <a:r>
              <a:rPr lang="pt-BR" sz="2800" dirty="0">
                <a:solidFill>
                  <a:schemeClr val="bg1"/>
                </a:solidFill>
              </a:rPr>
              <a:t> à Gás;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 - Diodo Supressor de Transiente (TVS);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437271-081F-4F9A-A01D-9C0B3763565C}"/>
              </a:ext>
            </a:extLst>
          </p:cNvPr>
          <p:cNvSpPr txBox="1"/>
          <p:nvPr/>
        </p:nvSpPr>
        <p:spPr>
          <a:xfrm>
            <a:off x="1533378" y="425991"/>
            <a:ext cx="570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DISPOSITIVOS DE PROTEÇÃO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948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F267D-C533-4C41-A98B-05B3963FC862}"/>
              </a:ext>
            </a:extLst>
          </p:cNvPr>
          <p:cNvSpPr txBox="1"/>
          <p:nvPr/>
        </p:nvSpPr>
        <p:spPr>
          <a:xfrm>
            <a:off x="1552135" y="513471"/>
            <a:ext cx="908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NÍVEL DE DETEORIORAÇÃO E VIDA ÚTIL DO VARISTOR DE ÓXIDO DE ZINCO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3CA435-D511-42A3-91DC-423AF92F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973" y="1728787"/>
            <a:ext cx="1343025" cy="34004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2CC250-B66F-4452-9691-7F9939EF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41" y="2232057"/>
            <a:ext cx="1313645" cy="180304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35E000-DF22-42DF-8F84-13209B9F3A45}"/>
              </a:ext>
            </a:extLst>
          </p:cNvPr>
          <p:cNvSpPr txBox="1"/>
          <p:nvPr/>
        </p:nvSpPr>
        <p:spPr>
          <a:xfrm>
            <a:off x="1899138" y="2349305"/>
            <a:ext cx="5022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Tensão;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Corrente;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Temperatura;</a:t>
            </a:r>
          </a:p>
        </p:txBody>
      </p:sp>
    </p:spTree>
    <p:extLst>
      <p:ext uri="{BB962C8B-B14F-4D97-AF65-F5344CB8AC3E}">
        <p14:creationId xmlns:p14="http://schemas.microsoft.com/office/powerpoint/2010/main" val="14933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717FF-8A87-4E7C-80BA-4A847A0E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7042" y="3112245"/>
            <a:ext cx="9905998" cy="63350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metodologia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B7CE6C-4B83-4A86-B8FD-95EA383C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0" y="379062"/>
            <a:ext cx="3718143" cy="6099874"/>
          </a:xfrm>
        </p:spPr>
      </p:pic>
    </p:spTree>
    <p:extLst>
      <p:ext uri="{BB962C8B-B14F-4D97-AF65-F5344CB8AC3E}">
        <p14:creationId xmlns:p14="http://schemas.microsoft.com/office/powerpoint/2010/main" val="35391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7B41E-ED88-4F9D-85FC-98AA45B5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565" y="224353"/>
            <a:ext cx="6398870" cy="577505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Aquisição de GRANDEZAS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A3CC45-F72E-499E-A6C9-C9364EF5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7" y="1325880"/>
            <a:ext cx="11349266" cy="4206239"/>
          </a:xfrm>
        </p:spPr>
      </p:pic>
    </p:spTree>
    <p:extLst>
      <p:ext uri="{BB962C8B-B14F-4D97-AF65-F5344CB8AC3E}">
        <p14:creationId xmlns:p14="http://schemas.microsoft.com/office/powerpoint/2010/main" val="11334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760F9-3AAD-42ED-9F17-CC6843FC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40" y="182650"/>
            <a:ext cx="6159719" cy="661641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Sensoriamento</a:t>
            </a:r>
          </a:p>
        </p:txBody>
      </p:sp>
      <p:pic>
        <p:nvPicPr>
          <p:cNvPr id="25" name="Espaço Reservado para Conteúdo 24">
            <a:extLst>
              <a:ext uri="{FF2B5EF4-FFF2-40B4-BE49-F238E27FC236}">
                <a16:creationId xmlns:a16="http://schemas.microsoft.com/office/drawing/2014/main" id="{92A3177C-D644-4872-BFFD-38D77417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10" y="1814892"/>
            <a:ext cx="8253580" cy="3228215"/>
          </a:xfrm>
        </p:spPr>
      </p:pic>
    </p:spTree>
    <p:extLst>
      <p:ext uri="{BB962C8B-B14F-4D97-AF65-F5344CB8AC3E}">
        <p14:creationId xmlns:p14="http://schemas.microsoft.com/office/powerpoint/2010/main" val="3732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5B53-A32F-46E7-BEAC-F7694926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903" y="196487"/>
            <a:ext cx="6258193" cy="591304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Elementos de PROTEÇÃO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1633902-ED8A-455A-875F-E8F9AACC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64" y="1847363"/>
            <a:ext cx="8046070" cy="3163274"/>
          </a:xfrm>
        </p:spPr>
      </p:pic>
    </p:spTree>
    <p:extLst>
      <p:ext uri="{BB962C8B-B14F-4D97-AF65-F5344CB8AC3E}">
        <p14:creationId xmlns:p14="http://schemas.microsoft.com/office/powerpoint/2010/main" val="8881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442</TotalTime>
  <Words>967</Words>
  <Application>Microsoft Office PowerPoint</Application>
  <PresentationFormat>Widescreen</PresentationFormat>
  <Paragraphs>274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Circuito</vt:lpstr>
      <vt:lpstr>Circuito Para Leitura de Grandezas físicas de dispositivo de proteção contra surtos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Aquisição de GRANDEZAS</vt:lpstr>
      <vt:lpstr>Sensoriamento</vt:lpstr>
      <vt:lpstr>Elementos de PROTEÇÃO </vt:lpstr>
      <vt:lpstr>filtros</vt:lpstr>
      <vt:lpstr>AMPLIFICAÇÃO</vt:lpstr>
      <vt:lpstr>TOPOLOGIA utilizada</vt:lpstr>
      <vt:lpstr>tensão</vt:lpstr>
      <vt:lpstr>temperatura</vt:lpstr>
      <vt:lpstr>Corrente DE REGIME PERMANENTE</vt:lpstr>
      <vt:lpstr>CORRENTE DE SURTO</vt:lpstr>
      <vt:lpstr>Circuito para bobina de rogowski</vt:lpstr>
      <vt:lpstr>Modelo real do varistor de oxido de zinco</vt:lpstr>
      <vt:lpstr>VALIDAÇÃO DE TOPOLOGIAS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 Borges</cp:lastModifiedBy>
  <cp:revision>38</cp:revision>
  <dcterms:created xsi:type="dcterms:W3CDTF">2019-12-12T23:07:47Z</dcterms:created>
  <dcterms:modified xsi:type="dcterms:W3CDTF">2019-12-13T14:56:46Z</dcterms:modified>
</cp:coreProperties>
</file>