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60" r:id="rId4"/>
    <p:sldId id="258" r:id="rId5"/>
    <p:sldId id="259" r:id="rId6"/>
    <p:sldId id="265" r:id="rId7"/>
    <p:sldId id="266" r:id="rId8"/>
    <p:sldId id="264"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pPr/>
              <a:t>6/7/2018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511687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712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321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494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pPr/>
              <a:t>6/7/2018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999495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615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357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632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49773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6/7/2018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80181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6/7/2018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70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6/7/2018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453549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FB7E4-CFD7-463F-9B6E-947E01C891A5}"/>
              </a:ext>
            </a:extLst>
          </p:cNvPr>
          <p:cNvSpPr>
            <a:spLocks noGrp="1"/>
          </p:cNvSpPr>
          <p:nvPr>
            <p:ph type="ctrTitle"/>
          </p:nvPr>
        </p:nvSpPr>
        <p:spPr>
          <a:xfrm>
            <a:off x="1371600" y="632791"/>
            <a:ext cx="9448800" cy="5592417"/>
          </a:xfrm>
        </p:spPr>
        <p:txBody>
          <a:bodyPr>
            <a:noAutofit/>
          </a:bodyPr>
          <a:lstStyle/>
          <a:p>
            <a:r>
              <a:rPr lang="es-MX" sz="1100" dirty="0">
                <a:latin typeface="Arial" panose="020B0604020202020204" pitchFamily="34" charset="0"/>
                <a:cs typeface="Arial" panose="020B0604020202020204" pitchFamily="34" charset="0"/>
              </a:rPr>
              <a:t> </a:t>
            </a:r>
            <a:br>
              <a:rPr lang="es-MX" sz="1100" dirty="0">
                <a:latin typeface="Arial" panose="020B0604020202020204" pitchFamily="34" charset="0"/>
                <a:cs typeface="Arial" panose="020B0604020202020204" pitchFamily="34" charset="0"/>
              </a:rPr>
            </a:br>
            <a:br>
              <a:rPr lang="es-MX" sz="1050" dirty="0">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UNIVERSIDAD AUTÓNOMA DE BAJA CALIFORNIA</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FIAD</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Inteligencia Artificial </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Practica 1</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“PACMAN DFS,</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PACMAN BFS y PACMAN A*”</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Alumno:</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Villegas López Ricardo</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Catedrático: </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Hugo Armando Guillen Ramírez</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Grupo: 461</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Fecha de entrega: 08/06/2018</a:t>
            </a:r>
            <a:br>
              <a:rPr lang="es-MX"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s-MX" sz="11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4" name="Imagen 13">
            <a:extLst>
              <a:ext uri="{FF2B5EF4-FFF2-40B4-BE49-F238E27FC236}">
                <a16:creationId xmlns:a16="http://schemas.microsoft.com/office/drawing/2014/main" id="{2FC4D960-5AA8-45EF-9238-06F744316AA1}"/>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21771" y="1279181"/>
            <a:ext cx="821055" cy="1108710"/>
          </a:xfrm>
          <a:prstGeom prst="rect">
            <a:avLst/>
          </a:prstGeom>
          <a:noFill/>
        </p:spPr>
      </p:pic>
      <p:pic>
        <p:nvPicPr>
          <p:cNvPr id="15" name="Imagen 14" descr="Resultado de imagen para Universidad autónoma de baja California">
            <a:extLst>
              <a:ext uri="{FF2B5EF4-FFF2-40B4-BE49-F238E27FC236}">
                <a16:creationId xmlns:a16="http://schemas.microsoft.com/office/drawing/2014/main" id="{0FFD4C38-DA61-4EEB-945B-F7396863C029}"/>
              </a:ext>
            </a:extLst>
          </p:cNvPr>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9701" y="1216951"/>
            <a:ext cx="821055" cy="1170940"/>
          </a:xfrm>
          <a:prstGeom prst="rect">
            <a:avLst/>
          </a:prstGeom>
          <a:noFill/>
          <a:ln>
            <a:noFill/>
          </a:ln>
        </p:spPr>
      </p:pic>
    </p:spTree>
    <p:extLst>
      <p:ext uri="{BB962C8B-B14F-4D97-AF65-F5344CB8AC3E}">
        <p14:creationId xmlns:p14="http://schemas.microsoft.com/office/powerpoint/2010/main" val="6784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05FF9-C5AA-4C53-B122-27683316805F}"/>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E064C748-9927-4351-B5A7-652AA68CCFC0}"/>
              </a:ext>
            </a:extLst>
          </p:cNvPr>
          <p:cNvSpPr>
            <a:spLocks noGrp="1"/>
          </p:cNvSpPr>
          <p:nvPr>
            <p:ph idx="1"/>
          </p:nvPr>
        </p:nvSpPr>
        <p:spPr/>
        <p:txBody>
          <a:bodyPr>
            <a:normAutofit fontScale="85000" lnSpcReduction="20000"/>
          </a:bodyPr>
          <a:lstStyle/>
          <a:p>
            <a:pPr lvl="0"/>
            <a:r>
              <a:rPr lang="en-US" dirty="0" err="1"/>
              <a:t>HackerRank</a:t>
            </a:r>
            <a:r>
              <a:rPr lang="en-US" dirty="0"/>
              <a:t>. (2018). Solve </a:t>
            </a:r>
            <a:r>
              <a:rPr lang="en-US" dirty="0" err="1"/>
              <a:t>PacMan</a:t>
            </a:r>
            <a:r>
              <a:rPr lang="en-US" dirty="0"/>
              <a:t> - BFS. [online] Available at: https://www.hackerrank.com/challenges/pacman-bfs [Accessed 8 Jun. 2018].</a:t>
            </a:r>
            <a:endParaRPr lang="es-MX" dirty="0"/>
          </a:p>
          <a:p>
            <a:pPr lvl="0"/>
            <a:r>
              <a:rPr lang="en-US" dirty="0" err="1"/>
              <a:t>HackerRank</a:t>
            </a:r>
            <a:r>
              <a:rPr lang="en-US" dirty="0"/>
              <a:t>. (2018). Solve </a:t>
            </a:r>
            <a:r>
              <a:rPr lang="en-US" dirty="0" err="1"/>
              <a:t>PacMan</a:t>
            </a:r>
            <a:r>
              <a:rPr lang="en-US" dirty="0"/>
              <a:t> - DFS. [online] Available at: https://www.hackerrank.com/challenges/pacman-dfs [Accessed 8 Jun. 2018].</a:t>
            </a:r>
            <a:endParaRPr lang="es-MX" dirty="0"/>
          </a:p>
          <a:p>
            <a:pPr lvl="0"/>
            <a:r>
              <a:rPr lang="en-US" dirty="0" err="1"/>
              <a:t>HackerRank</a:t>
            </a:r>
            <a:r>
              <a:rPr lang="en-US" dirty="0"/>
              <a:t>. (2018). Solve Pacman A*. [online] Available at: https://www.hackerrank.com/challenges/pacman-astar [Accessed 8 Jun. 2018].</a:t>
            </a:r>
            <a:endParaRPr lang="es-MX" dirty="0"/>
          </a:p>
          <a:p>
            <a:pPr lvl="0"/>
            <a:r>
              <a:rPr lang="en-US" dirty="0"/>
              <a:t>Search?, H. (2018). How to trace the path in a Breadth-First Search?. [online] Stack Overflow. Available at: https://stackoverflow.com/questions/8922060/how-to-trace-the-camino-in-a-breadth-first-search [Accessed 8 Jun. 2018].</a:t>
            </a:r>
            <a:endParaRPr lang="es-MX" dirty="0"/>
          </a:p>
          <a:p>
            <a:pPr lvl="0"/>
            <a:r>
              <a:rPr lang="en-US" dirty="0" err="1"/>
              <a:t>GeeksforGeeks</a:t>
            </a:r>
            <a:r>
              <a:rPr lang="en-US" dirty="0"/>
              <a:t>. (2018). Depth First Search or DFS for a Graph - </a:t>
            </a:r>
            <a:r>
              <a:rPr lang="en-US" dirty="0" err="1"/>
              <a:t>GeeksforGeeks</a:t>
            </a:r>
            <a:r>
              <a:rPr lang="en-US" dirty="0"/>
              <a:t>. [online] Available at: https://www.geeksforgeeks.org/depth-first-search-or-dfs-for-a-graph/ [Accessed 8 Jun. 2018].</a:t>
            </a:r>
            <a:endParaRPr lang="es-MX" dirty="0"/>
          </a:p>
          <a:p>
            <a:pPr lvl="0"/>
            <a:r>
              <a:rPr lang="en-US" dirty="0" err="1"/>
              <a:t>GeeksforGeeks</a:t>
            </a:r>
            <a:r>
              <a:rPr lang="en-US" dirty="0"/>
              <a:t>. (2018). A* Search Algorithm - </a:t>
            </a:r>
            <a:r>
              <a:rPr lang="en-US" dirty="0" err="1"/>
              <a:t>GeeksforGeeks</a:t>
            </a:r>
            <a:r>
              <a:rPr lang="en-US" dirty="0"/>
              <a:t>. [online] Available at: https://www.geeksforgeeks.org/a-search-algorithm/ [Accessed 8 Jun. 2018].</a:t>
            </a:r>
            <a:endParaRPr lang="es-MX" dirty="0"/>
          </a:p>
          <a:p>
            <a:pPr marL="0" indent="0">
              <a:buNone/>
            </a:pPr>
            <a:endParaRPr lang="es-MX" dirty="0"/>
          </a:p>
        </p:txBody>
      </p:sp>
    </p:spTree>
    <p:extLst>
      <p:ext uri="{BB962C8B-B14F-4D97-AF65-F5344CB8AC3E}">
        <p14:creationId xmlns:p14="http://schemas.microsoft.com/office/powerpoint/2010/main" val="374604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D1E7-F3AC-4625-BD1C-8EA11F452E2C}"/>
              </a:ext>
            </a:extLst>
          </p:cNvPr>
          <p:cNvSpPr>
            <a:spLocks noGrp="1"/>
          </p:cNvSpPr>
          <p:nvPr>
            <p:ph type="title"/>
          </p:nvPr>
        </p:nvSpPr>
        <p:spPr>
          <a:xfrm>
            <a:off x="1295400" y="635001"/>
            <a:ext cx="9601200" cy="1485900"/>
          </a:xfrm>
        </p:spPr>
        <p:txBody>
          <a:bodyPr/>
          <a:lstStyle/>
          <a:p>
            <a:r>
              <a:rPr lang="es-MX" b="1" dirty="0"/>
              <a:t>Apéndice</a:t>
            </a:r>
            <a:endParaRPr lang="es-MX" dirty="0"/>
          </a:p>
        </p:txBody>
      </p:sp>
      <p:pic>
        <p:nvPicPr>
          <p:cNvPr id="2056" name="Picture 7">
            <a:extLst>
              <a:ext uri="{FF2B5EF4-FFF2-40B4-BE49-F238E27FC236}">
                <a16:creationId xmlns:a16="http://schemas.microsoft.com/office/drawing/2014/main" id="{FD647087-FFFA-4FFB-9E63-4A28103FB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37" t="19019" r="69789" b="52606"/>
          <a:stretch>
            <a:fillRect/>
          </a:stretch>
        </p:blipFill>
        <p:spPr bwMode="auto">
          <a:xfrm>
            <a:off x="5107793" y="2309813"/>
            <a:ext cx="1976414" cy="24828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40CCB2A-54D3-413B-94C7-4AB89EC9B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197" t="19321" r="69450" b="62267"/>
          <a:stretch>
            <a:fillRect/>
          </a:stretch>
        </p:blipFill>
        <p:spPr bwMode="auto">
          <a:xfrm>
            <a:off x="2092824" y="2309813"/>
            <a:ext cx="2443161" cy="244316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8">
            <a:extLst>
              <a:ext uri="{FF2B5EF4-FFF2-40B4-BE49-F238E27FC236}">
                <a16:creationId xmlns:a16="http://schemas.microsoft.com/office/drawing/2014/main" id="{D95ED817-864B-4E39-9E9C-8D5C84C0E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367" t="19621" r="66563" b="30267"/>
          <a:stretch>
            <a:fillRect/>
          </a:stretch>
        </p:blipFill>
        <p:spPr bwMode="auto">
          <a:xfrm>
            <a:off x="7805500" y="2259868"/>
            <a:ext cx="2858969" cy="42145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ADB74850-69BD-41A7-89C7-4CA10796226C}"/>
              </a:ext>
            </a:extLst>
          </p:cNvPr>
          <p:cNvSpPr>
            <a:spLocks noChangeArrowheads="1"/>
          </p:cNvSpPr>
          <p:nvPr/>
        </p:nvSpPr>
        <p:spPr bwMode="auto">
          <a:xfrm>
            <a:off x="3138985" y="13779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Rectangle 10">
            <a:extLst>
              <a:ext uri="{FF2B5EF4-FFF2-40B4-BE49-F238E27FC236}">
                <a16:creationId xmlns:a16="http://schemas.microsoft.com/office/drawing/2014/main" id="{2B479E03-9302-45C6-99A2-7FB9F7101B7D}"/>
              </a:ext>
            </a:extLst>
          </p:cNvPr>
          <p:cNvSpPr>
            <a:spLocks noChangeArrowheads="1"/>
          </p:cNvSpPr>
          <p:nvPr/>
        </p:nvSpPr>
        <p:spPr bwMode="auto">
          <a:xfrm>
            <a:off x="2224585" y="1386614"/>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s-MX" altLang="es-MX"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Laberinto 1                             Laberinto 2                                     Laberinto 3</a:t>
            </a:r>
            <a:endParaRPr kumimoji="0" lang="es-MX" altLang="es-MX"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4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C8C77-DD1F-4B2E-83E3-204A50A63F70}"/>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DFDD71CF-80CB-49B5-83E2-958238BE737A}"/>
              </a:ext>
            </a:extLst>
          </p:cNvPr>
          <p:cNvSpPr>
            <a:spLocks noGrp="1"/>
          </p:cNvSpPr>
          <p:nvPr>
            <p:ph idx="1"/>
          </p:nvPr>
        </p:nvSpPr>
        <p:spPr/>
        <p:txBody>
          <a:bodyPr>
            <a:normAutofit/>
          </a:bodyPr>
          <a:lstStyle/>
          <a:p>
            <a:pPr algn="just"/>
            <a:r>
              <a:rPr lang="es-MX" dirty="0">
                <a:latin typeface="Arial" panose="020B0604020202020204" pitchFamily="34" charset="0"/>
                <a:cs typeface="Arial" panose="020B0604020202020204" pitchFamily="34" charset="0"/>
              </a:rPr>
              <a:t>En esta práctica que corresponde a la primera del curso es resolver esta problemática mediante un algoritmo de búsqueda en el lenguaje </a:t>
            </a:r>
            <a:r>
              <a:rPr lang="es-MX" dirty="0" err="1">
                <a:latin typeface="Arial" panose="020B0604020202020204" pitchFamily="34" charset="0"/>
                <a:cs typeface="Arial" panose="020B0604020202020204" pitchFamily="34" charset="0"/>
              </a:rPr>
              <a:t>ptyhon</a:t>
            </a:r>
            <a:r>
              <a:rPr lang="es-MX" dirty="0">
                <a:latin typeface="Arial" panose="020B0604020202020204" pitchFamily="34" charset="0"/>
                <a:cs typeface="Arial" panose="020B0604020202020204" pitchFamily="34" charset="0"/>
              </a:rPr>
              <a:t> 3</a:t>
            </a:r>
          </a:p>
          <a:p>
            <a:pPr algn="just"/>
            <a:r>
              <a:rPr lang="es-MX" dirty="0">
                <a:latin typeface="Arial" panose="020B0604020202020204" pitchFamily="34" charset="0"/>
                <a:cs typeface="Arial" panose="020B0604020202020204" pitchFamily="34" charset="0"/>
              </a:rPr>
              <a:t>En esta práctica se implementará una aplicación simple de la teoría de juegos y heurísticas de búsqueda. Se desarrollo el juego de pacman con 3 diferentes búsquedas (BFS, DFS, A*), las cuales se mostrarán a continuación.</a:t>
            </a:r>
          </a:p>
        </p:txBody>
      </p:sp>
    </p:spTree>
    <p:extLst>
      <p:ext uri="{BB962C8B-B14F-4D97-AF65-F5344CB8AC3E}">
        <p14:creationId xmlns:p14="http://schemas.microsoft.com/office/powerpoint/2010/main" val="183922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65E17-A075-4E4E-98E1-99537CA1B223}"/>
              </a:ext>
            </a:extLst>
          </p:cNvPr>
          <p:cNvSpPr>
            <a:spLocks noGrp="1"/>
          </p:cNvSpPr>
          <p:nvPr>
            <p:ph type="title"/>
          </p:nvPr>
        </p:nvSpPr>
        <p:spPr/>
        <p:txBody>
          <a:bodyPr/>
          <a:lstStyle/>
          <a:p>
            <a:r>
              <a:rPr lang="es-MX" dirty="0"/>
              <a:t>Definición de Búsquedas</a:t>
            </a:r>
          </a:p>
        </p:txBody>
      </p:sp>
      <p:sp>
        <p:nvSpPr>
          <p:cNvPr id="3" name="Marcador de contenido 2">
            <a:extLst>
              <a:ext uri="{FF2B5EF4-FFF2-40B4-BE49-F238E27FC236}">
                <a16:creationId xmlns:a16="http://schemas.microsoft.com/office/drawing/2014/main" id="{01024FEB-5D7B-48C5-8408-4A774BBB1F1F}"/>
              </a:ext>
            </a:extLst>
          </p:cNvPr>
          <p:cNvSpPr>
            <a:spLocks noGrp="1"/>
          </p:cNvSpPr>
          <p:nvPr>
            <p:ph idx="1"/>
          </p:nvPr>
        </p:nvSpPr>
        <p:spPr>
          <a:xfrm>
            <a:off x="1371600" y="1934817"/>
            <a:ext cx="9601200" cy="4532243"/>
          </a:xfrm>
        </p:spPr>
        <p:txBody>
          <a:bodyPr>
            <a:normAutofit fontScale="85000" lnSpcReduction="20000"/>
          </a:bodyPr>
          <a:lstStyle/>
          <a:p>
            <a:pPr marL="0" indent="0">
              <a:buNone/>
            </a:pPr>
            <a:r>
              <a:rPr lang="es-MX" b="1" dirty="0"/>
              <a:t>Búsqueda de primer orden (BFS)</a:t>
            </a:r>
            <a:r>
              <a:rPr lang="es-MX" dirty="0"/>
              <a:t> </a:t>
            </a:r>
          </a:p>
          <a:p>
            <a:r>
              <a:rPr lang="es-MX" dirty="0"/>
              <a:t>Es un algoritmo para atravesar o buscar estructuras de datos de árbol o gráfico. Comienza en la raíz del árbol (o en algún nodo arbitrario de un gráfico, a veces denominado 'clave de búsqueda'), y explora todos los nodos vecinos en la profundidad actual antes de pasar a los nodos en el siguiente nivel de profundidad</a:t>
            </a:r>
          </a:p>
          <a:p>
            <a:pPr marL="0" indent="0">
              <a:buNone/>
            </a:pPr>
            <a:r>
              <a:rPr lang="es-MX" b="1" dirty="0"/>
              <a:t>Búsqueda en profundidad</a:t>
            </a:r>
            <a:r>
              <a:rPr lang="es-MX" dirty="0"/>
              <a:t> (en inglés </a:t>
            </a:r>
            <a:r>
              <a:rPr lang="es-MX" b="1" dirty="0"/>
              <a:t>DFS o Depth First Search</a:t>
            </a:r>
            <a:r>
              <a:rPr lang="es-MX" dirty="0"/>
              <a:t>) </a:t>
            </a:r>
          </a:p>
          <a:p>
            <a:r>
              <a:rPr lang="es-MX" dirty="0"/>
              <a:t>Es un algoritmo de búsqueda no informada utilizado para recorrer todos los nodos de un grafo o árbol de manera ordenada, pero no uniforme. </a:t>
            </a:r>
          </a:p>
          <a:p>
            <a:r>
              <a:rPr lang="es-MX" dirty="0"/>
              <a:t>Su funcionamiento consiste en ir expandiendo todos y cada uno de los nodos que va localizando, de forma recurrente, en un camino concreto. Cuando ya no quedan más nodos que visitar en dicho camino, regresa (retrocede), de modo que repite el mismo proceso con cada uno de los hermanos del nodo ya procesado.</a:t>
            </a:r>
          </a:p>
          <a:p>
            <a:pPr marL="0" indent="0">
              <a:buNone/>
            </a:pPr>
            <a:r>
              <a:rPr lang="es-MX" b="1" dirty="0"/>
              <a:t>Algoritmo de Búsqueda A*.</a:t>
            </a:r>
            <a:r>
              <a:rPr lang="es-MX" dirty="0"/>
              <a:t> </a:t>
            </a:r>
          </a:p>
          <a:p>
            <a:r>
              <a:rPr lang="es-MX" dirty="0"/>
              <a:t>Conocido también como A asterisco o A estrella, su función es encontrar siempre y cuando se cumplan determinadas condiciones, el camino de menor costo entre un nodo origen y uno objetivo, es la forma más ampliamente conocida de la búsqueda primero el mejor, siendo la búsqueda A* tanto completa como óptima.</a:t>
            </a:r>
          </a:p>
          <a:p>
            <a:endParaRPr lang="es-MX" dirty="0"/>
          </a:p>
        </p:txBody>
      </p:sp>
    </p:spTree>
    <p:extLst>
      <p:ext uri="{BB962C8B-B14F-4D97-AF65-F5344CB8AC3E}">
        <p14:creationId xmlns:p14="http://schemas.microsoft.com/office/powerpoint/2010/main" val="139200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EDD36-6997-4D8A-A5DE-B17842F5E22F}"/>
              </a:ext>
            </a:extLst>
          </p:cNvPr>
          <p:cNvSpPr>
            <a:spLocks noGrp="1"/>
          </p:cNvSpPr>
          <p:nvPr>
            <p:ph type="title"/>
          </p:nvPr>
        </p:nvSpPr>
        <p:spPr/>
        <p:txBody>
          <a:bodyPr/>
          <a:lstStyle/>
          <a:p>
            <a:r>
              <a:rPr lang="es-MX" dirty="0"/>
              <a:t>Desarrollo</a:t>
            </a:r>
          </a:p>
        </p:txBody>
      </p:sp>
      <p:sp>
        <p:nvSpPr>
          <p:cNvPr id="3" name="Marcador de contenido 2">
            <a:extLst>
              <a:ext uri="{FF2B5EF4-FFF2-40B4-BE49-F238E27FC236}">
                <a16:creationId xmlns:a16="http://schemas.microsoft.com/office/drawing/2014/main" id="{DDAB0903-931D-4C1F-883E-38149B3BC107}"/>
              </a:ext>
            </a:extLst>
          </p:cNvPr>
          <p:cNvSpPr>
            <a:spLocks noGrp="1"/>
          </p:cNvSpPr>
          <p:nvPr>
            <p:ph idx="1"/>
          </p:nvPr>
        </p:nvSpPr>
        <p:spPr/>
        <p:txBody>
          <a:bodyPr/>
          <a:lstStyle/>
          <a:p>
            <a:pPr algn="just"/>
            <a:r>
              <a:rPr lang="es-MX" dirty="0">
                <a:latin typeface="Arial" panose="020B0604020202020204" pitchFamily="34" charset="0"/>
                <a:cs typeface="Arial" panose="020B0604020202020204" pitchFamily="34" charset="0"/>
              </a:rPr>
              <a:t>Durante la marcha de esta práctica se obtuvieron resultados satisfactorios, pues se llegó a la meta, la cual era demostrar el juego de pacman.</a:t>
            </a:r>
          </a:p>
          <a:p>
            <a:pPr algn="just"/>
            <a:r>
              <a:rPr lang="es-MX" dirty="0">
                <a:latin typeface="Arial" panose="020B0604020202020204" pitchFamily="34" charset="0"/>
                <a:cs typeface="Arial" panose="020B0604020202020204" pitchFamily="34" charset="0"/>
              </a:rPr>
              <a:t>Se utilizaron 3 diferentes algoritmo de búsqueda, en los cuales se trata de hacer una búsqueda por todas las soluciones posibles.</a:t>
            </a:r>
          </a:p>
          <a:p>
            <a:pPr marL="0" indent="0" algn="just">
              <a:buNone/>
            </a:pPr>
            <a:r>
              <a:rPr lang="es-MX" dirty="0">
                <a:latin typeface="Arial" panose="020B0604020202020204" pitchFamily="34" charset="0"/>
                <a:cs typeface="Arial" panose="020B0604020202020204" pitchFamily="34" charset="0"/>
              </a:rPr>
              <a:t>A continuación, se muestra una imagen con el código fuente que se utilizó para llegar a los resultados.</a:t>
            </a:r>
          </a:p>
          <a:p>
            <a:pPr marL="0" indent="0" algn="just">
              <a:buNone/>
            </a:pP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209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89219-950A-43C6-9E46-24818D56C2ED}"/>
              </a:ext>
            </a:extLst>
          </p:cNvPr>
          <p:cNvSpPr>
            <a:spLocks noGrp="1"/>
          </p:cNvSpPr>
          <p:nvPr>
            <p:ph type="title"/>
          </p:nvPr>
        </p:nvSpPr>
        <p:spPr>
          <a:xfrm>
            <a:off x="1371600" y="685800"/>
            <a:ext cx="9601200" cy="732183"/>
          </a:xfrm>
        </p:spPr>
        <p:txBody>
          <a:bodyPr/>
          <a:lstStyle/>
          <a:p>
            <a:r>
              <a:rPr lang="en-US" dirty="0"/>
              <a:t>B</a:t>
            </a:r>
            <a:r>
              <a:rPr lang="es-MX" dirty="0"/>
              <a:t>FS</a:t>
            </a:r>
          </a:p>
        </p:txBody>
      </p:sp>
      <p:pic>
        <p:nvPicPr>
          <p:cNvPr id="6" name="Picture 5">
            <a:extLst>
              <a:ext uri="{FF2B5EF4-FFF2-40B4-BE49-F238E27FC236}">
                <a16:creationId xmlns:a16="http://schemas.microsoft.com/office/drawing/2014/main" id="{B584A0B4-5191-417F-8361-13E2E429FD4C}"/>
              </a:ext>
            </a:extLst>
          </p:cNvPr>
          <p:cNvPicPr>
            <a:picLocks noChangeAspect="1"/>
          </p:cNvPicPr>
          <p:nvPr/>
        </p:nvPicPr>
        <p:blipFill rotWithShape="1">
          <a:blip r:embed="rId2"/>
          <a:srcRect l="33231" t="16804" r="30654" b="32094"/>
          <a:stretch/>
        </p:blipFill>
        <p:spPr>
          <a:xfrm>
            <a:off x="1371600" y="1724106"/>
            <a:ext cx="5169877" cy="4112776"/>
          </a:xfrm>
          <a:prstGeom prst="rect">
            <a:avLst/>
          </a:prstGeom>
        </p:spPr>
      </p:pic>
      <p:pic>
        <p:nvPicPr>
          <p:cNvPr id="7" name="Picture 6">
            <a:extLst>
              <a:ext uri="{FF2B5EF4-FFF2-40B4-BE49-F238E27FC236}">
                <a16:creationId xmlns:a16="http://schemas.microsoft.com/office/drawing/2014/main" id="{32C35237-4C56-46E5-AFF0-B057A78CCDF3}"/>
              </a:ext>
            </a:extLst>
          </p:cNvPr>
          <p:cNvPicPr>
            <a:picLocks noChangeAspect="1"/>
          </p:cNvPicPr>
          <p:nvPr/>
        </p:nvPicPr>
        <p:blipFill rotWithShape="1">
          <a:blip r:embed="rId3"/>
          <a:srcRect l="33116" t="24449" r="31000" b="22243"/>
          <a:stretch/>
        </p:blipFill>
        <p:spPr>
          <a:xfrm>
            <a:off x="6787661" y="1724106"/>
            <a:ext cx="4979963" cy="4159310"/>
          </a:xfrm>
          <a:prstGeom prst="rect">
            <a:avLst/>
          </a:prstGeom>
        </p:spPr>
      </p:pic>
    </p:spTree>
    <p:extLst>
      <p:ext uri="{BB962C8B-B14F-4D97-AF65-F5344CB8AC3E}">
        <p14:creationId xmlns:p14="http://schemas.microsoft.com/office/powerpoint/2010/main" val="342940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89219-950A-43C6-9E46-24818D56C2ED}"/>
              </a:ext>
            </a:extLst>
          </p:cNvPr>
          <p:cNvSpPr>
            <a:spLocks noGrp="1"/>
          </p:cNvSpPr>
          <p:nvPr>
            <p:ph type="title"/>
          </p:nvPr>
        </p:nvSpPr>
        <p:spPr>
          <a:xfrm>
            <a:off x="1371600" y="685800"/>
            <a:ext cx="9601200" cy="732183"/>
          </a:xfrm>
        </p:spPr>
        <p:txBody>
          <a:bodyPr/>
          <a:lstStyle/>
          <a:p>
            <a:r>
              <a:rPr lang="en-US" dirty="0"/>
              <a:t>D</a:t>
            </a:r>
            <a:r>
              <a:rPr lang="es-MX" dirty="0"/>
              <a:t>FS</a:t>
            </a:r>
          </a:p>
        </p:txBody>
      </p:sp>
      <p:pic>
        <p:nvPicPr>
          <p:cNvPr id="3" name="Picture 2">
            <a:extLst>
              <a:ext uri="{FF2B5EF4-FFF2-40B4-BE49-F238E27FC236}">
                <a16:creationId xmlns:a16="http://schemas.microsoft.com/office/drawing/2014/main" id="{9FF4F133-F194-4C63-B874-F863906698F3}"/>
              </a:ext>
            </a:extLst>
          </p:cNvPr>
          <p:cNvPicPr>
            <a:picLocks noChangeAspect="1"/>
          </p:cNvPicPr>
          <p:nvPr/>
        </p:nvPicPr>
        <p:blipFill rotWithShape="1">
          <a:blip r:embed="rId2"/>
          <a:srcRect l="33116" t="18652" r="31231" b="16907"/>
          <a:stretch/>
        </p:blipFill>
        <p:spPr>
          <a:xfrm>
            <a:off x="1825283" y="1417983"/>
            <a:ext cx="4659923" cy="4735326"/>
          </a:xfrm>
          <a:prstGeom prst="rect">
            <a:avLst/>
          </a:prstGeom>
        </p:spPr>
      </p:pic>
      <p:pic>
        <p:nvPicPr>
          <p:cNvPr id="6" name="Picture 5">
            <a:extLst>
              <a:ext uri="{FF2B5EF4-FFF2-40B4-BE49-F238E27FC236}">
                <a16:creationId xmlns:a16="http://schemas.microsoft.com/office/drawing/2014/main" id="{249126FF-8EE1-41E4-98AF-F6943DB7E867}"/>
              </a:ext>
            </a:extLst>
          </p:cNvPr>
          <p:cNvPicPr>
            <a:picLocks noChangeAspect="1"/>
          </p:cNvPicPr>
          <p:nvPr/>
        </p:nvPicPr>
        <p:blipFill rotWithShape="1">
          <a:blip r:embed="rId3"/>
          <a:srcRect l="33115" t="18447" r="34576" b="6030"/>
          <a:stretch/>
        </p:blipFill>
        <p:spPr>
          <a:xfrm>
            <a:off x="7052602" y="840544"/>
            <a:ext cx="4173415" cy="5485059"/>
          </a:xfrm>
          <a:prstGeom prst="rect">
            <a:avLst/>
          </a:prstGeom>
        </p:spPr>
      </p:pic>
    </p:spTree>
    <p:extLst>
      <p:ext uri="{BB962C8B-B14F-4D97-AF65-F5344CB8AC3E}">
        <p14:creationId xmlns:p14="http://schemas.microsoft.com/office/powerpoint/2010/main" val="303052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89219-950A-43C6-9E46-24818D56C2ED}"/>
              </a:ext>
            </a:extLst>
          </p:cNvPr>
          <p:cNvSpPr>
            <a:spLocks noGrp="1"/>
          </p:cNvSpPr>
          <p:nvPr>
            <p:ph type="title"/>
          </p:nvPr>
        </p:nvSpPr>
        <p:spPr>
          <a:xfrm>
            <a:off x="1371600" y="685800"/>
            <a:ext cx="9601200" cy="732183"/>
          </a:xfrm>
        </p:spPr>
        <p:txBody>
          <a:bodyPr/>
          <a:lstStyle/>
          <a:p>
            <a:r>
              <a:rPr lang="en-US" dirty="0"/>
              <a:t>A*</a:t>
            </a:r>
            <a:endParaRPr lang="es-MX" dirty="0"/>
          </a:p>
        </p:txBody>
      </p:sp>
      <p:pic>
        <p:nvPicPr>
          <p:cNvPr id="3" name="Picture 2">
            <a:extLst>
              <a:ext uri="{FF2B5EF4-FFF2-40B4-BE49-F238E27FC236}">
                <a16:creationId xmlns:a16="http://schemas.microsoft.com/office/drawing/2014/main" id="{C9D32987-DA26-4B40-8A52-96D80CE99446}"/>
              </a:ext>
            </a:extLst>
          </p:cNvPr>
          <p:cNvPicPr>
            <a:picLocks noChangeAspect="1"/>
          </p:cNvPicPr>
          <p:nvPr/>
        </p:nvPicPr>
        <p:blipFill rotWithShape="1">
          <a:blip r:embed="rId2"/>
          <a:srcRect l="33116" t="18856" r="31231" b="17112"/>
          <a:stretch/>
        </p:blipFill>
        <p:spPr>
          <a:xfrm>
            <a:off x="1749083" y="1417982"/>
            <a:ext cx="4736123" cy="4782105"/>
          </a:xfrm>
          <a:prstGeom prst="rect">
            <a:avLst/>
          </a:prstGeom>
        </p:spPr>
      </p:pic>
      <p:pic>
        <p:nvPicPr>
          <p:cNvPr id="4" name="Picture 3">
            <a:extLst>
              <a:ext uri="{FF2B5EF4-FFF2-40B4-BE49-F238E27FC236}">
                <a16:creationId xmlns:a16="http://schemas.microsoft.com/office/drawing/2014/main" id="{148FBF35-4208-40D8-8CD1-31E2C2BEE980}"/>
              </a:ext>
            </a:extLst>
          </p:cNvPr>
          <p:cNvPicPr>
            <a:picLocks noChangeAspect="1"/>
          </p:cNvPicPr>
          <p:nvPr/>
        </p:nvPicPr>
        <p:blipFill rotWithShape="1">
          <a:blip r:embed="rId3"/>
          <a:srcRect l="33116" t="28502" r="30884" b="20662"/>
          <a:stretch/>
        </p:blipFill>
        <p:spPr>
          <a:xfrm>
            <a:off x="6583679" y="1417981"/>
            <a:ext cx="5266226" cy="4782105"/>
          </a:xfrm>
          <a:prstGeom prst="rect">
            <a:avLst/>
          </a:prstGeom>
        </p:spPr>
      </p:pic>
    </p:spTree>
    <p:extLst>
      <p:ext uri="{BB962C8B-B14F-4D97-AF65-F5344CB8AC3E}">
        <p14:creationId xmlns:p14="http://schemas.microsoft.com/office/powerpoint/2010/main" val="317801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EB5B-B905-469B-BBD2-1DE81A5FA3EF}"/>
              </a:ext>
            </a:extLst>
          </p:cNvPr>
          <p:cNvSpPr>
            <a:spLocks noGrp="1"/>
          </p:cNvSpPr>
          <p:nvPr>
            <p:ph type="title"/>
          </p:nvPr>
        </p:nvSpPr>
        <p:spPr/>
        <p:txBody>
          <a:bodyPr/>
          <a:lstStyle/>
          <a:p>
            <a:r>
              <a:rPr lang="en-US" dirty="0"/>
              <a:t>Resultado</a:t>
            </a:r>
            <a:endParaRPr lang="es-MX" dirty="0"/>
          </a:p>
        </p:txBody>
      </p:sp>
      <p:sp>
        <p:nvSpPr>
          <p:cNvPr id="4" name="Title 1">
            <a:extLst>
              <a:ext uri="{FF2B5EF4-FFF2-40B4-BE49-F238E27FC236}">
                <a16:creationId xmlns:a16="http://schemas.microsoft.com/office/drawing/2014/main" id="{353B2793-62C9-43E9-9946-66FD5CED6F1C}"/>
              </a:ext>
            </a:extLst>
          </p:cNvPr>
          <p:cNvSpPr txBox="1">
            <a:spLocks/>
          </p:cNvSpPr>
          <p:nvPr/>
        </p:nvSpPr>
        <p:spPr>
          <a:xfrm>
            <a:off x="1556508" y="1767504"/>
            <a:ext cx="2663687" cy="59303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DFS</a:t>
            </a:r>
            <a:endParaRPr lang="es-MX" dirty="0"/>
          </a:p>
        </p:txBody>
      </p:sp>
      <p:sp>
        <p:nvSpPr>
          <p:cNvPr id="5" name="Title 1">
            <a:extLst>
              <a:ext uri="{FF2B5EF4-FFF2-40B4-BE49-F238E27FC236}">
                <a16:creationId xmlns:a16="http://schemas.microsoft.com/office/drawing/2014/main" id="{179F569A-03F9-4D43-9154-B6B4D2C6EDB7}"/>
              </a:ext>
            </a:extLst>
          </p:cNvPr>
          <p:cNvSpPr txBox="1">
            <a:spLocks/>
          </p:cNvSpPr>
          <p:nvPr/>
        </p:nvSpPr>
        <p:spPr>
          <a:xfrm>
            <a:off x="5781261" y="3912891"/>
            <a:ext cx="2663687" cy="59303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DFS</a:t>
            </a:r>
            <a:endParaRPr lang="es-MX" dirty="0"/>
          </a:p>
        </p:txBody>
      </p:sp>
      <p:sp>
        <p:nvSpPr>
          <p:cNvPr id="6" name="Title 1">
            <a:extLst>
              <a:ext uri="{FF2B5EF4-FFF2-40B4-BE49-F238E27FC236}">
                <a16:creationId xmlns:a16="http://schemas.microsoft.com/office/drawing/2014/main" id="{15A6177D-09E0-49CC-BB25-A103767795DD}"/>
              </a:ext>
            </a:extLst>
          </p:cNvPr>
          <p:cNvSpPr txBox="1">
            <a:spLocks/>
          </p:cNvSpPr>
          <p:nvPr/>
        </p:nvSpPr>
        <p:spPr>
          <a:xfrm>
            <a:off x="8607288" y="1214228"/>
            <a:ext cx="2663687" cy="59303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A*</a:t>
            </a:r>
            <a:endParaRPr lang="es-MX" dirty="0"/>
          </a:p>
        </p:txBody>
      </p:sp>
      <p:pic>
        <p:nvPicPr>
          <p:cNvPr id="7" name="Picture 6">
            <a:extLst>
              <a:ext uri="{FF2B5EF4-FFF2-40B4-BE49-F238E27FC236}">
                <a16:creationId xmlns:a16="http://schemas.microsoft.com/office/drawing/2014/main" id="{FB798A43-39C6-42E5-944A-5EBF1164EC20}"/>
              </a:ext>
            </a:extLst>
          </p:cNvPr>
          <p:cNvPicPr>
            <a:picLocks noChangeAspect="1"/>
          </p:cNvPicPr>
          <p:nvPr/>
        </p:nvPicPr>
        <p:blipFill rotWithShape="1">
          <a:blip r:embed="rId2"/>
          <a:srcRect l="29891" t="55848" r="30000" b="22475"/>
          <a:stretch/>
        </p:blipFill>
        <p:spPr>
          <a:xfrm>
            <a:off x="1139686" y="2486532"/>
            <a:ext cx="3829880" cy="2016081"/>
          </a:xfrm>
          <a:prstGeom prst="rect">
            <a:avLst/>
          </a:prstGeom>
        </p:spPr>
      </p:pic>
      <p:pic>
        <p:nvPicPr>
          <p:cNvPr id="8" name="Picture 7">
            <a:extLst>
              <a:ext uri="{FF2B5EF4-FFF2-40B4-BE49-F238E27FC236}">
                <a16:creationId xmlns:a16="http://schemas.microsoft.com/office/drawing/2014/main" id="{50CEA20D-72AB-4E4E-BB11-3BC869BAD62E}"/>
              </a:ext>
            </a:extLst>
          </p:cNvPr>
          <p:cNvPicPr>
            <a:picLocks noChangeAspect="1"/>
          </p:cNvPicPr>
          <p:nvPr/>
        </p:nvPicPr>
        <p:blipFill rotWithShape="1">
          <a:blip r:embed="rId3"/>
          <a:srcRect l="29674" t="50929" r="30000" b="26643"/>
          <a:stretch/>
        </p:blipFill>
        <p:spPr>
          <a:xfrm>
            <a:off x="5470458" y="4567418"/>
            <a:ext cx="3810000" cy="2152708"/>
          </a:xfrm>
          <a:prstGeom prst="rect">
            <a:avLst/>
          </a:prstGeom>
        </p:spPr>
      </p:pic>
      <p:pic>
        <p:nvPicPr>
          <p:cNvPr id="9" name="Picture 8">
            <a:extLst>
              <a:ext uri="{FF2B5EF4-FFF2-40B4-BE49-F238E27FC236}">
                <a16:creationId xmlns:a16="http://schemas.microsoft.com/office/drawing/2014/main" id="{30FD7E85-9054-4462-ABD4-6FFBF9006EBB}"/>
              </a:ext>
            </a:extLst>
          </p:cNvPr>
          <p:cNvPicPr>
            <a:picLocks noChangeAspect="1"/>
          </p:cNvPicPr>
          <p:nvPr/>
        </p:nvPicPr>
        <p:blipFill rotWithShape="1">
          <a:blip r:embed="rId4"/>
          <a:srcRect l="29674" t="64934" r="29403" b="13024"/>
          <a:stretch/>
        </p:blipFill>
        <p:spPr>
          <a:xfrm>
            <a:off x="7971806" y="1875182"/>
            <a:ext cx="3934650" cy="2016081"/>
          </a:xfrm>
          <a:prstGeom prst="rect">
            <a:avLst/>
          </a:prstGeom>
        </p:spPr>
      </p:pic>
    </p:spTree>
    <p:extLst>
      <p:ext uri="{BB962C8B-B14F-4D97-AF65-F5344CB8AC3E}">
        <p14:creationId xmlns:p14="http://schemas.microsoft.com/office/powerpoint/2010/main" val="410211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400CC-7F0E-4A2C-BC9D-90E1F4438DD8}"/>
              </a:ext>
            </a:extLst>
          </p:cNvPr>
          <p:cNvSpPr>
            <a:spLocks noGrp="1"/>
          </p:cNvSpPr>
          <p:nvPr>
            <p:ph type="title"/>
          </p:nvPr>
        </p:nvSpPr>
        <p:spPr/>
        <p:txBody>
          <a:bodyPr/>
          <a:lstStyle/>
          <a:p>
            <a:r>
              <a:rPr lang="es-MX" dirty="0"/>
              <a:t>Conclusiones </a:t>
            </a:r>
          </a:p>
        </p:txBody>
      </p:sp>
      <p:sp>
        <p:nvSpPr>
          <p:cNvPr id="3" name="Marcador de contenido 2">
            <a:extLst>
              <a:ext uri="{FF2B5EF4-FFF2-40B4-BE49-F238E27FC236}">
                <a16:creationId xmlns:a16="http://schemas.microsoft.com/office/drawing/2014/main" id="{3851EC0C-9BC9-492C-ACEE-527F088D4502}"/>
              </a:ext>
            </a:extLst>
          </p:cNvPr>
          <p:cNvSpPr>
            <a:spLocks noGrp="1"/>
          </p:cNvSpPr>
          <p:nvPr>
            <p:ph idx="1"/>
          </p:nvPr>
        </p:nvSpPr>
        <p:spPr/>
        <p:txBody>
          <a:bodyPr/>
          <a:lstStyle/>
          <a:p>
            <a:pPr algn="just"/>
            <a:r>
              <a:rPr lang="es-MX" dirty="0">
                <a:latin typeface="Arial" panose="020B0604020202020204" pitchFamily="34" charset="0"/>
                <a:cs typeface="Arial" panose="020B0604020202020204" pitchFamily="34" charset="0"/>
              </a:rPr>
              <a:t>Gracias a los distintos algoritmos de búsqueda que existen es que hoy en día se pueden optimizar una gran variedad de métodos, pues, lo más importante de un programa es poder encontrar las soluciones o los datos lo más rápido posible ya que el tiempo juega un papel muy importante dentro de este ámbito. A sí mismo, la implementación de estos, te pueden ayudar a terminar más rápido cualquier tipo de programa, aunque las complejidades de estos son un poco elevadas y a veces resulta un poco difícil comprenderlo.</a:t>
            </a:r>
          </a:p>
        </p:txBody>
      </p:sp>
    </p:spTree>
    <p:extLst>
      <p:ext uri="{BB962C8B-B14F-4D97-AF65-F5344CB8AC3E}">
        <p14:creationId xmlns:p14="http://schemas.microsoft.com/office/powerpoint/2010/main" val="15126403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49</TotalTime>
  <Words>698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Times New Roman</vt:lpstr>
      <vt:lpstr>Crop</vt:lpstr>
      <vt:lpstr>        UNIVERSIDAD AUTÓNOMA DE BAJA CALIFORNIA   FIAD   Inteligencia Artificial     Practica 1  “PACMAN DFS, PACMAN BFS y PACMAN A*”        Alumno:  Villegas López Ricardo       Catedrático:   Hugo Armando Guillen Ramírez        Grupo: 461   Fecha de entrega: 08/06/2018 </vt:lpstr>
      <vt:lpstr>Introducción </vt:lpstr>
      <vt:lpstr>Definición de Búsquedas</vt:lpstr>
      <vt:lpstr>Desarrollo</vt:lpstr>
      <vt:lpstr>BFS</vt:lpstr>
      <vt:lpstr>DFS</vt:lpstr>
      <vt:lpstr>A*</vt:lpstr>
      <vt:lpstr>Resultado</vt:lpstr>
      <vt:lpstr>Conclusiones </vt:lpstr>
      <vt:lpstr>Referencias</vt:lpstr>
      <vt:lpstr>Apéndice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UNIVERSIDAD AUTÓNOMA DE BAJA CALIFORNIA   FIAD   Inteligencia Artificial     Practica 1  “N QUEEN”        Alumno:  • Villegas López Ricardo • Bravo Hernandez Alberto       Catedrático: Hugo Armando Guillen Ramírez        Grupo: 461   Fecha de entrega: 22/03/2018 </dc:title>
  <dc:creator>Ricardo</dc:creator>
  <cp:lastModifiedBy>Ricardo</cp:lastModifiedBy>
  <cp:revision>13</cp:revision>
  <dcterms:created xsi:type="dcterms:W3CDTF">2018-03-22T04:22:39Z</dcterms:created>
  <dcterms:modified xsi:type="dcterms:W3CDTF">2018-06-08T03:10:52Z</dcterms:modified>
</cp:coreProperties>
</file>