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15"/>
  </p:notesMasterIdLst>
  <p:sldIdLst>
    <p:sldId id="258" r:id="rId2"/>
    <p:sldId id="450" r:id="rId3"/>
    <p:sldId id="470" r:id="rId4"/>
    <p:sldId id="471" r:id="rId5"/>
    <p:sldId id="472" r:id="rId6"/>
    <p:sldId id="462" r:id="rId7"/>
    <p:sldId id="464" r:id="rId8"/>
    <p:sldId id="465" r:id="rId9"/>
    <p:sldId id="469" r:id="rId10"/>
    <p:sldId id="468" r:id="rId11"/>
    <p:sldId id="467" r:id="rId12"/>
    <p:sldId id="463" r:id="rId13"/>
    <p:sldId id="32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等线" panose="02010600030101010101" pitchFamily="2" charset="-122"/>
      <p:regular r:id="rId20"/>
      <p:bold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49F9E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0" autoAdjust="0"/>
    <p:restoredTop sz="91152" autoAdjust="0"/>
  </p:normalViewPr>
  <p:slideViewPr>
    <p:cSldViewPr snapToGrid="0" showGuides="1">
      <p:cViewPr varScale="1">
        <p:scale>
          <a:sx n="77" d="100"/>
          <a:sy n="77" d="100"/>
        </p:scale>
        <p:origin x="571" y="-245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4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3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3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4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72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7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4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5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44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07EAF319-C23A-F342-B96D-C498100F0E75}"/>
              </a:ext>
            </a:extLst>
          </p:cNvPr>
          <p:cNvSpPr/>
          <p:nvPr/>
        </p:nvSpPr>
        <p:spPr>
          <a:xfrm>
            <a:off x="5663138" y="1660885"/>
            <a:ext cx="6528862" cy="518357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0747169" cy="5839658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9623" y="1018342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需求规格说明书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D4E804-0E27-1141-AC80-EB71F00A631B}"/>
              </a:ext>
            </a:extLst>
          </p:cNvPr>
          <p:cNvSpPr/>
          <p:nvPr/>
        </p:nvSpPr>
        <p:spPr>
          <a:xfrm>
            <a:off x="649623" y="3333648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G10</a:t>
            </a:r>
            <a:r>
              <a:rPr lang="zh-CN" altLang="en-US" b="1" dirty="0">
                <a:solidFill>
                  <a:schemeClr val="bg1"/>
                </a:solidFill>
              </a:rPr>
              <a:t>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0BDEB6-8F14-6948-98EA-3AD7571F58C4}"/>
              </a:ext>
            </a:extLst>
          </p:cNvPr>
          <p:cNvSpPr/>
          <p:nvPr/>
        </p:nvSpPr>
        <p:spPr>
          <a:xfrm>
            <a:off x="630992" y="388334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组员：吴登钻，钟朱楠，赵晟浩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49EC35-B719-4738-A54D-90A6A588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48" y="3200657"/>
            <a:ext cx="2250138" cy="21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EBF589-68CC-4857-B9BF-1CCF8D69A787}"/>
              </a:ext>
            </a:extLst>
          </p:cNvPr>
          <p:cNvSpPr/>
          <p:nvPr/>
        </p:nvSpPr>
        <p:spPr>
          <a:xfrm>
            <a:off x="4545952" y="4674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会议纪要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EBFCCA-D646-46CC-BD1E-3040E4C13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86" b="6471"/>
          <a:stretch/>
        </p:blipFill>
        <p:spPr>
          <a:xfrm>
            <a:off x="587221" y="929150"/>
            <a:ext cx="4849484" cy="52529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10752F-C213-423D-AC3B-D58C5AA167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8" b="6471"/>
          <a:stretch/>
        </p:blipFill>
        <p:spPr>
          <a:xfrm>
            <a:off x="5961725" y="929150"/>
            <a:ext cx="5030954" cy="52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8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D5ED6D-99C1-4E0A-821E-D598E2C51609}"/>
              </a:ext>
            </a:extLst>
          </p:cNvPr>
          <p:cNvSpPr/>
          <p:nvPr/>
        </p:nvSpPr>
        <p:spPr>
          <a:xfrm>
            <a:off x="4649861" y="5194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绩效评审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7F8DF2-AF71-43E2-B016-C316E368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9" y="2333754"/>
            <a:ext cx="5555461" cy="10059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4FBBDE-FC92-4957-92CD-536628BF4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69" y="3339681"/>
            <a:ext cx="5563082" cy="9373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13118E-1F37-4137-A9C7-8806143E6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633" y="1141120"/>
            <a:ext cx="5814564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80228" y="8792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A01203-75A6-9A42-890B-B364B2A1AAE4}"/>
              </a:ext>
            </a:extLst>
          </p:cNvPr>
          <p:cNvSpPr/>
          <p:nvPr/>
        </p:nvSpPr>
        <p:spPr>
          <a:xfrm>
            <a:off x="2490367" y="2505670"/>
            <a:ext cx="92491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张海藩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牟永敏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软件工程导论（第六版） </a:t>
            </a:r>
          </a:p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[2] </a:t>
            </a:r>
            <a:endParaRPr lang="en-US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前期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本组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开发文档</a:t>
            </a: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26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524024" y="-2032791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70909" y="3450827"/>
            <a:ext cx="208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END</a:t>
            </a:r>
            <a:endParaRPr lang="zh-CN" altLang="en-US" sz="72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93691" y="4500282"/>
            <a:ext cx="42370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F151021-A102-744B-8D73-FEDE36DB3125}"/>
              </a:ext>
            </a:extLst>
          </p:cNvPr>
          <p:cNvSpPr txBox="1"/>
          <p:nvPr/>
        </p:nvSpPr>
        <p:spPr>
          <a:xfrm>
            <a:off x="8342265" y="4533567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B3C7A01E-9CF6-FC4B-A9D9-984CA81696B9}"/>
              </a:ext>
            </a:extLst>
          </p:cNvPr>
          <p:cNvCxnSpPr/>
          <p:nvPr/>
        </p:nvCxnSpPr>
        <p:spPr>
          <a:xfrm>
            <a:off x="9321366" y="5241453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325873-D01E-42D3-9F82-EEA67D3E2D47}"/>
              </a:ext>
            </a:extLst>
          </p:cNvPr>
          <p:cNvSpPr txBox="1"/>
          <p:nvPr/>
        </p:nvSpPr>
        <p:spPr>
          <a:xfrm>
            <a:off x="133424" y="129053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34844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6729900" y="2688811"/>
            <a:ext cx="5470568" cy="4186122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7053943" cy="2671877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DE020A-6AFF-9644-A8DC-2E9F86C18F91}"/>
              </a:ext>
            </a:extLst>
          </p:cNvPr>
          <p:cNvSpPr/>
          <p:nvPr/>
        </p:nvSpPr>
        <p:spPr>
          <a:xfrm>
            <a:off x="560979" y="51415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目录</a:t>
            </a:r>
            <a:endParaRPr lang="zh-CN" altLang="en-US" sz="5400" dirty="0"/>
          </a:p>
        </p:txBody>
      </p:sp>
      <p:sp>
        <p:nvSpPr>
          <p:cNvPr id="8" name="平行四边形 4">
            <a:extLst>
              <a:ext uri="{FF2B5EF4-FFF2-40B4-BE49-F238E27FC236}">
                <a16:creationId xmlns:a16="http://schemas.microsoft.com/office/drawing/2014/main" id="{D2EAE633-BC4B-244C-AA73-798B8A16B558}"/>
              </a:ext>
            </a:extLst>
          </p:cNvPr>
          <p:cNvSpPr/>
          <p:nvPr/>
        </p:nvSpPr>
        <p:spPr>
          <a:xfrm>
            <a:off x="2593702" y="156"/>
            <a:ext cx="6871482" cy="6858000"/>
          </a:xfrm>
          <a:custGeom>
            <a:avLst/>
            <a:gdLst>
              <a:gd name="connsiteX0" fmla="*/ 0 w 5584874"/>
              <a:gd name="connsiteY0" fmla="*/ 6858000 h 6858000"/>
              <a:gd name="connsiteX1" fmla="*/ 1396219 w 5584874"/>
              <a:gd name="connsiteY1" fmla="*/ 0 h 6858000"/>
              <a:gd name="connsiteX2" fmla="*/ 5584874 w 5584874"/>
              <a:gd name="connsiteY2" fmla="*/ 0 h 6858000"/>
              <a:gd name="connsiteX3" fmla="*/ 4188656 w 5584874"/>
              <a:gd name="connsiteY3" fmla="*/ 6858000 h 6858000"/>
              <a:gd name="connsiteX4" fmla="*/ 0 w 5584874"/>
              <a:gd name="connsiteY4" fmla="*/ 6858000 h 6858000"/>
              <a:gd name="connsiteX0" fmla="*/ 0 w 6288258"/>
              <a:gd name="connsiteY0" fmla="*/ 6858000 h 6858000"/>
              <a:gd name="connsiteX1" fmla="*/ 1396219 w 6288258"/>
              <a:gd name="connsiteY1" fmla="*/ 0 h 6858000"/>
              <a:gd name="connsiteX2" fmla="*/ 6288258 w 6288258"/>
              <a:gd name="connsiteY2" fmla="*/ 0 h 6858000"/>
              <a:gd name="connsiteX3" fmla="*/ 4188656 w 6288258"/>
              <a:gd name="connsiteY3" fmla="*/ 6858000 h 6858000"/>
              <a:gd name="connsiteX4" fmla="*/ 0 w 6288258"/>
              <a:gd name="connsiteY4" fmla="*/ 6858000 h 6858000"/>
              <a:gd name="connsiteX0" fmla="*/ 0 w 7174523"/>
              <a:gd name="connsiteY0" fmla="*/ 6843933 h 6858000"/>
              <a:gd name="connsiteX1" fmla="*/ 2282484 w 7174523"/>
              <a:gd name="connsiteY1" fmla="*/ 0 h 6858000"/>
              <a:gd name="connsiteX2" fmla="*/ 7174523 w 7174523"/>
              <a:gd name="connsiteY2" fmla="*/ 0 h 6858000"/>
              <a:gd name="connsiteX3" fmla="*/ 5074921 w 7174523"/>
              <a:gd name="connsiteY3" fmla="*/ 6858000 h 6858000"/>
              <a:gd name="connsiteX4" fmla="*/ 0 w 7174523"/>
              <a:gd name="connsiteY4" fmla="*/ 6843933 h 6858000"/>
              <a:gd name="connsiteX0" fmla="*/ 0 w 7174523"/>
              <a:gd name="connsiteY0" fmla="*/ 6843933 h 6858000"/>
              <a:gd name="connsiteX1" fmla="*/ 2816127 w 7174523"/>
              <a:gd name="connsiteY1" fmla="*/ 0 h 6858000"/>
              <a:gd name="connsiteX2" fmla="*/ 7174523 w 7174523"/>
              <a:gd name="connsiteY2" fmla="*/ 0 h 6858000"/>
              <a:gd name="connsiteX3" fmla="*/ 5074921 w 7174523"/>
              <a:gd name="connsiteY3" fmla="*/ 6858000 h 6858000"/>
              <a:gd name="connsiteX4" fmla="*/ 0 w 7174523"/>
              <a:gd name="connsiteY4" fmla="*/ 6843933 h 6858000"/>
              <a:gd name="connsiteX0" fmla="*/ 0 w 7174523"/>
              <a:gd name="connsiteY0" fmla="*/ 6843933 h 6858000"/>
              <a:gd name="connsiteX1" fmla="*/ 2816127 w 7174523"/>
              <a:gd name="connsiteY1" fmla="*/ 0 h 6858000"/>
              <a:gd name="connsiteX2" fmla="*/ 7174523 w 7174523"/>
              <a:gd name="connsiteY2" fmla="*/ 0 h 6858000"/>
              <a:gd name="connsiteX3" fmla="*/ 4437515 w 7174523"/>
              <a:gd name="connsiteY3" fmla="*/ 6858000 h 6858000"/>
              <a:gd name="connsiteX4" fmla="*/ 0 w 7174523"/>
              <a:gd name="connsiteY4" fmla="*/ 68439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523" h="6858000">
                <a:moveTo>
                  <a:pt x="0" y="6843933"/>
                </a:moveTo>
                <a:lnTo>
                  <a:pt x="2816127" y="0"/>
                </a:lnTo>
                <a:lnTo>
                  <a:pt x="7174523" y="0"/>
                </a:lnTo>
                <a:lnTo>
                  <a:pt x="4437515" y="6858000"/>
                </a:lnTo>
                <a:lnTo>
                  <a:pt x="0" y="6843933"/>
                </a:lnTo>
                <a:close/>
              </a:path>
            </a:pathLst>
          </a:custGeom>
          <a:solidFill>
            <a:schemeClr val="tx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523CD3C-2423-6F4F-B433-D006EDDB503E}"/>
              </a:ext>
            </a:extLst>
          </p:cNvPr>
          <p:cNvSpPr txBox="1"/>
          <p:nvPr/>
        </p:nvSpPr>
        <p:spPr>
          <a:xfrm>
            <a:off x="5292398" y="1437486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数据库设计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DE1C548-032F-5C42-8C00-3C60F5BCE97E}"/>
              </a:ext>
            </a:extLst>
          </p:cNvPr>
          <p:cNvSpPr txBox="1"/>
          <p:nvPr/>
        </p:nvSpPr>
        <p:spPr>
          <a:xfrm>
            <a:off x="4460128" y="343999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会议纪要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5986AF-ECF6-874E-9747-C4C366C82F54}"/>
              </a:ext>
            </a:extLst>
          </p:cNvPr>
          <p:cNvSpPr txBox="1"/>
          <p:nvPr/>
        </p:nvSpPr>
        <p:spPr>
          <a:xfrm>
            <a:off x="4690796" y="299805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程序流程图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7C138E-43D7-6942-958E-731F8AF26D44}"/>
              </a:ext>
            </a:extLst>
          </p:cNvPr>
          <p:cNvSpPr txBox="1"/>
          <p:nvPr/>
        </p:nvSpPr>
        <p:spPr>
          <a:xfrm>
            <a:off x="4884109" y="2456463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关键算法与</a:t>
            </a:r>
            <a:r>
              <a:rPr kumimoji="1" lang="en-US" altLang="zh-CN" sz="2000" b="1" dirty="0">
                <a:solidFill>
                  <a:schemeClr val="bg1"/>
                </a:solidFill>
              </a:rPr>
              <a:t>PDL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2A59E6-46A7-464E-B5C6-243C834754DF}"/>
              </a:ext>
            </a:extLst>
          </p:cNvPr>
          <p:cNvSpPr txBox="1"/>
          <p:nvPr/>
        </p:nvSpPr>
        <p:spPr>
          <a:xfrm>
            <a:off x="5093951" y="194261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界面设计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00B099-5637-45FB-931D-34436C6C07FE}"/>
              </a:ext>
            </a:extLst>
          </p:cNvPr>
          <p:cNvSpPr txBox="1"/>
          <p:nvPr/>
        </p:nvSpPr>
        <p:spPr>
          <a:xfrm>
            <a:off x="4235944" y="3910809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小组分工和评分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169A10-8D72-4C7C-8123-DE5455994611}"/>
              </a:ext>
            </a:extLst>
          </p:cNvPr>
          <p:cNvSpPr txBox="1"/>
          <p:nvPr/>
        </p:nvSpPr>
        <p:spPr>
          <a:xfrm>
            <a:off x="5593210" y="914907"/>
            <a:ext cx="227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层次图等</a:t>
            </a:r>
          </a:p>
        </p:txBody>
      </p:sp>
    </p:spTree>
    <p:extLst>
      <p:ext uri="{BB962C8B-B14F-4D97-AF65-F5344CB8AC3E}">
        <p14:creationId xmlns:p14="http://schemas.microsoft.com/office/powerpoint/2010/main" val="56336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F0C62C-1E30-4C89-B3D8-63122641434E}"/>
              </a:ext>
            </a:extLst>
          </p:cNvPr>
          <p:cNvSpPr txBox="1"/>
          <p:nvPr/>
        </p:nvSpPr>
        <p:spPr>
          <a:xfrm>
            <a:off x="5171660" y="735496"/>
            <a:ext cx="2723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层次图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B7F0EA-8858-4518-80BB-76FD96634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13" y="1421296"/>
            <a:ext cx="11284755" cy="40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75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BF88A4-5E11-49FB-A1E9-73EF7B1460C8}"/>
              </a:ext>
            </a:extLst>
          </p:cNvPr>
          <p:cNvSpPr txBox="1"/>
          <p:nvPr/>
        </p:nvSpPr>
        <p:spPr>
          <a:xfrm>
            <a:off x="4383157" y="576470"/>
            <a:ext cx="32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IPO</a:t>
            </a:r>
            <a:r>
              <a:rPr lang="zh-CN" altLang="en-US" dirty="0"/>
              <a:t>图（部分）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B793FD-A8AA-42FF-952A-226ECD1C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20" y="1199413"/>
            <a:ext cx="4747671" cy="5532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7AD591-4BF0-4151-9CAB-4991E006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248" y="1199413"/>
            <a:ext cx="4724809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358F2-461D-461F-AE5D-D9700CE83606}"/>
              </a:ext>
            </a:extLst>
          </p:cNvPr>
          <p:cNvSpPr txBox="1"/>
          <p:nvPr/>
        </p:nvSpPr>
        <p:spPr>
          <a:xfrm>
            <a:off x="3339548" y="745435"/>
            <a:ext cx="509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业务流程图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35DA17-C6BD-4A4F-92CD-24210B628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10" y="1114767"/>
            <a:ext cx="8776251" cy="550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0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849562" y="55085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4B70A2-D5F9-45AB-8E4A-9BBF3CBC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950" y="1263552"/>
            <a:ext cx="7216765" cy="2248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817423-B1C9-4430-9704-FC51B566E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605" y="3772657"/>
            <a:ext cx="7270110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26A622-EC09-4F82-9ADA-8367AB14CE96}"/>
              </a:ext>
            </a:extLst>
          </p:cNvPr>
          <p:cNvSpPr/>
          <p:nvPr/>
        </p:nvSpPr>
        <p:spPr>
          <a:xfrm>
            <a:off x="4849562" y="55085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界面设计（部分）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9DB336-20D4-4A36-AFF7-BFB44EC6D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36" y="1107440"/>
            <a:ext cx="2133600" cy="46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CB90AE-EBAD-4E1E-8EB0-DE440BE56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59" y="1107440"/>
            <a:ext cx="2359978" cy="46431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985F54-F020-4CDD-B3D7-F2BE8F92A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137" y="1107440"/>
            <a:ext cx="2359978" cy="45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377B34-318B-48C6-B2ED-C3D584811D72}"/>
              </a:ext>
            </a:extLst>
          </p:cNvPr>
          <p:cNvSpPr/>
          <p:nvPr/>
        </p:nvSpPr>
        <p:spPr>
          <a:xfrm>
            <a:off x="4587095" y="567792"/>
            <a:ext cx="2274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关键算法与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PDL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0CEB70-22A9-4FA9-BF56-13C585B9D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07" y="2369396"/>
            <a:ext cx="3093720" cy="325374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83A5AF-5AF0-4892-9534-E263E49480BE}"/>
              </a:ext>
            </a:extLst>
          </p:cNvPr>
          <p:cNvSpPr/>
          <p:nvPr/>
        </p:nvSpPr>
        <p:spPr>
          <a:xfrm>
            <a:off x="1622643" y="16261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注册模块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53AEBD-A927-4316-B93A-A17D91786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020" y="2562436"/>
            <a:ext cx="2727960" cy="261366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B2296D0-7894-4BAC-9E99-A6AE6FB371B8}"/>
              </a:ext>
            </a:extLst>
          </p:cNvPr>
          <p:cNvSpPr/>
          <p:nvPr/>
        </p:nvSpPr>
        <p:spPr>
          <a:xfrm>
            <a:off x="5235216" y="162612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登录模块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086B0D-EBFA-41BB-A58A-80C0554A1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567" y="2250016"/>
            <a:ext cx="4168140" cy="32385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9DB0B75-21DF-4027-9D25-77FFC0A00473}"/>
              </a:ext>
            </a:extLst>
          </p:cNvPr>
          <p:cNvSpPr/>
          <p:nvPr/>
        </p:nvSpPr>
        <p:spPr>
          <a:xfrm>
            <a:off x="8442543" y="164165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添加个人任务模块</a:t>
            </a:r>
          </a:p>
        </p:txBody>
      </p:sp>
    </p:spTree>
    <p:extLst>
      <p:ext uri="{BB962C8B-B14F-4D97-AF65-F5344CB8AC3E}">
        <p14:creationId xmlns:p14="http://schemas.microsoft.com/office/powerpoint/2010/main" val="173278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980CFA-A964-43E2-8AB9-54133C6FF786}"/>
              </a:ext>
            </a:extLst>
          </p:cNvPr>
          <p:cNvSpPr/>
          <p:nvPr/>
        </p:nvSpPr>
        <p:spPr>
          <a:xfrm>
            <a:off x="4498528" y="13137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程序流程图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829B28-CDB0-4D37-84F7-E6103968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6" y="1396999"/>
            <a:ext cx="2679154" cy="53644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E3250C-BD93-456D-8942-7F450B079676}"/>
              </a:ext>
            </a:extLst>
          </p:cNvPr>
          <p:cNvSpPr/>
          <p:nvPr/>
        </p:nvSpPr>
        <p:spPr>
          <a:xfrm>
            <a:off x="1559587" y="93533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注册模块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01B8BB-616A-4D37-ABD8-E6C0D1CBA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016" y="1396999"/>
            <a:ext cx="2067705" cy="38996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976118-E2C5-47AC-A09F-7877982ACA2D}"/>
              </a:ext>
            </a:extLst>
          </p:cNvPr>
          <p:cNvSpPr/>
          <p:nvPr/>
        </p:nvSpPr>
        <p:spPr>
          <a:xfrm>
            <a:off x="4652417" y="9353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登录模块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745649-1ED0-472B-B1EB-E36996A50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8086" y="1396997"/>
            <a:ext cx="2268654" cy="522780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71BD353-91BE-4BF8-B2F4-FB636A3AF56D}"/>
              </a:ext>
            </a:extLst>
          </p:cNvPr>
          <p:cNvSpPr/>
          <p:nvPr/>
        </p:nvSpPr>
        <p:spPr>
          <a:xfrm>
            <a:off x="9498086" y="93533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课程提醒模块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CCB54C-460A-4375-ABDD-FF0CD8225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266" y="1396997"/>
            <a:ext cx="2320274" cy="36945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2232A0F-CCAD-4D41-8D70-EE72E4B26BC9}"/>
              </a:ext>
            </a:extLst>
          </p:cNvPr>
          <p:cNvSpPr/>
          <p:nvPr/>
        </p:nvSpPr>
        <p:spPr>
          <a:xfrm>
            <a:off x="6677435" y="93533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添加个人任务模块</a:t>
            </a:r>
          </a:p>
        </p:txBody>
      </p:sp>
    </p:spTree>
    <p:extLst>
      <p:ext uri="{BB962C8B-B14F-4D97-AF65-F5344CB8AC3E}">
        <p14:creationId xmlns:p14="http://schemas.microsoft.com/office/powerpoint/2010/main" val="175430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3933</TotalTime>
  <Words>121</Words>
  <Application>Microsoft Office PowerPoint</Application>
  <PresentationFormat>宽屏</PresentationFormat>
  <Paragraphs>42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等线</vt:lpstr>
      <vt:lpstr>Gotham Rounded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吴 阿野</cp:lastModifiedBy>
  <cp:revision>203</cp:revision>
  <dcterms:created xsi:type="dcterms:W3CDTF">2016-01-19T08:46:18Z</dcterms:created>
  <dcterms:modified xsi:type="dcterms:W3CDTF">2021-11-17T06:02:25Z</dcterms:modified>
</cp:coreProperties>
</file>