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7" r:id="rId2"/>
    <p:sldId id="532" r:id="rId3"/>
    <p:sldId id="533" r:id="rId4"/>
    <p:sldId id="469" r:id="rId5"/>
    <p:sldId id="525" r:id="rId6"/>
    <p:sldId id="526" r:id="rId7"/>
    <p:sldId id="527" r:id="rId8"/>
    <p:sldId id="552" r:id="rId9"/>
    <p:sldId id="553" r:id="rId10"/>
    <p:sldId id="560" r:id="rId11"/>
    <p:sldId id="557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8" r:id="rId23"/>
    <p:sldId id="559" r:id="rId24"/>
    <p:sldId id="534" r:id="rId25"/>
    <p:sldId id="529" r:id="rId26"/>
    <p:sldId id="536" r:id="rId27"/>
    <p:sldId id="555" r:id="rId28"/>
    <p:sldId id="54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F74"/>
    <a:srgbClr val="D69A79"/>
    <a:srgbClr val="DDC1B1"/>
    <a:srgbClr val="E0C7B9"/>
    <a:srgbClr val="E7D9D0"/>
    <a:srgbClr val="3F5B59"/>
    <a:srgbClr val="CB9971"/>
    <a:srgbClr val="CF856E"/>
    <a:srgbClr val="1A1E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269" y="211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4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292CB-B65F-4429-B917-DC3E1D2A417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A309-CAC4-491A-BE0B-C228453A0D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-2110833" y="-841560"/>
            <a:ext cx="6091012" cy="2185452"/>
          </a:xfrm>
          <a:custGeom>
            <a:avLst/>
            <a:gdLst>
              <a:gd name="T0" fmla="*/ 918 w 926"/>
              <a:gd name="T1" fmla="*/ 106 h 332"/>
              <a:gd name="T2" fmla="*/ 851 w 926"/>
              <a:gd name="T3" fmla="*/ 42 h 332"/>
              <a:gd name="T4" fmla="*/ 748 w 926"/>
              <a:gd name="T5" fmla="*/ 22 h 332"/>
              <a:gd name="T6" fmla="*/ 636 w 926"/>
              <a:gd name="T7" fmla="*/ 11 h 332"/>
              <a:gd name="T8" fmla="*/ 405 w 926"/>
              <a:gd name="T9" fmla="*/ 1 h 332"/>
              <a:gd name="T10" fmla="*/ 181 w 926"/>
              <a:gd name="T11" fmla="*/ 18 h 332"/>
              <a:gd name="T12" fmla="*/ 12 w 926"/>
              <a:gd name="T13" fmla="*/ 136 h 332"/>
              <a:gd name="T14" fmla="*/ 2 w 926"/>
              <a:gd name="T15" fmla="*/ 187 h 332"/>
              <a:gd name="T16" fmla="*/ 34 w 926"/>
              <a:gd name="T17" fmla="*/ 232 h 332"/>
              <a:gd name="T18" fmla="*/ 132 w 926"/>
              <a:gd name="T19" fmla="*/ 270 h 332"/>
              <a:gd name="T20" fmla="*/ 284 w 926"/>
              <a:gd name="T21" fmla="*/ 326 h 332"/>
              <a:gd name="T22" fmla="*/ 491 w 926"/>
              <a:gd name="T23" fmla="*/ 297 h 332"/>
              <a:gd name="T24" fmla="*/ 667 w 926"/>
              <a:gd name="T25" fmla="*/ 212 h 332"/>
              <a:gd name="T26" fmla="*/ 767 w 926"/>
              <a:gd name="T27" fmla="*/ 191 h 332"/>
              <a:gd name="T28" fmla="*/ 870 w 926"/>
              <a:gd name="T29" fmla="*/ 178 h 332"/>
              <a:gd name="T30" fmla="*/ 918 w 926"/>
              <a:gd name="T31" fmla="*/ 10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6" h="332">
                <a:moveTo>
                  <a:pt x="918" y="106"/>
                </a:moveTo>
                <a:cubicBezTo>
                  <a:pt x="910" y="73"/>
                  <a:pt x="881" y="53"/>
                  <a:pt x="851" y="42"/>
                </a:cubicBezTo>
                <a:cubicBezTo>
                  <a:pt x="819" y="30"/>
                  <a:pt x="782" y="27"/>
                  <a:pt x="748" y="22"/>
                </a:cubicBezTo>
                <a:cubicBezTo>
                  <a:pt x="710" y="17"/>
                  <a:pt x="673" y="14"/>
                  <a:pt x="636" y="11"/>
                </a:cubicBezTo>
                <a:cubicBezTo>
                  <a:pt x="559" y="5"/>
                  <a:pt x="482" y="1"/>
                  <a:pt x="405" y="1"/>
                </a:cubicBezTo>
                <a:cubicBezTo>
                  <a:pt x="330" y="0"/>
                  <a:pt x="255" y="2"/>
                  <a:pt x="181" y="18"/>
                </a:cubicBezTo>
                <a:cubicBezTo>
                  <a:pt x="112" y="34"/>
                  <a:pt x="42" y="68"/>
                  <a:pt x="12" y="136"/>
                </a:cubicBezTo>
                <a:cubicBezTo>
                  <a:pt x="5" y="152"/>
                  <a:pt x="0" y="170"/>
                  <a:pt x="2" y="187"/>
                </a:cubicBezTo>
                <a:cubicBezTo>
                  <a:pt x="5" y="208"/>
                  <a:pt x="18" y="221"/>
                  <a:pt x="34" y="232"/>
                </a:cubicBezTo>
                <a:cubicBezTo>
                  <a:pt x="63" y="254"/>
                  <a:pt x="96" y="266"/>
                  <a:pt x="132" y="270"/>
                </a:cubicBezTo>
                <a:cubicBezTo>
                  <a:pt x="169" y="311"/>
                  <a:pt x="231" y="321"/>
                  <a:pt x="284" y="326"/>
                </a:cubicBezTo>
                <a:cubicBezTo>
                  <a:pt x="354" y="332"/>
                  <a:pt x="426" y="322"/>
                  <a:pt x="491" y="297"/>
                </a:cubicBezTo>
                <a:cubicBezTo>
                  <a:pt x="552" y="273"/>
                  <a:pt x="606" y="235"/>
                  <a:pt x="667" y="212"/>
                </a:cubicBezTo>
                <a:cubicBezTo>
                  <a:pt x="700" y="199"/>
                  <a:pt x="733" y="194"/>
                  <a:pt x="767" y="191"/>
                </a:cubicBezTo>
                <a:cubicBezTo>
                  <a:pt x="801" y="188"/>
                  <a:pt x="837" y="188"/>
                  <a:pt x="870" y="178"/>
                </a:cubicBezTo>
                <a:cubicBezTo>
                  <a:pt x="902" y="168"/>
                  <a:pt x="926" y="141"/>
                  <a:pt x="918" y="106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594624" y="3861206"/>
            <a:ext cx="3851114" cy="2228805"/>
          </a:xfrm>
          <a:custGeom>
            <a:avLst/>
            <a:gdLst>
              <a:gd name="T0" fmla="*/ 638 w 650"/>
              <a:gd name="T1" fmla="*/ 183 h 376"/>
              <a:gd name="T2" fmla="*/ 548 w 650"/>
              <a:gd name="T3" fmla="*/ 82 h 376"/>
              <a:gd name="T4" fmla="*/ 411 w 650"/>
              <a:gd name="T5" fmla="*/ 15 h 376"/>
              <a:gd name="T6" fmla="*/ 232 w 650"/>
              <a:gd name="T7" fmla="*/ 13 h 376"/>
              <a:gd name="T8" fmla="*/ 47 w 650"/>
              <a:gd name="T9" fmla="*/ 52 h 376"/>
              <a:gd name="T10" fmla="*/ 30 w 650"/>
              <a:gd name="T11" fmla="*/ 67 h 376"/>
              <a:gd name="T12" fmla="*/ 25 w 650"/>
              <a:gd name="T13" fmla="*/ 186 h 376"/>
              <a:gd name="T14" fmla="*/ 71 w 650"/>
              <a:gd name="T15" fmla="*/ 233 h 376"/>
              <a:gd name="T16" fmla="*/ 137 w 650"/>
              <a:gd name="T17" fmla="*/ 284 h 376"/>
              <a:gd name="T18" fmla="*/ 272 w 650"/>
              <a:gd name="T19" fmla="*/ 359 h 376"/>
              <a:gd name="T20" fmla="*/ 431 w 650"/>
              <a:gd name="T21" fmla="*/ 363 h 376"/>
              <a:gd name="T22" fmla="*/ 575 w 650"/>
              <a:gd name="T23" fmla="*/ 301 h 376"/>
              <a:gd name="T24" fmla="*/ 638 w 650"/>
              <a:gd name="T25" fmla="*/ 18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0" h="376">
                <a:moveTo>
                  <a:pt x="638" y="183"/>
                </a:moveTo>
                <a:cubicBezTo>
                  <a:pt x="627" y="136"/>
                  <a:pt x="589" y="105"/>
                  <a:pt x="548" y="82"/>
                </a:cubicBezTo>
                <a:cubicBezTo>
                  <a:pt x="504" y="58"/>
                  <a:pt x="459" y="28"/>
                  <a:pt x="411" y="15"/>
                </a:cubicBezTo>
                <a:cubicBezTo>
                  <a:pt x="353" y="0"/>
                  <a:pt x="291" y="7"/>
                  <a:pt x="232" y="13"/>
                </a:cubicBezTo>
                <a:cubicBezTo>
                  <a:pt x="169" y="20"/>
                  <a:pt x="106" y="29"/>
                  <a:pt x="47" y="52"/>
                </a:cubicBezTo>
                <a:cubicBezTo>
                  <a:pt x="38" y="55"/>
                  <a:pt x="33" y="61"/>
                  <a:pt x="30" y="67"/>
                </a:cubicBezTo>
                <a:cubicBezTo>
                  <a:pt x="0" y="92"/>
                  <a:pt x="8" y="157"/>
                  <a:pt x="25" y="186"/>
                </a:cubicBezTo>
                <a:cubicBezTo>
                  <a:pt x="36" y="206"/>
                  <a:pt x="54" y="220"/>
                  <a:pt x="71" y="233"/>
                </a:cubicBezTo>
                <a:cubicBezTo>
                  <a:pt x="93" y="251"/>
                  <a:pt x="115" y="268"/>
                  <a:pt x="137" y="284"/>
                </a:cubicBezTo>
                <a:cubicBezTo>
                  <a:pt x="179" y="314"/>
                  <a:pt x="222" y="343"/>
                  <a:pt x="272" y="359"/>
                </a:cubicBezTo>
                <a:cubicBezTo>
                  <a:pt x="323" y="376"/>
                  <a:pt x="379" y="375"/>
                  <a:pt x="431" y="363"/>
                </a:cubicBezTo>
                <a:cubicBezTo>
                  <a:pt x="482" y="352"/>
                  <a:pt x="531" y="328"/>
                  <a:pt x="575" y="301"/>
                </a:cubicBezTo>
                <a:cubicBezTo>
                  <a:pt x="619" y="274"/>
                  <a:pt x="650" y="237"/>
                  <a:pt x="638" y="183"/>
                </a:cubicBezTo>
              </a:path>
            </a:pathLst>
          </a:custGeom>
          <a:solidFill>
            <a:srgbClr val="A47F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/>
          <p:nvPr userDrawn="1"/>
        </p:nvSpPr>
        <p:spPr bwMode="auto">
          <a:xfrm>
            <a:off x="6235140" y="-1293580"/>
            <a:ext cx="4282267" cy="3199236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D69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9"/>
          <p:cNvSpPr/>
          <p:nvPr userDrawn="1"/>
        </p:nvSpPr>
        <p:spPr bwMode="auto">
          <a:xfrm>
            <a:off x="393157" y="-118616"/>
            <a:ext cx="2232540" cy="545671"/>
          </a:xfrm>
          <a:custGeom>
            <a:avLst/>
            <a:gdLst>
              <a:gd name="T0" fmla="*/ 339 w 339"/>
              <a:gd name="T1" fmla="*/ 0 h 83"/>
              <a:gd name="T2" fmla="*/ 335 w 339"/>
              <a:gd name="T3" fmla="*/ 0 h 83"/>
              <a:gd name="T4" fmla="*/ 301 w 339"/>
              <a:gd name="T5" fmla="*/ 25 h 83"/>
              <a:gd name="T6" fmla="*/ 235 w 339"/>
              <a:gd name="T7" fmla="*/ 65 h 83"/>
              <a:gd name="T8" fmla="*/ 180 w 339"/>
              <a:gd name="T9" fmla="*/ 76 h 83"/>
              <a:gd name="T10" fmla="*/ 156 w 339"/>
              <a:gd name="T11" fmla="*/ 74 h 83"/>
              <a:gd name="T12" fmla="*/ 75 w 339"/>
              <a:gd name="T13" fmla="*/ 63 h 83"/>
              <a:gd name="T14" fmla="*/ 69 w 339"/>
              <a:gd name="T15" fmla="*/ 64 h 83"/>
              <a:gd name="T16" fmla="*/ 0 w 339"/>
              <a:gd name="T17" fmla="*/ 81 h 83"/>
              <a:gd name="T18" fmla="*/ 0 w 339"/>
              <a:gd name="T19" fmla="*/ 83 h 83"/>
              <a:gd name="T20" fmla="*/ 51 w 339"/>
              <a:gd name="T21" fmla="*/ 68 h 83"/>
              <a:gd name="T22" fmla="*/ 75 w 339"/>
              <a:gd name="T23" fmla="*/ 66 h 83"/>
              <a:gd name="T24" fmla="*/ 143 w 339"/>
              <a:gd name="T25" fmla="*/ 74 h 83"/>
              <a:gd name="T26" fmla="*/ 181 w 339"/>
              <a:gd name="T27" fmla="*/ 78 h 83"/>
              <a:gd name="T28" fmla="*/ 224 w 339"/>
              <a:gd name="T29" fmla="*/ 71 h 83"/>
              <a:gd name="T30" fmla="*/ 339 w 339"/>
              <a:gd name="T3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83">
                <a:moveTo>
                  <a:pt x="339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24" y="8"/>
                  <a:pt x="313" y="16"/>
                  <a:pt x="301" y="25"/>
                </a:cubicBezTo>
                <a:cubicBezTo>
                  <a:pt x="280" y="40"/>
                  <a:pt x="259" y="55"/>
                  <a:pt x="235" y="65"/>
                </a:cubicBezTo>
                <a:cubicBezTo>
                  <a:pt x="217" y="72"/>
                  <a:pt x="198" y="76"/>
                  <a:pt x="180" y="76"/>
                </a:cubicBezTo>
                <a:cubicBezTo>
                  <a:pt x="172" y="76"/>
                  <a:pt x="164" y="75"/>
                  <a:pt x="156" y="74"/>
                </a:cubicBezTo>
                <a:cubicBezTo>
                  <a:pt x="129" y="71"/>
                  <a:pt x="103" y="63"/>
                  <a:pt x="75" y="63"/>
                </a:cubicBezTo>
                <a:cubicBezTo>
                  <a:pt x="73" y="63"/>
                  <a:pt x="71" y="63"/>
                  <a:pt x="69" y="64"/>
                </a:cubicBezTo>
                <a:cubicBezTo>
                  <a:pt x="45" y="65"/>
                  <a:pt x="22" y="72"/>
                  <a:pt x="0" y="81"/>
                </a:cubicBezTo>
                <a:cubicBezTo>
                  <a:pt x="0" y="83"/>
                  <a:pt x="0" y="83"/>
                  <a:pt x="0" y="83"/>
                </a:cubicBezTo>
                <a:cubicBezTo>
                  <a:pt x="17" y="77"/>
                  <a:pt x="34" y="71"/>
                  <a:pt x="51" y="68"/>
                </a:cubicBezTo>
                <a:cubicBezTo>
                  <a:pt x="59" y="66"/>
                  <a:pt x="67" y="66"/>
                  <a:pt x="75" y="66"/>
                </a:cubicBezTo>
                <a:cubicBezTo>
                  <a:pt x="97" y="66"/>
                  <a:pt x="120" y="70"/>
                  <a:pt x="143" y="74"/>
                </a:cubicBezTo>
                <a:cubicBezTo>
                  <a:pt x="155" y="76"/>
                  <a:pt x="168" y="78"/>
                  <a:pt x="181" y="78"/>
                </a:cubicBezTo>
                <a:cubicBezTo>
                  <a:pt x="195" y="78"/>
                  <a:pt x="210" y="76"/>
                  <a:pt x="224" y="71"/>
                </a:cubicBezTo>
                <a:cubicBezTo>
                  <a:pt x="267" y="57"/>
                  <a:pt x="302" y="26"/>
                  <a:pt x="339" y="0"/>
                </a:cubicBezTo>
              </a:path>
            </a:pathLst>
          </a:custGeom>
          <a:solidFill>
            <a:srgbClr val="D2B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7614551" y="661970"/>
            <a:ext cx="1324013" cy="684166"/>
          </a:xfrm>
          <a:custGeom>
            <a:avLst/>
            <a:gdLst>
              <a:gd name="T0" fmla="*/ 3 w 201"/>
              <a:gd name="T1" fmla="*/ 0 h 104"/>
              <a:gd name="T2" fmla="*/ 0 w 201"/>
              <a:gd name="T3" fmla="*/ 0 h 104"/>
              <a:gd name="T4" fmla="*/ 118 w 201"/>
              <a:gd name="T5" fmla="*/ 78 h 104"/>
              <a:gd name="T6" fmla="*/ 201 w 201"/>
              <a:gd name="T7" fmla="*/ 104 h 104"/>
              <a:gd name="T8" fmla="*/ 201 w 201"/>
              <a:gd name="T9" fmla="*/ 102 h 104"/>
              <a:gd name="T10" fmla="*/ 41 w 201"/>
              <a:gd name="T11" fmla="*/ 32 h 104"/>
              <a:gd name="T12" fmla="*/ 3 w 201"/>
              <a:gd name="T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" h="104">
                <a:moveTo>
                  <a:pt x="3" y="0"/>
                </a:moveTo>
                <a:cubicBezTo>
                  <a:pt x="0" y="0"/>
                  <a:pt x="0" y="0"/>
                  <a:pt x="0" y="0"/>
                </a:cubicBezTo>
                <a:cubicBezTo>
                  <a:pt x="34" y="33"/>
                  <a:pt x="74" y="59"/>
                  <a:pt x="118" y="78"/>
                </a:cubicBezTo>
                <a:cubicBezTo>
                  <a:pt x="144" y="90"/>
                  <a:pt x="173" y="99"/>
                  <a:pt x="201" y="104"/>
                </a:cubicBezTo>
                <a:cubicBezTo>
                  <a:pt x="201" y="102"/>
                  <a:pt x="201" y="102"/>
                  <a:pt x="201" y="102"/>
                </a:cubicBezTo>
                <a:cubicBezTo>
                  <a:pt x="144" y="91"/>
                  <a:pt x="89" y="66"/>
                  <a:pt x="41" y="32"/>
                </a:cubicBezTo>
                <a:cubicBezTo>
                  <a:pt x="28" y="22"/>
                  <a:pt x="15" y="11"/>
                  <a:pt x="3" y="0"/>
                </a:cubicBezTo>
              </a:path>
            </a:pathLst>
          </a:custGeom>
          <a:solidFill>
            <a:srgbClr val="C48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7203483" y="3861206"/>
            <a:ext cx="2713765" cy="2026638"/>
            <a:chOff x="6947005" y="3931241"/>
            <a:chExt cx="1947240" cy="1454198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7315401" y="4186072"/>
              <a:ext cx="1578844" cy="1199367"/>
            </a:xfrm>
            <a:custGeom>
              <a:avLst/>
              <a:gdLst>
                <a:gd name="T0" fmla="*/ 221 w 240"/>
                <a:gd name="T1" fmla="*/ 109 h 182"/>
                <a:gd name="T2" fmla="*/ 235 w 240"/>
                <a:gd name="T3" fmla="*/ 42 h 182"/>
                <a:gd name="T4" fmla="*/ 225 w 240"/>
                <a:gd name="T5" fmla="*/ 29 h 182"/>
                <a:gd name="T6" fmla="*/ 130 w 240"/>
                <a:gd name="T7" fmla="*/ 9 h 182"/>
                <a:gd name="T8" fmla="*/ 31 w 240"/>
                <a:gd name="T9" fmla="*/ 54 h 182"/>
                <a:gd name="T10" fmla="*/ 1 w 240"/>
                <a:gd name="T11" fmla="*/ 119 h 182"/>
                <a:gd name="T12" fmla="*/ 22 w 240"/>
                <a:gd name="T13" fmla="*/ 169 h 182"/>
                <a:gd name="T14" fmla="*/ 119 w 240"/>
                <a:gd name="T15" fmla="*/ 160 h 182"/>
                <a:gd name="T16" fmla="*/ 221 w 240"/>
                <a:gd name="T17" fmla="*/ 109 h 182"/>
                <a:gd name="T18" fmla="*/ 109 w 240"/>
                <a:gd name="T19" fmla="*/ 115 h 182"/>
                <a:gd name="T20" fmla="*/ 110 w 240"/>
                <a:gd name="T21" fmla="*/ 115 h 182"/>
                <a:gd name="T22" fmla="*/ 109 w 240"/>
                <a:gd name="T23" fmla="*/ 11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182">
                  <a:moveTo>
                    <a:pt x="221" y="109"/>
                  </a:moveTo>
                  <a:cubicBezTo>
                    <a:pt x="240" y="85"/>
                    <a:pt x="234" y="62"/>
                    <a:pt x="235" y="42"/>
                  </a:cubicBezTo>
                  <a:cubicBezTo>
                    <a:pt x="235" y="35"/>
                    <a:pt x="232" y="31"/>
                    <a:pt x="225" y="29"/>
                  </a:cubicBezTo>
                  <a:cubicBezTo>
                    <a:pt x="213" y="9"/>
                    <a:pt x="178" y="0"/>
                    <a:pt x="130" y="9"/>
                  </a:cubicBezTo>
                  <a:cubicBezTo>
                    <a:pt x="95" y="15"/>
                    <a:pt x="57" y="32"/>
                    <a:pt x="31" y="54"/>
                  </a:cubicBezTo>
                  <a:cubicBezTo>
                    <a:pt x="5" y="77"/>
                    <a:pt x="0" y="100"/>
                    <a:pt x="1" y="119"/>
                  </a:cubicBezTo>
                  <a:cubicBezTo>
                    <a:pt x="1" y="138"/>
                    <a:pt x="6" y="157"/>
                    <a:pt x="22" y="169"/>
                  </a:cubicBezTo>
                  <a:cubicBezTo>
                    <a:pt x="40" y="182"/>
                    <a:pt x="83" y="170"/>
                    <a:pt x="119" y="160"/>
                  </a:cubicBezTo>
                  <a:cubicBezTo>
                    <a:pt x="158" y="149"/>
                    <a:pt x="199" y="136"/>
                    <a:pt x="221" y="109"/>
                  </a:cubicBezTo>
                  <a:moveTo>
                    <a:pt x="109" y="115"/>
                  </a:moveTo>
                  <a:cubicBezTo>
                    <a:pt x="110" y="115"/>
                    <a:pt x="110" y="115"/>
                    <a:pt x="110" y="115"/>
                  </a:cubicBezTo>
                  <a:cubicBezTo>
                    <a:pt x="109" y="115"/>
                    <a:pt x="109" y="115"/>
                    <a:pt x="109" y="115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 userDrawn="1"/>
          </p:nvSpPr>
          <p:spPr bwMode="auto">
            <a:xfrm>
              <a:off x="7802904" y="4504611"/>
              <a:ext cx="573370" cy="517972"/>
            </a:xfrm>
            <a:custGeom>
              <a:avLst/>
              <a:gdLst>
                <a:gd name="T0" fmla="*/ 87 w 87"/>
                <a:gd name="T1" fmla="*/ 0 h 79"/>
                <a:gd name="T2" fmla="*/ 78 w 87"/>
                <a:gd name="T3" fmla="*/ 3 h 79"/>
                <a:gd name="T4" fmla="*/ 0 w 87"/>
                <a:gd name="T5" fmla="*/ 79 h 79"/>
                <a:gd name="T6" fmla="*/ 2 w 87"/>
                <a:gd name="T7" fmla="*/ 79 h 79"/>
                <a:gd name="T8" fmla="*/ 18 w 87"/>
                <a:gd name="T9" fmla="*/ 54 h 79"/>
                <a:gd name="T10" fmla="*/ 85 w 87"/>
                <a:gd name="T11" fmla="*/ 3 h 79"/>
                <a:gd name="T12" fmla="*/ 87 w 87"/>
                <a:gd name="T13" fmla="*/ 2 h 79"/>
                <a:gd name="T14" fmla="*/ 87 w 87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79">
                  <a:moveTo>
                    <a:pt x="87" y="0"/>
                  </a:moveTo>
                  <a:cubicBezTo>
                    <a:pt x="84" y="1"/>
                    <a:pt x="81" y="2"/>
                    <a:pt x="78" y="3"/>
                  </a:cubicBezTo>
                  <a:cubicBezTo>
                    <a:pt x="43" y="18"/>
                    <a:pt x="18" y="46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7" y="70"/>
                    <a:pt x="12" y="62"/>
                    <a:pt x="18" y="54"/>
                  </a:cubicBezTo>
                  <a:cubicBezTo>
                    <a:pt x="35" y="31"/>
                    <a:pt x="58" y="13"/>
                    <a:pt x="85" y="3"/>
                  </a:cubicBezTo>
                  <a:cubicBezTo>
                    <a:pt x="86" y="2"/>
                    <a:pt x="87" y="2"/>
                    <a:pt x="87" y="2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D2B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6947005" y="3931241"/>
              <a:ext cx="1429269" cy="1091341"/>
            </a:xfrm>
            <a:custGeom>
              <a:avLst/>
              <a:gdLst>
                <a:gd name="T0" fmla="*/ 217 w 217"/>
                <a:gd name="T1" fmla="*/ 0 h 166"/>
                <a:gd name="T2" fmla="*/ 184 w 217"/>
                <a:gd name="T3" fmla="*/ 7 h 166"/>
                <a:gd name="T4" fmla="*/ 127 w 217"/>
                <a:gd name="T5" fmla="*/ 16 h 166"/>
                <a:gd name="T6" fmla="*/ 76 w 217"/>
                <a:gd name="T7" fmla="*/ 34 h 166"/>
                <a:gd name="T8" fmla="*/ 39 w 217"/>
                <a:gd name="T9" fmla="*/ 71 h 166"/>
                <a:gd name="T10" fmla="*/ 0 w 217"/>
                <a:gd name="T11" fmla="*/ 166 h 166"/>
                <a:gd name="T12" fmla="*/ 2 w 217"/>
                <a:gd name="T13" fmla="*/ 166 h 166"/>
                <a:gd name="T14" fmla="*/ 5 w 217"/>
                <a:gd name="T15" fmla="*/ 155 h 166"/>
                <a:gd name="T16" fmla="*/ 28 w 217"/>
                <a:gd name="T17" fmla="*/ 95 h 166"/>
                <a:gd name="T18" fmla="*/ 63 w 217"/>
                <a:gd name="T19" fmla="*/ 47 h 166"/>
                <a:gd name="T20" fmla="*/ 115 w 217"/>
                <a:gd name="T21" fmla="*/ 20 h 166"/>
                <a:gd name="T22" fmla="*/ 173 w 217"/>
                <a:gd name="T23" fmla="*/ 11 h 166"/>
                <a:gd name="T24" fmla="*/ 217 w 217"/>
                <a:gd name="T25" fmla="*/ 2 h 166"/>
                <a:gd name="T26" fmla="*/ 217 w 217"/>
                <a:gd name="T2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66">
                  <a:moveTo>
                    <a:pt x="217" y="0"/>
                  </a:moveTo>
                  <a:cubicBezTo>
                    <a:pt x="206" y="3"/>
                    <a:pt x="195" y="6"/>
                    <a:pt x="184" y="7"/>
                  </a:cubicBezTo>
                  <a:cubicBezTo>
                    <a:pt x="165" y="11"/>
                    <a:pt x="146" y="12"/>
                    <a:pt x="127" y="16"/>
                  </a:cubicBezTo>
                  <a:cubicBezTo>
                    <a:pt x="110" y="19"/>
                    <a:pt x="92" y="24"/>
                    <a:pt x="76" y="34"/>
                  </a:cubicBezTo>
                  <a:cubicBezTo>
                    <a:pt x="61" y="43"/>
                    <a:pt x="49" y="57"/>
                    <a:pt x="39" y="71"/>
                  </a:cubicBezTo>
                  <a:cubicBezTo>
                    <a:pt x="20" y="100"/>
                    <a:pt x="7" y="132"/>
                    <a:pt x="0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2"/>
                    <a:pt x="4" y="159"/>
                    <a:pt x="5" y="155"/>
                  </a:cubicBezTo>
                  <a:cubicBezTo>
                    <a:pt x="10" y="134"/>
                    <a:pt x="18" y="114"/>
                    <a:pt x="28" y="95"/>
                  </a:cubicBezTo>
                  <a:cubicBezTo>
                    <a:pt x="37" y="77"/>
                    <a:pt x="48" y="60"/>
                    <a:pt x="63" y="47"/>
                  </a:cubicBezTo>
                  <a:cubicBezTo>
                    <a:pt x="78" y="33"/>
                    <a:pt x="96" y="25"/>
                    <a:pt x="115" y="20"/>
                  </a:cubicBezTo>
                  <a:cubicBezTo>
                    <a:pt x="134" y="16"/>
                    <a:pt x="154" y="14"/>
                    <a:pt x="173" y="11"/>
                  </a:cubicBezTo>
                  <a:cubicBezTo>
                    <a:pt x="188" y="9"/>
                    <a:pt x="203" y="6"/>
                    <a:pt x="217" y="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Freeform 13"/>
          <p:cNvSpPr/>
          <p:nvPr userDrawn="1"/>
        </p:nvSpPr>
        <p:spPr bwMode="auto">
          <a:xfrm>
            <a:off x="-164404" y="3260138"/>
            <a:ext cx="3085670" cy="1941701"/>
          </a:xfrm>
          <a:custGeom>
            <a:avLst/>
            <a:gdLst>
              <a:gd name="T0" fmla="*/ 0 w 469"/>
              <a:gd name="T1" fmla="*/ 0 h 295"/>
              <a:gd name="T2" fmla="*/ 0 w 469"/>
              <a:gd name="T3" fmla="*/ 2 h 295"/>
              <a:gd name="T4" fmla="*/ 138 w 469"/>
              <a:gd name="T5" fmla="*/ 58 h 295"/>
              <a:gd name="T6" fmla="*/ 206 w 469"/>
              <a:gd name="T7" fmla="*/ 97 h 295"/>
              <a:gd name="T8" fmla="*/ 287 w 469"/>
              <a:gd name="T9" fmla="*/ 117 h 295"/>
              <a:gd name="T10" fmla="*/ 348 w 469"/>
              <a:gd name="T11" fmla="*/ 154 h 295"/>
              <a:gd name="T12" fmla="*/ 389 w 469"/>
              <a:gd name="T13" fmla="*/ 216 h 295"/>
              <a:gd name="T14" fmla="*/ 410 w 469"/>
              <a:gd name="T15" fmla="*/ 252 h 295"/>
              <a:gd name="T16" fmla="*/ 437 w 469"/>
              <a:gd name="T17" fmla="*/ 276 h 295"/>
              <a:gd name="T18" fmla="*/ 465 w 469"/>
              <a:gd name="T19" fmla="*/ 295 h 295"/>
              <a:gd name="T20" fmla="*/ 469 w 469"/>
              <a:gd name="T21" fmla="*/ 295 h 295"/>
              <a:gd name="T22" fmla="*/ 446 w 469"/>
              <a:gd name="T23" fmla="*/ 281 h 295"/>
              <a:gd name="T24" fmla="*/ 397 w 469"/>
              <a:gd name="T25" fmla="*/ 229 h 295"/>
              <a:gd name="T26" fmla="*/ 380 w 469"/>
              <a:gd name="T27" fmla="*/ 193 h 295"/>
              <a:gd name="T28" fmla="*/ 362 w 469"/>
              <a:gd name="T29" fmla="*/ 165 h 295"/>
              <a:gd name="T30" fmla="*/ 309 w 469"/>
              <a:gd name="T31" fmla="*/ 124 h 295"/>
              <a:gd name="T32" fmla="*/ 236 w 469"/>
              <a:gd name="T33" fmla="*/ 103 h 295"/>
              <a:gd name="T34" fmla="*/ 195 w 469"/>
              <a:gd name="T35" fmla="*/ 90 h 295"/>
              <a:gd name="T36" fmla="*/ 159 w 469"/>
              <a:gd name="T37" fmla="*/ 68 h 295"/>
              <a:gd name="T38" fmla="*/ 18 w 469"/>
              <a:gd name="T39" fmla="*/ 6 h 295"/>
              <a:gd name="T40" fmla="*/ 0 w 469"/>
              <a:gd name="T41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9" h="295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47" y="18"/>
                  <a:pt x="94" y="34"/>
                  <a:pt x="138" y="58"/>
                </a:cubicBezTo>
                <a:cubicBezTo>
                  <a:pt x="161" y="70"/>
                  <a:pt x="182" y="88"/>
                  <a:pt x="206" y="97"/>
                </a:cubicBezTo>
                <a:cubicBezTo>
                  <a:pt x="232" y="107"/>
                  <a:pt x="261" y="109"/>
                  <a:pt x="287" y="117"/>
                </a:cubicBezTo>
                <a:cubicBezTo>
                  <a:pt x="310" y="124"/>
                  <a:pt x="331" y="137"/>
                  <a:pt x="348" y="154"/>
                </a:cubicBezTo>
                <a:cubicBezTo>
                  <a:pt x="366" y="171"/>
                  <a:pt x="379" y="192"/>
                  <a:pt x="389" y="216"/>
                </a:cubicBezTo>
                <a:cubicBezTo>
                  <a:pt x="394" y="228"/>
                  <a:pt x="400" y="241"/>
                  <a:pt x="410" y="252"/>
                </a:cubicBezTo>
                <a:cubicBezTo>
                  <a:pt x="417" y="261"/>
                  <a:pt x="427" y="269"/>
                  <a:pt x="437" y="276"/>
                </a:cubicBezTo>
                <a:cubicBezTo>
                  <a:pt x="446" y="283"/>
                  <a:pt x="456" y="289"/>
                  <a:pt x="465" y="295"/>
                </a:cubicBezTo>
                <a:cubicBezTo>
                  <a:pt x="469" y="295"/>
                  <a:pt x="469" y="295"/>
                  <a:pt x="469" y="295"/>
                </a:cubicBezTo>
                <a:cubicBezTo>
                  <a:pt x="462" y="290"/>
                  <a:pt x="454" y="285"/>
                  <a:pt x="446" y="281"/>
                </a:cubicBezTo>
                <a:cubicBezTo>
                  <a:pt x="426" y="267"/>
                  <a:pt x="408" y="251"/>
                  <a:pt x="397" y="229"/>
                </a:cubicBezTo>
                <a:cubicBezTo>
                  <a:pt x="391" y="217"/>
                  <a:pt x="387" y="204"/>
                  <a:pt x="380" y="193"/>
                </a:cubicBezTo>
                <a:cubicBezTo>
                  <a:pt x="375" y="183"/>
                  <a:pt x="369" y="174"/>
                  <a:pt x="362" y="165"/>
                </a:cubicBezTo>
                <a:cubicBezTo>
                  <a:pt x="347" y="148"/>
                  <a:pt x="329" y="134"/>
                  <a:pt x="309" y="124"/>
                </a:cubicBezTo>
                <a:cubicBezTo>
                  <a:pt x="286" y="112"/>
                  <a:pt x="261" y="109"/>
                  <a:pt x="236" y="103"/>
                </a:cubicBezTo>
                <a:cubicBezTo>
                  <a:pt x="222" y="100"/>
                  <a:pt x="208" y="96"/>
                  <a:pt x="195" y="90"/>
                </a:cubicBezTo>
                <a:cubicBezTo>
                  <a:pt x="183" y="84"/>
                  <a:pt x="171" y="76"/>
                  <a:pt x="159" y="68"/>
                </a:cubicBezTo>
                <a:cubicBezTo>
                  <a:pt x="115" y="40"/>
                  <a:pt x="67" y="22"/>
                  <a:pt x="18" y="6"/>
                </a:cubicBezTo>
                <a:cubicBezTo>
                  <a:pt x="12" y="4"/>
                  <a:pt x="6" y="2"/>
                  <a:pt x="0" y="0"/>
                </a:cubicBezTo>
              </a:path>
            </a:pathLst>
          </a:custGeom>
          <a:solidFill>
            <a:srgbClr val="E7D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4"/>
          <p:cNvSpPr/>
          <p:nvPr userDrawn="1"/>
        </p:nvSpPr>
        <p:spPr bwMode="auto">
          <a:xfrm>
            <a:off x="-164404" y="4063409"/>
            <a:ext cx="1443118" cy="1138429"/>
          </a:xfrm>
          <a:custGeom>
            <a:avLst/>
            <a:gdLst>
              <a:gd name="T0" fmla="*/ 0 w 219"/>
              <a:gd name="T1" fmla="*/ 0 h 173"/>
              <a:gd name="T2" fmla="*/ 0 w 219"/>
              <a:gd name="T3" fmla="*/ 2 h 173"/>
              <a:gd name="T4" fmla="*/ 104 w 219"/>
              <a:gd name="T5" fmla="*/ 23 h 173"/>
              <a:gd name="T6" fmla="*/ 152 w 219"/>
              <a:gd name="T7" fmla="*/ 49 h 173"/>
              <a:gd name="T8" fmla="*/ 184 w 219"/>
              <a:gd name="T9" fmla="*/ 91 h 173"/>
              <a:gd name="T10" fmla="*/ 217 w 219"/>
              <a:gd name="T11" fmla="*/ 173 h 173"/>
              <a:gd name="T12" fmla="*/ 219 w 219"/>
              <a:gd name="T13" fmla="*/ 173 h 173"/>
              <a:gd name="T14" fmla="*/ 187 w 219"/>
              <a:gd name="T15" fmla="*/ 93 h 173"/>
              <a:gd name="T16" fmla="*/ 159 w 219"/>
              <a:gd name="T17" fmla="*/ 53 h 173"/>
              <a:gd name="T18" fmla="*/ 116 w 219"/>
              <a:gd name="T19" fmla="*/ 25 h 173"/>
              <a:gd name="T20" fmla="*/ 11 w 219"/>
              <a:gd name="T21" fmla="*/ 2 h 173"/>
              <a:gd name="T22" fmla="*/ 0 w 219"/>
              <a:gd name="T2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" h="173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35" y="8"/>
                  <a:pt x="71" y="11"/>
                  <a:pt x="104" y="23"/>
                </a:cubicBezTo>
                <a:cubicBezTo>
                  <a:pt x="121" y="29"/>
                  <a:pt x="138" y="37"/>
                  <a:pt x="152" y="49"/>
                </a:cubicBezTo>
                <a:cubicBezTo>
                  <a:pt x="166" y="61"/>
                  <a:pt x="176" y="75"/>
                  <a:pt x="184" y="91"/>
                </a:cubicBezTo>
                <a:cubicBezTo>
                  <a:pt x="197" y="117"/>
                  <a:pt x="204" y="146"/>
                  <a:pt x="217" y="173"/>
                </a:cubicBezTo>
                <a:cubicBezTo>
                  <a:pt x="219" y="173"/>
                  <a:pt x="219" y="173"/>
                  <a:pt x="219" y="173"/>
                </a:cubicBezTo>
                <a:cubicBezTo>
                  <a:pt x="207" y="147"/>
                  <a:pt x="200" y="119"/>
                  <a:pt x="187" y="93"/>
                </a:cubicBezTo>
                <a:cubicBezTo>
                  <a:pt x="180" y="78"/>
                  <a:pt x="171" y="64"/>
                  <a:pt x="159" y="53"/>
                </a:cubicBezTo>
                <a:cubicBezTo>
                  <a:pt x="146" y="41"/>
                  <a:pt x="131" y="32"/>
                  <a:pt x="116" y="25"/>
                </a:cubicBezTo>
                <a:cubicBezTo>
                  <a:pt x="82" y="11"/>
                  <a:pt x="46" y="7"/>
                  <a:pt x="11" y="2"/>
                </a:cubicBezTo>
                <a:cubicBezTo>
                  <a:pt x="7" y="1"/>
                  <a:pt x="4" y="1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5"/>
          <p:cNvSpPr/>
          <p:nvPr userDrawn="1"/>
        </p:nvSpPr>
        <p:spPr bwMode="auto">
          <a:xfrm>
            <a:off x="-164404" y="4736495"/>
            <a:ext cx="817121" cy="465343"/>
          </a:xfrm>
          <a:custGeom>
            <a:avLst/>
            <a:gdLst>
              <a:gd name="T0" fmla="*/ 0 w 124"/>
              <a:gd name="T1" fmla="*/ 0 h 71"/>
              <a:gd name="T2" fmla="*/ 0 w 124"/>
              <a:gd name="T3" fmla="*/ 2 h 71"/>
              <a:gd name="T4" fmla="*/ 37 w 124"/>
              <a:gd name="T5" fmla="*/ 13 h 71"/>
              <a:gd name="T6" fmla="*/ 74 w 124"/>
              <a:gd name="T7" fmla="*/ 30 h 71"/>
              <a:gd name="T8" fmla="*/ 108 w 124"/>
              <a:gd name="T9" fmla="*/ 58 h 71"/>
              <a:gd name="T10" fmla="*/ 122 w 124"/>
              <a:gd name="T11" fmla="*/ 71 h 71"/>
              <a:gd name="T12" fmla="*/ 124 w 124"/>
              <a:gd name="T13" fmla="*/ 71 h 71"/>
              <a:gd name="T14" fmla="*/ 115 w 124"/>
              <a:gd name="T15" fmla="*/ 62 h 71"/>
              <a:gd name="T16" fmla="*/ 50 w 124"/>
              <a:gd name="T17" fmla="*/ 15 h 71"/>
              <a:gd name="T18" fmla="*/ 0 w 124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7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13" y="5"/>
                  <a:pt x="25" y="8"/>
                  <a:pt x="37" y="13"/>
                </a:cubicBezTo>
                <a:cubicBezTo>
                  <a:pt x="50" y="17"/>
                  <a:pt x="63" y="23"/>
                  <a:pt x="74" y="30"/>
                </a:cubicBezTo>
                <a:cubicBezTo>
                  <a:pt x="87" y="38"/>
                  <a:pt x="98" y="48"/>
                  <a:pt x="108" y="58"/>
                </a:cubicBezTo>
                <a:cubicBezTo>
                  <a:pt x="113" y="62"/>
                  <a:pt x="117" y="67"/>
                  <a:pt x="122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1" y="68"/>
                  <a:pt x="118" y="65"/>
                  <a:pt x="115" y="62"/>
                </a:cubicBezTo>
                <a:cubicBezTo>
                  <a:pt x="95" y="43"/>
                  <a:pt x="75" y="26"/>
                  <a:pt x="50" y="15"/>
                </a:cubicBezTo>
                <a:cubicBezTo>
                  <a:pt x="34" y="9"/>
                  <a:pt x="17" y="4"/>
                  <a:pt x="0" y="0"/>
                </a:cubicBezTo>
              </a:path>
            </a:pathLst>
          </a:custGeom>
          <a:solidFill>
            <a:srgbClr val="966D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1082560" y="4145280"/>
            <a:ext cx="2811549" cy="1761851"/>
            <a:chOff x="-1594624" y="3260138"/>
            <a:chExt cx="4515890" cy="2829873"/>
          </a:xfrm>
        </p:grpSpPr>
        <p:sp>
          <p:nvSpPr>
            <p:cNvPr id="7" name="Freeform 6"/>
            <p:cNvSpPr/>
            <p:nvPr userDrawn="1"/>
          </p:nvSpPr>
          <p:spPr bwMode="auto">
            <a:xfrm>
              <a:off x="-1594624" y="3861206"/>
              <a:ext cx="3851114" cy="2228805"/>
            </a:xfrm>
            <a:custGeom>
              <a:avLst/>
              <a:gdLst>
                <a:gd name="T0" fmla="*/ 638 w 650"/>
                <a:gd name="T1" fmla="*/ 183 h 376"/>
                <a:gd name="T2" fmla="*/ 548 w 650"/>
                <a:gd name="T3" fmla="*/ 82 h 376"/>
                <a:gd name="T4" fmla="*/ 411 w 650"/>
                <a:gd name="T5" fmla="*/ 15 h 376"/>
                <a:gd name="T6" fmla="*/ 232 w 650"/>
                <a:gd name="T7" fmla="*/ 13 h 376"/>
                <a:gd name="T8" fmla="*/ 47 w 650"/>
                <a:gd name="T9" fmla="*/ 52 h 376"/>
                <a:gd name="T10" fmla="*/ 30 w 650"/>
                <a:gd name="T11" fmla="*/ 67 h 376"/>
                <a:gd name="T12" fmla="*/ 25 w 650"/>
                <a:gd name="T13" fmla="*/ 186 h 376"/>
                <a:gd name="T14" fmla="*/ 71 w 650"/>
                <a:gd name="T15" fmla="*/ 233 h 376"/>
                <a:gd name="T16" fmla="*/ 137 w 650"/>
                <a:gd name="T17" fmla="*/ 284 h 376"/>
                <a:gd name="T18" fmla="*/ 272 w 650"/>
                <a:gd name="T19" fmla="*/ 359 h 376"/>
                <a:gd name="T20" fmla="*/ 431 w 650"/>
                <a:gd name="T21" fmla="*/ 363 h 376"/>
                <a:gd name="T22" fmla="*/ 575 w 650"/>
                <a:gd name="T23" fmla="*/ 301 h 376"/>
                <a:gd name="T24" fmla="*/ 638 w 650"/>
                <a:gd name="T25" fmla="*/ 1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0" h="376">
                  <a:moveTo>
                    <a:pt x="638" y="183"/>
                  </a:moveTo>
                  <a:cubicBezTo>
                    <a:pt x="627" y="136"/>
                    <a:pt x="589" y="105"/>
                    <a:pt x="548" y="82"/>
                  </a:cubicBezTo>
                  <a:cubicBezTo>
                    <a:pt x="504" y="58"/>
                    <a:pt x="459" y="28"/>
                    <a:pt x="411" y="15"/>
                  </a:cubicBezTo>
                  <a:cubicBezTo>
                    <a:pt x="353" y="0"/>
                    <a:pt x="291" y="7"/>
                    <a:pt x="232" y="13"/>
                  </a:cubicBezTo>
                  <a:cubicBezTo>
                    <a:pt x="169" y="20"/>
                    <a:pt x="106" y="29"/>
                    <a:pt x="47" y="52"/>
                  </a:cubicBezTo>
                  <a:cubicBezTo>
                    <a:pt x="38" y="55"/>
                    <a:pt x="33" y="61"/>
                    <a:pt x="30" y="67"/>
                  </a:cubicBezTo>
                  <a:cubicBezTo>
                    <a:pt x="0" y="92"/>
                    <a:pt x="8" y="157"/>
                    <a:pt x="25" y="186"/>
                  </a:cubicBezTo>
                  <a:cubicBezTo>
                    <a:pt x="36" y="206"/>
                    <a:pt x="54" y="220"/>
                    <a:pt x="71" y="233"/>
                  </a:cubicBezTo>
                  <a:cubicBezTo>
                    <a:pt x="93" y="251"/>
                    <a:pt x="115" y="268"/>
                    <a:pt x="137" y="284"/>
                  </a:cubicBezTo>
                  <a:cubicBezTo>
                    <a:pt x="179" y="314"/>
                    <a:pt x="222" y="343"/>
                    <a:pt x="272" y="359"/>
                  </a:cubicBezTo>
                  <a:cubicBezTo>
                    <a:pt x="323" y="376"/>
                    <a:pt x="379" y="375"/>
                    <a:pt x="431" y="363"/>
                  </a:cubicBezTo>
                  <a:cubicBezTo>
                    <a:pt x="482" y="352"/>
                    <a:pt x="531" y="328"/>
                    <a:pt x="575" y="301"/>
                  </a:cubicBezTo>
                  <a:cubicBezTo>
                    <a:pt x="619" y="274"/>
                    <a:pt x="650" y="237"/>
                    <a:pt x="638" y="183"/>
                  </a:cubicBezTo>
                </a:path>
              </a:pathLst>
            </a:custGeom>
            <a:solidFill>
              <a:srgbClr val="A47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164404" y="3260138"/>
              <a:ext cx="3085670" cy="1941701"/>
            </a:xfrm>
            <a:custGeom>
              <a:avLst/>
              <a:gdLst>
                <a:gd name="T0" fmla="*/ 0 w 469"/>
                <a:gd name="T1" fmla="*/ 0 h 295"/>
                <a:gd name="T2" fmla="*/ 0 w 469"/>
                <a:gd name="T3" fmla="*/ 2 h 295"/>
                <a:gd name="T4" fmla="*/ 138 w 469"/>
                <a:gd name="T5" fmla="*/ 58 h 295"/>
                <a:gd name="T6" fmla="*/ 206 w 469"/>
                <a:gd name="T7" fmla="*/ 97 h 295"/>
                <a:gd name="T8" fmla="*/ 287 w 469"/>
                <a:gd name="T9" fmla="*/ 117 h 295"/>
                <a:gd name="T10" fmla="*/ 348 w 469"/>
                <a:gd name="T11" fmla="*/ 154 h 295"/>
                <a:gd name="T12" fmla="*/ 389 w 469"/>
                <a:gd name="T13" fmla="*/ 216 h 295"/>
                <a:gd name="T14" fmla="*/ 410 w 469"/>
                <a:gd name="T15" fmla="*/ 252 h 295"/>
                <a:gd name="T16" fmla="*/ 437 w 469"/>
                <a:gd name="T17" fmla="*/ 276 h 295"/>
                <a:gd name="T18" fmla="*/ 465 w 469"/>
                <a:gd name="T19" fmla="*/ 295 h 295"/>
                <a:gd name="T20" fmla="*/ 469 w 469"/>
                <a:gd name="T21" fmla="*/ 295 h 295"/>
                <a:gd name="T22" fmla="*/ 446 w 469"/>
                <a:gd name="T23" fmla="*/ 281 h 295"/>
                <a:gd name="T24" fmla="*/ 397 w 469"/>
                <a:gd name="T25" fmla="*/ 229 h 295"/>
                <a:gd name="T26" fmla="*/ 380 w 469"/>
                <a:gd name="T27" fmla="*/ 193 h 295"/>
                <a:gd name="T28" fmla="*/ 362 w 469"/>
                <a:gd name="T29" fmla="*/ 165 h 295"/>
                <a:gd name="T30" fmla="*/ 309 w 469"/>
                <a:gd name="T31" fmla="*/ 124 h 295"/>
                <a:gd name="T32" fmla="*/ 236 w 469"/>
                <a:gd name="T33" fmla="*/ 103 h 295"/>
                <a:gd name="T34" fmla="*/ 195 w 469"/>
                <a:gd name="T35" fmla="*/ 90 h 295"/>
                <a:gd name="T36" fmla="*/ 159 w 469"/>
                <a:gd name="T37" fmla="*/ 68 h 295"/>
                <a:gd name="T38" fmla="*/ 18 w 469"/>
                <a:gd name="T39" fmla="*/ 6 h 295"/>
                <a:gd name="T40" fmla="*/ 0 w 469"/>
                <a:gd name="T4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9" h="29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7" y="18"/>
                    <a:pt x="94" y="34"/>
                    <a:pt x="138" y="58"/>
                  </a:cubicBezTo>
                  <a:cubicBezTo>
                    <a:pt x="161" y="70"/>
                    <a:pt x="182" y="88"/>
                    <a:pt x="206" y="97"/>
                  </a:cubicBezTo>
                  <a:cubicBezTo>
                    <a:pt x="232" y="107"/>
                    <a:pt x="261" y="109"/>
                    <a:pt x="287" y="117"/>
                  </a:cubicBezTo>
                  <a:cubicBezTo>
                    <a:pt x="310" y="124"/>
                    <a:pt x="331" y="137"/>
                    <a:pt x="348" y="154"/>
                  </a:cubicBezTo>
                  <a:cubicBezTo>
                    <a:pt x="366" y="171"/>
                    <a:pt x="379" y="192"/>
                    <a:pt x="389" y="216"/>
                  </a:cubicBezTo>
                  <a:cubicBezTo>
                    <a:pt x="394" y="228"/>
                    <a:pt x="400" y="241"/>
                    <a:pt x="410" y="252"/>
                  </a:cubicBezTo>
                  <a:cubicBezTo>
                    <a:pt x="417" y="261"/>
                    <a:pt x="427" y="269"/>
                    <a:pt x="437" y="276"/>
                  </a:cubicBezTo>
                  <a:cubicBezTo>
                    <a:pt x="446" y="283"/>
                    <a:pt x="456" y="289"/>
                    <a:pt x="465" y="295"/>
                  </a:cubicBezTo>
                  <a:cubicBezTo>
                    <a:pt x="469" y="295"/>
                    <a:pt x="469" y="295"/>
                    <a:pt x="469" y="295"/>
                  </a:cubicBezTo>
                  <a:cubicBezTo>
                    <a:pt x="462" y="290"/>
                    <a:pt x="454" y="285"/>
                    <a:pt x="446" y="281"/>
                  </a:cubicBezTo>
                  <a:cubicBezTo>
                    <a:pt x="426" y="267"/>
                    <a:pt x="408" y="251"/>
                    <a:pt x="397" y="229"/>
                  </a:cubicBezTo>
                  <a:cubicBezTo>
                    <a:pt x="391" y="217"/>
                    <a:pt x="387" y="204"/>
                    <a:pt x="380" y="193"/>
                  </a:cubicBezTo>
                  <a:cubicBezTo>
                    <a:pt x="375" y="183"/>
                    <a:pt x="369" y="174"/>
                    <a:pt x="362" y="165"/>
                  </a:cubicBezTo>
                  <a:cubicBezTo>
                    <a:pt x="347" y="148"/>
                    <a:pt x="329" y="134"/>
                    <a:pt x="309" y="124"/>
                  </a:cubicBezTo>
                  <a:cubicBezTo>
                    <a:pt x="286" y="112"/>
                    <a:pt x="261" y="109"/>
                    <a:pt x="236" y="103"/>
                  </a:cubicBezTo>
                  <a:cubicBezTo>
                    <a:pt x="222" y="100"/>
                    <a:pt x="208" y="96"/>
                    <a:pt x="195" y="90"/>
                  </a:cubicBezTo>
                  <a:cubicBezTo>
                    <a:pt x="183" y="84"/>
                    <a:pt x="171" y="76"/>
                    <a:pt x="159" y="68"/>
                  </a:cubicBezTo>
                  <a:cubicBezTo>
                    <a:pt x="115" y="40"/>
                    <a:pt x="67" y="22"/>
                    <a:pt x="18" y="6"/>
                  </a:cubicBezTo>
                  <a:cubicBezTo>
                    <a:pt x="12" y="4"/>
                    <a:pt x="6" y="2"/>
                    <a:pt x="0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-164404" y="4063409"/>
              <a:ext cx="1443118" cy="1138429"/>
            </a:xfrm>
            <a:custGeom>
              <a:avLst/>
              <a:gdLst>
                <a:gd name="T0" fmla="*/ 0 w 219"/>
                <a:gd name="T1" fmla="*/ 0 h 173"/>
                <a:gd name="T2" fmla="*/ 0 w 219"/>
                <a:gd name="T3" fmla="*/ 2 h 173"/>
                <a:gd name="T4" fmla="*/ 104 w 219"/>
                <a:gd name="T5" fmla="*/ 23 h 173"/>
                <a:gd name="T6" fmla="*/ 152 w 219"/>
                <a:gd name="T7" fmla="*/ 49 h 173"/>
                <a:gd name="T8" fmla="*/ 184 w 219"/>
                <a:gd name="T9" fmla="*/ 91 h 173"/>
                <a:gd name="T10" fmla="*/ 217 w 219"/>
                <a:gd name="T11" fmla="*/ 173 h 173"/>
                <a:gd name="T12" fmla="*/ 219 w 219"/>
                <a:gd name="T13" fmla="*/ 173 h 173"/>
                <a:gd name="T14" fmla="*/ 187 w 219"/>
                <a:gd name="T15" fmla="*/ 93 h 173"/>
                <a:gd name="T16" fmla="*/ 159 w 219"/>
                <a:gd name="T17" fmla="*/ 53 h 173"/>
                <a:gd name="T18" fmla="*/ 116 w 219"/>
                <a:gd name="T19" fmla="*/ 25 h 173"/>
                <a:gd name="T20" fmla="*/ 11 w 219"/>
                <a:gd name="T21" fmla="*/ 2 h 173"/>
                <a:gd name="T22" fmla="*/ 0 w 219"/>
                <a:gd name="T2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7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5" y="8"/>
                    <a:pt x="71" y="11"/>
                    <a:pt x="104" y="23"/>
                  </a:cubicBezTo>
                  <a:cubicBezTo>
                    <a:pt x="121" y="29"/>
                    <a:pt x="138" y="37"/>
                    <a:pt x="152" y="49"/>
                  </a:cubicBezTo>
                  <a:cubicBezTo>
                    <a:pt x="166" y="61"/>
                    <a:pt x="176" y="75"/>
                    <a:pt x="184" y="91"/>
                  </a:cubicBezTo>
                  <a:cubicBezTo>
                    <a:pt x="197" y="117"/>
                    <a:pt x="204" y="146"/>
                    <a:pt x="217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07" y="147"/>
                    <a:pt x="200" y="119"/>
                    <a:pt x="187" y="93"/>
                  </a:cubicBezTo>
                  <a:cubicBezTo>
                    <a:pt x="180" y="78"/>
                    <a:pt x="171" y="64"/>
                    <a:pt x="159" y="53"/>
                  </a:cubicBezTo>
                  <a:cubicBezTo>
                    <a:pt x="146" y="41"/>
                    <a:pt x="131" y="32"/>
                    <a:pt x="116" y="25"/>
                  </a:cubicBezTo>
                  <a:cubicBezTo>
                    <a:pt x="82" y="11"/>
                    <a:pt x="46" y="7"/>
                    <a:pt x="11" y="2"/>
                  </a:cubicBezTo>
                  <a:cubicBezTo>
                    <a:pt x="7" y="1"/>
                    <a:pt x="4" y="1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 userDrawn="1"/>
          </p:nvSpPr>
          <p:spPr bwMode="auto">
            <a:xfrm>
              <a:off x="-164404" y="4736495"/>
              <a:ext cx="817121" cy="465343"/>
            </a:xfrm>
            <a:custGeom>
              <a:avLst/>
              <a:gdLst>
                <a:gd name="T0" fmla="*/ 0 w 124"/>
                <a:gd name="T1" fmla="*/ 0 h 71"/>
                <a:gd name="T2" fmla="*/ 0 w 124"/>
                <a:gd name="T3" fmla="*/ 2 h 71"/>
                <a:gd name="T4" fmla="*/ 37 w 124"/>
                <a:gd name="T5" fmla="*/ 13 h 71"/>
                <a:gd name="T6" fmla="*/ 74 w 124"/>
                <a:gd name="T7" fmla="*/ 30 h 71"/>
                <a:gd name="T8" fmla="*/ 108 w 124"/>
                <a:gd name="T9" fmla="*/ 58 h 71"/>
                <a:gd name="T10" fmla="*/ 122 w 124"/>
                <a:gd name="T11" fmla="*/ 71 h 71"/>
                <a:gd name="T12" fmla="*/ 124 w 124"/>
                <a:gd name="T13" fmla="*/ 71 h 71"/>
                <a:gd name="T14" fmla="*/ 115 w 124"/>
                <a:gd name="T15" fmla="*/ 62 h 71"/>
                <a:gd name="T16" fmla="*/ 50 w 124"/>
                <a:gd name="T17" fmla="*/ 15 h 71"/>
                <a:gd name="T18" fmla="*/ 0 w 124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7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3" y="5"/>
                    <a:pt x="25" y="8"/>
                    <a:pt x="37" y="13"/>
                  </a:cubicBezTo>
                  <a:cubicBezTo>
                    <a:pt x="50" y="17"/>
                    <a:pt x="63" y="23"/>
                    <a:pt x="74" y="30"/>
                  </a:cubicBezTo>
                  <a:cubicBezTo>
                    <a:pt x="87" y="38"/>
                    <a:pt x="98" y="48"/>
                    <a:pt x="108" y="58"/>
                  </a:cubicBezTo>
                  <a:cubicBezTo>
                    <a:pt x="113" y="62"/>
                    <a:pt x="117" y="67"/>
                    <a:pt x="122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1" y="68"/>
                    <a:pt x="118" y="65"/>
                    <a:pt x="115" y="62"/>
                  </a:cubicBezTo>
                  <a:cubicBezTo>
                    <a:pt x="95" y="43"/>
                    <a:pt x="75" y="26"/>
                    <a:pt x="50" y="15"/>
                  </a:cubicBezTo>
                  <a:cubicBezTo>
                    <a:pt x="34" y="9"/>
                    <a:pt x="17" y="4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7571150" y="-841560"/>
            <a:ext cx="2480956" cy="1853496"/>
            <a:chOff x="6235140" y="-1293580"/>
            <a:chExt cx="4282267" cy="3199236"/>
          </a:xfrm>
        </p:grpSpPr>
        <p:sp>
          <p:nvSpPr>
            <p:cNvPr id="8" name="Freeform 7"/>
            <p:cNvSpPr/>
            <p:nvPr userDrawn="1"/>
          </p:nvSpPr>
          <p:spPr bwMode="auto">
            <a:xfrm>
              <a:off x="6235140" y="-1293580"/>
              <a:ext cx="4282267" cy="3199236"/>
            </a:xfrm>
            <a:custGeom>
              <a:avLst/>
              <a:gdLst>
                <a:gd name="T0" fmla="*/ 638 w 651"/>
                <a:gd name="T1" fmla="*/ 237 h 486"/>
                <a:gd name="T2" fmla="*/ 549 w 651"/>
                <a:gd name="T3" fmla="*/ 106 h 486"/>
                <a:gd name="T4" fmla="*/ 411 w 651"/>
                <a:gd name="T5" fmla="*/ 20 h 486"/>
                <a:gd name="T6" fmla="*/ 232 w 651"/>
                <a:gd name="T7" fmla="*/ 17 h 486"/>
                <a:gd name="T8" fmla="*/ 47 w 651"/>
                <a:gd name="T9" fmla="*/ 67 h 486"/>
                <a:gd name="T10" fmla="*/ 30 w 651"/>
                <a:gd name="T11" fmla="*/ 87 h 486"/>
                <a:gd name="T12" fmla="*/ 26 w 651"/>
                <a:gd name="T13" fmla="*/ 240 h 486"/>
                <a:gd name="T14" fmla="*/ 72 w 651"/>
                <a:gd name="T15" fmla="*/ 302 h 486"/>
                <a:gd name="T16" fmla="*/ 138 w 651"/>
                <a:gd name="T17" fmla="*/ 366 h 486"/>
                <a:gd name="T18" fmla="*/ 272 w 651"/>
                <a:gd name="T19" fmla="*/ 464 h 486"/>
                <a:gd name="T20" fmla="*/ 432 w 651"/>
                <a:gd name="T21" fmla="*/ 469 h 486"/>
                <a:gd name="T22" fmla="*/ 576 w 651"/>
                <a:gd name="T23" fmla="*/ 389 h 486"/>
                <a:gd name="T24" fmla="*/ 638 w 651"/>
                <a:gd name="T25" fmla="*/ 23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1" h="486">
                  <a:moveTo>
                    <a:pt x="638" y="237"/>
                  </a:moveTo>
                  <a:cubicBezTo>
                    <a:pt x="628" y="175"/>
                    <a:pt x="589" y="135"/>
                    <a:pt x="549" y="106"/>
                  </a:cubicBezTo>
                  <a:cubicBezTo>
                    <a:pt x="505" y="75"/>
                    <a:pt x="460" y="36"/>
                    <a:pt x="411" y="20"/>
                  </a:cubicBezTo>
                  <a:cubicBezTo>
                    <a:pt x="353" y="0"/>
                    <a:pt x="291" y="10"/>
                    <a:pt x="232" y="17"/>
                  </a:cubicBezTo>
                  <a:cubicBezTo>
                    <a:pt x="169" y="26"/>
                    <a:pt x="107" y="38"/>
                    <a:pt x="47" y="67"/>
                  </a:cubicBezTo>
                  <a:cubicBezTo>
                    <a:pt x="39" y="71"/>
                    <a:pt x="34" y="79"/>
                    <a:pt x="30" y="87"/>
                  </a:cubicBezTo>
                  <a:cubicBezTo>
                    <a:pt x="0" y="119"/>
                    <a:pt x="9" y="202"/>
                    <a:pt x="26" y="240"/>
                  </a:cubicBezTo>
                  <a:cubicBezTo>
                    <a:pt x="37" y="266"/>
                    <a:pt x="55" y="284"/>
                    <a:pt x="72" y="302"/>
                  </a:cubicBezTo>
                  <a:cubicBezTo>
                    <a:pt x="93" y="324"/>
                    <a:pt x="115" y="346"/>
                    <a:pt x="138" y="366"/>
                  </a:cubicBezTo>
                  <a:cubicBezTo>
                    <a:pt x="179" y="405"/>
                    <a:pt x="223" y="443"/>
                    <a:pt x="272" y="464"/>
                  </a:cubicBezTo>
                  <a:cubicBezTo>
                    <a:pt x="323" y="486"/>
                    <a:pt x="380" y="485"/>
                    <a:pt x="432" y="469"/>
                  </a:cubicBezTo>
                  <a:cubicBezTo>
                    <a:pt x="483" y="454"/>
                    <a:pt x="531" y="424"/>
                    <a:pt x="576" y="389"/>
                  </a:cubicBezTo>
                  <a:cubicBezTo>
                    <a:pt x="619" y="354"/>
                    <a:pt x="651" y="307"/>
                    <a:pt x="638" y="237"/>
                  </a:cubicBezTo>
                </a:path>
              </a:pathLst>
            </a:custGeom>
            <a:solidFill>
              <a:srgbClr val="D69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614551" y="661970"/>
              <a:ext cx="1324013" cy="684166"/>
            </a:xfrm>
            <a:custGeom>
              <a:avLst/>
              <a:gdLst>
                <a:gd name="T0" fmla="*/ 3 w 201"/>
                <a:gd name="T1" fmla="*/ 0 h 104"/>
                <a:gd name="T2" fmla="*/ 0 w 201"/>
                <a:gd name="T3" fmla="*/ 0 h 104"/>
                <a:gd name="T4" fmla="*/ 118 w 201"/>
                <a:gd name="T5" fmla="*/ 78 h 104"/>
                <a:gd name="T6" fmla="*/ 201 w 201"/>
                <a:gd name="T7" fmla="*/ 104 h 104"/>
                <a:gd name="T8" fmla="*/ 201 w 201"/>
                <a:gd name="T9" fmla="*/ 102 h 104"/>
                <a:gd name="T10" fmla="*/ 41 w 201"/>
                <a:gd name="T11" fmla="*/ 32 h 104"/>
                <a:gd name="T12" fmla="*/ 3 w 201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0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3"/>
                    <a:pt x="74" y="59"/>
                    <a:pt x="118" y="78"/>
                  </a:cubicBezTo>
                  <a:cubicBezTo>
                    <a:pt x="144" y="90"/>
                    <a:pt x="173" y="99"/>
                    <a:pt x="201" y="104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44" y="91"/>
                    <a:pt x="89" y="66"/>
                    <a:pt x="41" y="32"/>
                  </a:cubicBezTo>
                  <a:cubicBezTo>
                    <a:pt x="28" y="22"/>
                    <a:pt x="15" y="11"/>
                    <a:pt x="3" y="0"/>
                  </a:cubicBezTo>
                </a:path>
              </a:pathLst>
            </a:custGeom>
            <a:solidFill>
              <a:srgbClr val="C48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1082560" y="4145280"/>
            <a:ext cx="2811549" cy="1761851"/>
            <a:chOff x="-1594624" y="3260138"/>
            <a:chExt cx="4515890" cy="2829873"/>
          </a:xfrm>
        </p:grpSpPr>
        <p:sp>
          <p:nvSpPr>
            <p:cNvPr id="7" name="Freeform 6"/>
            <p:cNvSpPr/>
            <p:nvPr userDrawn="1"/>
          </p:nvSpPr>
          <p:spPr bwMode="auto">
            <a:xfrm>
              <a:off x="-1594624" y="3861206"/>
              <a:ext cx="3851114" cy="2228805"/>
            </a:xfrm>
            <a:custGeom>
              <a:avLst/>
              <a:gdLst>
                <a:gd name="T0" fmla="*/ 638 w 650"/>
                <a:gd name="T1" fmla="*/ 183 h 376"/>
                <a:gd name="T2" fmla="*/ 548 w 650"/>
                <a:gd name="T3" fmla="*/ 82 h 376"/>
                <a:gd name="T4" fmla="*/ 411 w 650"/>
                <a:gd name="T5" fmla="*/ 15 h 376"/>
                <a:gd name="T6" fmla="*/ 232 w 650"/>
                <a:gd name="T7" fmla="*/ 13 h 376"/>
                <a:gd name="T8" fmla="*/ 47 w 650"/>
                <a:gd name="T9" fmla="*/ 52 h 376"/>
                <a:gd name="T10" fmla="*/ 30 w 650"/>
                <a:gd name="T11" fmla="*/ 67 h 376"/>
                <a:gd name="T12" fmla="*/ 25 w 650"/>
                <a:gd name="T13" fmla="*/ 186 h 376"/>
                <a:gd name="T14" fmla="*/ 71 w 650"/>
                <a:gd name="T15" fmla="*/ 233 h 376"/>
                <a:gd name="T16" fmla="*/ 137 w 650"/>
                <a:gd name="T17" fmla="*/ 284 h 376"/>
                <a:gd name="T18" fmla="*/ 272 w 650"/>
                <a:gd name="T19" fmla="*/ 359 h 376"/>
                <a:gd name="T20" fmla="*/ 431 w 650"/>
                <a:gd name="T21" fmla="*/ 363 h 376"/>
                <a:gd name="T22" fmla="*/ 575 w 650"/>
                <a:gd name="T23" fmla="*/ 301 h 376"/>
                <a:gd name="T24" fmla="*/ 638 w 650"/>
                <a:gd name="T25" fmla="*/ 1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0" h="376">
                  <a:moveTo>
                    <a:pt x="638" y="183"/>
                  </a:moveTo>
                  <a:cubicBezTo>
                    <a:pt x="627" y="136"/>
                    <a:pt x="589" y="105"/>
                    <a:pt x="548" y="82"/>
                  </a:cubicBezTo>
                  <a:cubicBezTo>
                    <a:pt x="504" y="58"/>
                    <a:pt x="459" y="28"/>
                    <a:pt x="411" y="15"/>
                  </a:cubicBezTo>
                  <a:cubicBezTo>
                    <a:pt x="353" y="0"/>
                    <a:pt x="291" y="7"/>
                    <a:pt x="232" y="13"/>
                  </a:cubicBezTo>
                  <a:cubicBezTo>
                    <a:pt x="169" y="20"/>
                    <a:pt x="106" y="29"/>
                    <a:pt x="47" y="52"/>
                  </a:cubicBezTo>
                  <a:cubicBezTo>
                    <a:pt x="38" y="55"/>
                    <a:pt x="33" y="61"/>
                    <a:pt x="30" y="67"/>
                  </a:cubicBezTo>
                  <a:cubicBezTo>
                    <a:pt x="0" y="92"/>
                    <a:pt x="8" y="157"/>
                    <a:pt x="25" y="186"/>
                  </a:cubicBezTo>
                  <a:cubicBezTo>
                    <a:pt x="36" y="206"/>
                    <a:pt x="54" y="220"/>
                    <a:pt x="71" y="233"/>
                  </a:cubicBezTo>
                  <a:cubicBezTo>
                    <a:pt x="93" y="251"/>
                    <a:pt x="115" y="268"/>
                    <a:pt x="137" y="284"/>
                  </a:cubicBezTo>
                  <a:cubicBezTo>
                    <a:pt x="179" y="314"/>
                    <a:pt x="222" y="343"/>
                    <a:pt x="272" y="359"/>
                  </a:cubicBezTo>
                  <a:cubicBezTo>
                    <a:pt x="323" y="376"/>
                    <a:pt x="379" y="375"/>
                    <a:pt x="431" y="363"/>
                  </a:cubicBezTo>
                  <a:cubicBezTo>
                    <a:pt x="482" y="352"/>
                    <a:pt x="531" y="328"/>
                    <a:pt x="575" y="301"/>
                  </a:cubicBezTo>
                  <a:cubicBezTo>
                    <a:pt x="619" y="274"/>
                    <a:pt x="650" y="237"/>
                    <a:pt x="638" y="183"/>
                  </a:cubicBezTo>
                </a:path>
              </a:pathLst>
            </a:custGeom>
            <a:solidFill>
              <a:srgbClr val="A47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164404" y="3260138"/>
              <a:ext cx="3085670" cy="1941701"/>
            </a:xfrm>
            <a:custGeom>
              <a:avLst/>
              <a:gdLst>
                <a:gd name="T0" fmla="*/ 0 w 469"/>
                <a:gd name="T1" fmla="*/ 0 h 295"/>
                <a:gd name="T2" fmla="*/ 0 w 469"/>
                <a:gd name="T3" fmla="*/ 2 h 295"/>
                <a:gd name="T4" fmla="*/ 138 w 469"/>
                <a:gd name="T5" fmla="*/ 58 h 295"/>
                <a:gd name="T6" fmla="*/ 206 w 469"/>
                <a:gd name="T7" fmla="*/ 97 h 295"/>
                <a:gd name="T8" fmla="*/ 287 w 469"/>
                <a:gd name="T9" fmla="*/ 117 h 295"/>
                <a:gd name="T10" fmla="*/ 348 w 469"/>
                <a:gd name="T11" fmla="*/ 154 h 295"/>
                <a:gd name="T12" fmla="*/ 389 w 469"/>
                <a:gd name="T13" fmla="*/ 216 h 295"/>
                <a:gd name="T14" fmla="*/ 410 w 469"/>
                <a:gd name="T15" fmla="*/ 252 h 295"/>
                <a:gd name="T16" fmla="*/ 437 w 469"/>
                <a:gd name="T17" fmla="*/ 276 h 295"/>
                <a:gd name="T18" fmla="*/ 465 w 469"/>
                <a:gd name="T19" fmla="*/ 295 h 295"/>
                <a:gd name="T20" fmla="*/ 469 w 469"/>
                <a:gd name="T21" fmla="*/ 295 h 295"/>
                <a:gd name="T22" fmla="*/ 446 w 469"/>
                <a:gd name="T23" fmla="*/ 281 h 295"/>
                <a:gd name="T24" fmla="*/ 397 w 469"/>
                <a:gd name="T25" fmla="*/ 229 h 295"/>
                <a:gd name="T26" fmla="*/ 380 w 469"/>
                <a:gd name="T27" fmla="*/ 193 h 295"/>
                <a:gd name="T28" fmla="*/ 362 w 469"/>
                <a:gd name="T29" fmla="*/ 165 h 295"/>
                <a:gd name="T30" fmla="*/ 309 w 469"/>
                <a:gd name="T31" fmla="*/ 124 h 295"/>
                <a:gd name="T32" fmla="*/ 236 w 469"/>
                <a:gd name="T33" fmla="*/ 103 h 295"/>
                <a:gd name="T34" fmla="*/ 195 w 469"/>
                <a:gd name="T35" fmla="*/ 90 h 295"/>
                <a:gd name="T36" fmla="*/ 159 w 469"/>
                <a:gd name="T37" fmla="*/ 68 h 295"/>
                <a:gd name="T38" fmla="*/ 18 w 469"/>
                <a:gd name="T39" fmla="*/ 6 h 295"/>
                <a:gd name="T40" fmla="*/ 0 w 469"/>
                <a:gd name="T4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9" h="29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7" y="18"/>
                    <a:pt x="94" y="34"/>
                    <a:pt x="138" y="58"/>
                  </a:cubicBezTo>
                  <a:cubicBezTo>
                    <a:pt x="161" y="70"/>
                    <a:pt x="182" y="88"/>
                    <a:pt x="206" y="97"/>
                  </a:cubicBezTo>
                  <a:cubicBezTo>
                    <a:pt x="232" y="107"/>
                    <a:pt x="261" y="109"/>
                    <a:pt x="287" y="117"/>
                  </a:cubicBezTo>
                  <a:cubicBezTo>
                    <a:pt x="310" y="124"/>
                    <a:pt x="331" y="137"/>
                    <a:pt x="348" y="154"/>
                  </a:cubicBezTo>
                  <a:cubicBezTo>
                    <a:pt x="366" y="171"/>
                    <a:pt x="379" y="192"/>
                    <a:pt x="389" y="216"/>
                  </a:cubicBezTo>
                  <a:cubicBezTo>
                    <a:pt x="394" y="228"/>
                    <a:pt x="400" y="241"/>
                    <a:pt x="410" y="252"/>
                  </a:cubicBezTo>
                  <a:cubicBezTo>
                    <a:pt x="417" y="261"/>
                    <a:pt x="427" y="269"/>
                    <a:pt x="437" y="276"/>
                  </a:cubicBezTo>
                  <a:cubicBezTo>
                    <a:pt x="446" y="283"/>
                    <a:pt x="456" y="289"/>
                    <a:pt x="465" y="295"/>
                  </a:cubicBezTo>
                  <a:cubicBezTo>
                    <a:pt x="469" y="295"/>
                    <a:pt x="469" y="295"/>
                    <a:pt x="469" y="295"/>
                  </a:cubicBezTo>
                  <a:cubicBezTo>
                    <a:pt x="462" y="290"/>
                    <a:pt x="454" y="285"/>
                    <a:pt x="446" y="281"/>
                  </a:cubicBezTo>
                  <a:cubicBezTo>
                    <a:pt x="426" y="267"/>
                    <a:pt x="408" y="251"/>
                    <a:pt x="397" y="229"/>
                  </a:cubicBezTo>
                  <a:cubicBezTo>
                    <a:pt x="391" y="217"/>
                    <a:pt x="387" y="204"/>
                    <a:pt x="380" y="193"/>
                  </a:cubicBezTo>
                  <a:cubicBezTo>
                    <a:pt x="375" y="183"/>
                    <a:pt x="369" y="174"/>
                    <a:pt x="362" y="165"/>
                  </a:cubicBezTo>
                  <a:cubicBezTo>
                    <a:pt x="347" y="148"/>
                    <a:pt x="329" y="134"/>
                    <a:pt x="309" y="124"/>
                  </a:cubicBezTo>
                  <a:cubicBezTo>
                    <a:pt x="286" y="112"/>
                    <a:pt x="261" y="109"/>
                    <a:pt x="236" y="103"/>
                  </a:cubicBezTo>
                  <a:cubicBezTo>
                    <a:pt x="222" y="100"/>
                    <a:pt x="208" y="96"/>
                    <a:pt x="195" y="90"/>
                  </a:cubicBezTo>
                  <a:cubicBezTo>
                    <a:pt x="183" y="84"/>
                    <a:pt x="171" y="76"/>
                    <a:pt x="159" y="68"/>
                  </a:cubicBezTo>
                  <a:cubicBezTo>
                    <a:pt x="115" y="40"/>
                    <a:pt x="67" y="22"/>
                    <a:pt x="18" y="6"/>
                  </a:cubicBezTo>
                  <a:cubicBezTo>
                    <a:pt x="12" y="4"/>
                    <a:pt x="6" y="2"/>
                    <a:pt x="0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-164404" y="4063409"/>
              <a:ext cx="1443118" cy="1138429"/>
            </a:xfrm>
            <a:custGeom>
              <a:avLst/>
              <a:gdLst>
                <a:gd name="T0" fmla="*/ 0 w 219"/>
                <a:gd name="T1" fmla="*/ 0 h 173"/>
                <a:gd name="T2" fmla="*/ 0 w 219"/>
                <a:gd name="T3" fmla="*/ 2 h 173"/>
                <a:gd name="T4" fmla="*/ 104 w 219"/>
                <a:gd name="T5" fmla="*/ 23 h 173"/>
                <a:gd name="T6" fmla="*/ 152 w 219"/>
                <a:gd name="T7" fmla="*/ 49 h 173"/>
                <a:gd name="T8" fmla="*/ 184 w 219"/>
                <a:gd name="T9" fmla="*/ 91 h 173"/>
                <a:gd name="T10" fmla="*/ 217 w 219"/>
                <a:gd name="T11" fmla="*/ 173 h 173"/>
                <a:gd name="T12" fmla="*/ 219 w 219"/>
                <a:gd name="T13" fmla="*/ 173 h 173"/>
                <a:gd name="T14" fmla="*/ 187 w 219"/>
                <a:gd name="T15" fmla="*/ 93 h 173"/>
                <a:gd name="T16" fmla="*/ 159 w 219"/>
                <a:gd name="T17" fmla="*/ 53 h 173"/>
                <a:gd name="T18" fmla="*/ 116 w 219"/>
                <a:gd name="T19" fmla="*/ 25 h 173"/>
                <a:gd name="T20" fmla="*/ 11 w 219"/>
                <a:gd name="T21" fmla="*/ 2 h 173"/>
                <a:gd name="T22" fmla="*/ 0 w 219"/>
                <a:gd name="T2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7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5" y="8"/>
                    <a:pt x="71" y="11"/>
                    <a:pt x="104" y="23"/>
                  </a:cubicBezTo>
                  <a:cubicBezTo>
                    <a:pt x="121" y="29"/>
                    <a:pt x="138" y="37"/>
                    <a:pt x="152" y="49"/>
                  </a:cubicBezTo>
                  <a:cubicBezTo>
                    <a:pt x="166" y="61"/>
                    <a:pt x="176" y="75"/>
                    <a:pt x="184" y="91"/>
                  </a:cubicBezTo>
                  <a:cubicBezTo>
                    <a:pt x="197" y="117"/>
                    <a:pt x="204" y="146"/>
                    <a:pt x="217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07" y="147"/>
                    <a:pt x="200" y="119"/>
                    <a:pt x="187" y="93"/>
                  </a:cubicBezTo>
                  <a:cubicBezTo>
                    <a:pt x="180" y="78"/>
                    <a:pt x="171" y="64"/>
                    <a:pt x="159" y="53"/>
                  </a:cubicBezTo>
                  <a:cubicBezTo>
                    <a:pt x="146" y="41"/>
                    <a:pt x="131" y="32"/>
                    <a:pt x="116" y="25"/>
                  </a:cubicBezTo>
                  <a:cubicBezTo>
                    <a:pt x="82" y="11"/>
                    <a:pt x="46" y="7"/>
                    <a:pt x="11" y="2"/>
                  </a:cubicBezTo>
                  <a:cubicBezTo>
                    <a:pt x="7" y="1"/>
                    <a:pt x="4" y="1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 userDrawn="1"/>
          </p:nvSpPr>
          <p:spPr bwMode="auto">
            <a:xfrm>
              <a:off x="-164404" y="4736495"/>
              <a:ext cx="817121" cy="465343"/>
            </a:xfrm>
            <a:custGeom>
              <a:avLst/>
              <a:gdLst>
                <a:gd name="T0" fmla="*/ 0 w 124"/>
                <a:gd name="T1" fmla="*/ 0 h 71"/>
                <a:gd name="T2" fmla="*/ 0 w 124"/>
                <a:gd name="T3" fmla="*/ 2 h 71"/>
                <a:gd name="T4" fmla="*/ 37 w 124"/>
                <a:gd name="T5" fmla="*/ 13 h 71"/>
                <a:gd name="T6" fmla="*/ 74 w 124"/>
                <a:gd name="T7" fmla="*/ 30 h 71"/>
                <a:gd name="T8" fmla="*/ 108 w 124"/>
                <a:gd name="T9" fmla="*/ 58 h 71"/>
                <a:gd name="T10" fmla="*/ 122 w 124"/>
                <a:gd name="T11" fmla="*/ 71 h 71"/>
                <a:gd name="T12" fmla="*/ 124 w 124"/>
                <a:gd name="T13" fmla="*/ 71 h 71"/>
                <a:gd name="T14" fmla="*/ 115 w 124"/>
                <a:gd name="T15" fmla="*/ 62 h 71"/>
                <a:gd name="T16" fmla="*/ 50 w 124"/>
                <a:gd name="T17" fmla="*/ 15 h 71"/>
                <a:gd name="T18" fmla="*/ 0 w 124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7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3" y="5"/>
                    <a:pt x="25" y="8"/>
                    <a:pt x="37" y="13"/>
                  </a:cubicBezTo>
                  <a:cubicBezTo>
                    <a:pt x="50" y="17"/>
                    <a:pt x="63" y="23"/>
                    <a:pt x="74" y="30"/>
                  </a:cubicBezTo>
                  <a:cubicBezTo>
                    <a:pt x="87" y="38"/>
                    <a:pt x="98" y="48"/>
                    <a:pt x="108" y="58"/>
                  </a:cubicBezTo>
                  <a:cubicBezTo>
                    <a:pt x="113" y="62"/>
                    <a:pt x="117" y="67"/>
                    <a:pt x="122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1" y="68"/>
                    <a:pt x="118" y="65"/>
                    <a:pt x="115" y="62"/>
                  </a:cubicBezTo>
                  <a:cubicBezTo>
                    <a:pt x="95" y="43"/>
                    <a:pt x="75" y="26"/>
                    <a:pt x="50" y="15"/>
                  </a:cubicBezTo>
                  <a:cubicBezTo>
                    <a:pt x="34" y="9"/>
                    <a:pt x="17" y="4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7571150" y="-841560"/>
            <a:ext cx="2480956" cy="1853496"/>
            <a:chOff x="6235140" y="-1293580"/>
            <a:chExt cx="4282267" cy="3199236"/>
          </a:xfrm>
        </p:grpSpPr>
        <p:sp>
          <p:nvSpPr>
            <p:cNvPr id="8" name="Freeform 7"/>
            <p:cNvSpPr/>
            <p:nvPr userDrawn="1"/>
          </p:nvSpPr>
          <p:spPr bwMode="auto">
            <a:xfrm>
              <a:off x="6235140" y="-1293580"/>
              <a:ext cx="4282267" cy="3199236"/>
            </a:xfrm>
            <a:custGeom>
              <a:avLst/>
              <a:gdLst>
                <a:gd name="T0" fmla="*/ 638 w 651"/>
                <a:gd name="T1" fmla="*/ 237 h 486"/>
                <a:gd name="T2" fmla="*/ 549 w 651"/>
                <a:gd name="T3" fmla="*/ 106 h 486"/>
                <a:gd name="T4" fmla="*/ 411 w 651"/>
                <a:gd name="T5" fmla="*/ 20 h 486"/>
                <a:gd name="T6" fmla="*/ 232 w 651"/>
                <a:gd name="T7" fmla="*/ 17 h 486"/>
                <a:gd name="T8" fmla="*/ 47 w 651"/>
                <a:gd name="T9" fmla="*/ 67 h 486"/>
                <a:gd name="T10" fmla="*/ 30 w 651"/>
                <a:gd name="T11" fmla="*/ 87 h 486"/>
                <a:gd name="T12" fmla="*/ 26 w 651"/>
                <a:gd name="T13" fmla="*/ 240 h 486"/>
                <a:gd name="T14" fmla="*/ 72 w 651"/>
                <a:gd name="T15" fmla="*/ 302 h 486"/>
                <a:gd name="T16" fmla="*/ 138 w 651"/>
                <a:gd name="T17" fmla="*/ 366 h 486"/>
                <a:gd name="T18" fmla="*/ 272 w 651"/>
                <a:gd name="T19" fmla="*/ 464 h 486"/>
                <a:gd name="T20" fmla="*/ 432 w 651"/>
                <a:gd name="T21" fmla="*/ 469 h 486"/>
                <a:gd name="T22" fmla="*/ 576 w 651"/>
                <a:gd name="T23" fmla="*/ 389 h 486"/>
                <a:gd name="T24" fmla="*/ 638 w 651"/>
                <a:gd name="T25" fmla="*/ 23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1" h="486">
                  <a:moveTo>
                    <a:pt x="638" y="237"/>
                  </a:moveTo>
                  <a:cubicBezTo>
                    <a:pt x="628" y="175"/>
                    <a:pt x="589" y="135"/>
                    <a:pt x="549" y="106"/>
                  </a:cubicBezTo>
                  <a:cubicBezTo>
                    <a:pt x="505" y="75"/>
                    <a:pt x="460" y="36"/>
                    <a:pt x="411" y="20"/>
                  </a:cubicBezTo>
                  <a:cubicBezTo>
                    <a:pt x="353" y="0"/>
                    <a:pt x="291" y="10"/>
                    <a:pt x="232" y="17"/>
                  </a:cubicBezTo>
                  <a:cubicBezTo>
                    <a:pt x="169" y="26"/>
                    <a:pt x="107" y="38"/>
                    <a:pt x="47" y="67"/>
                  </a:cubicBezTo>
                  <a:cubicBezTo>
                    <a:pt x="39" y="71"/>
                    <a:pt x="34" y="79"/>
                    <a:pt x="30" y="87"/>
                  </a:cubicBezTo>
                  <a:cubicBezTo>
                    <a:pt x="0" y="119"/>
                    <a:pt x="9" y="202"/>
                    <a:pt x="26" y="240"/>
                  </a:cubicBezTo>
                  <a:cubicBezTo>
                    <a:pt x="37" y="266"/>
                    <a:pt x="55" y="284"/>
                    <a:pt x="72" y="302"/>
                  </a:cubicBezTo>
                  <a:cubicBezTo>
                    <a:pt x="93" y="324"/>
                    <a:pt x="115" y="346"/>
                    <a:pt x="138" y="366"/>
                  </a:cubicBezTo>
                  <a:cubicBezTo>
                    <a:pt x="179" y="405"/>
                    <a:pt x="223" y="443"/>
                    <a:pt x="272" y="464"/>
                  </a:cubicBezTo>
                  <a:cubicBezTo>
                    <a:pt x="323" y="486"/>
                    <a:pt x="380" y="485"/>
                    <a:pt x="432" y="469"/>
                  </a:cubicBezTo>
                  <a:cubicBezTo>
                    <a:pt x="483" y="454"/>
                    <a:pt x="531" y="424"/>
                    <a:pt x="576" y="389"/>
                  </a:cubicBezTo>
                  <a:cubicBezTo>
                    <a:pt x="619" y="354"/>
                    <a:pt x="651" y="307"/>
                    <a:pt x="638" y="237"/>
                  </a:cubicBezTo>
                </a:path>
              </a:pathLst>
            </a:custGeom>
            <a:solidFill>
              <a:srgbClr val="D69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614551" y="661970"/>
              <a:ext cx="1324013" cy="684166"/>
            </a:xfrm>
            <a:custGeom>
              <a:avLst/>
              <a:gdLst>
                <a:gd name="T0" fmla="*/ 3 w 201"/>
                <a:gd name="T1" fmla="*/ 0 h 104"/>
                <a:gd name="T2" fmla="*/ 0 w 201"/>
                <a:gd name="T3" fmla="*/ 0 h 104"/>
                <a:gd name="T4" fmla="*/ 118 w 201"/>
                <a:gd name="T5" fmla="*/ 78 h 104"/>
                <a:gd name="T6" fmla="*/ 201 w 201"/>
                <a:gd name="T7" fmla="*/ 104 h 104"/>
                <a:gd name="T8" fmla="*/ 201 w 201"/>
                <a:gd name="T9" fmla="*/ 102 h 104"/>
                <a:gd name="T10" fmla="*/ 41 w 201"/>
                <a:gd name="T11" fmla="*/ 32 h 104"/>
                <a:gd name="T12" fmla="*/ 3 w 201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0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3"/>
                    <a:pt x="74" y="59"/>
                    <a:pt x="118" y="78"/>
                  </a:cubicBezTo>
                  <a:cubicBezTo>
                    <a:pt x="144" y="90"/>
                    <a:pt x="173" y="99"/>
                    <a:pt x="201" y="104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44" y="91"/>
                    <a:pt x="89" y="66"/>
                    <a:pt x="41" y="32"/>
                  </a:cubicBezTo>
                  <a:cubicBezTo>
                    <a:pt x="28" y="22"/>
                    <a:pt x="15" y="11"/>
                    <a:pt x="3" y="0"/>
                  </a:cubicBezTo>
                </a:path>
              </a:pathLst>
            </a:custGeom>
            <a:solidFill>
              <a:srgbClr val="C48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90636" y="1415018"/>
            <a:ext cx="2631632" cy="304153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256184" y="1415018"/>
            <a:ext cx="2631632" cy="3041536"/>
          </a:xfrm>
          <a:prstGeom prst="rect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116489" y="1415018"/>
            <a:ext cx="2631632" cy="3041536"/>
          </a:xfrm>
          <a:prstGeom prst="rect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1082560" y="4145280"/>
            <a:ext cx="2811549" cy="1761851"/>
            <a:chOff x="-1594624" y="3260138"/>
            <a:chExt cx="4515890" cy="2829873"/>
          </a:xfrm>
        </p:grpSpPr>
        <p:sp>
          <p:nvSpPr>
            <p:cNvPr id="7" name="Freeform 6"/>
            <p:cNvSpPr/>
            <p:nvPr userDrawn="1"/>
          </p:nvSpPr>
          <p:spPr bwMode="auto">
            <a:xfrm>
              <a:off x="-1594624" y="3861206"/>
              <a:ext cx="3851114" cy="2228805"/>
            </a:xfrm>
            <a:custGeom>
              <a:avLst/>
              <a:gdLst>
                <a:gd name="T0" fmla="*/ 638 w 650"/>
                <a:gd name="T1" fmla="*/ 183 h 376"/>
                <a:gd name="T2" fmla="*/ 548 w 650"/>
                <a:gd name="T3" fmla="*/ 82 h 376"/>
                <a:gd name="T4" fmla="*/ 411 w 650"/>
                <a:gd name="T5" fmla="*/ 15 h 376"/>
                <a:gd name="T6" fmla="*/ 232 w 650"/>
                <a:gd name="T7" fmla="*/ 13 h 376"/>
                <a:gd name="T8" fmla="*/ 47 w 650"/>
                <a:gd name="T9" fmla="*/ 52 h 376"/>
                <a:gd name="T10" fmla="*/ 30 w 650"/>
                <a:gd name="T11" fmla="*/ 67 h 376"/>
                <a:gd name="T12" fmla="*/ 25 w 650"/>
                <a:gd name="T13" fmla="*/ 186 h 376"/>
                <a:gd name="T14" fmla="*/ 71 w 650"/>
                <a:gd name="T15" fmla="*/ 233 h 376"/>
                <a:gd name="T16" fmla="*/ 137 w 650"/>
                <a:gd name="T17" fmla="*/ 284 h 376"/>
                <a:gd name="T18" fmla="*/ 272 w 650"/>
                <a:gd name="T19" fmla="*/ 359 h 376"/>
                <a:gd name="T20" fmla="*/ 431 w 650"/>
                <a:gd name="T21" fmla="*/ 363 h 376"/>
                <a:gd name="T22" fmla="*/ 575 w 650"/>
                <a:gd name="T23" fmla="*/ 301 h 376"/>
                <a:gd name="T24" fmla="*/ 638 w 650"/>
                <a:gd name="T25" fmla="*/ 1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0" h="376">
                  <a:moveTo>
                    <a:pt x="638" y="183"/>
                  </a:moveTo>
                  <a:cubicBezTo>
                    <a:pt x="627" y="136"/>
                    <a:pt x="589" y="105"/>
                    <a:pt x="548" y="82"/>
                  </a:cubicBezTo>
                  <a:cubicBezTo>
                    <a:pt x="504" y="58"/>
                    <a:pt x="459" y="28"/>
                    <a:pt x="411" y="15"/>
                  </a:cubicBezTo>
                  <a:cubicBezTo>
                    <a:pt x="353" y="0"/>
                    <a:pt x="291" y="7"/>
                    <a:pt x="232" y="13"/>
                  </a:cubicBezTo>
                  <a:cubicBezTo>
                    <a:pt x="169" y="20"/>
                    <a:pt x="106" y="29"/>
                    <a:pt x="47" y="52"/>
                  </a:cubicBezTo>
                  <a:cubicBezTo>
                    <a:pt x="38" y="55"/>
                    <a:pt x="33" y="61"/>
                    <a:pt x="30" y="67"/>
                  </a:cubicBezTo>
                  <a:cubicBezTo>
                    <a:pt x="0" y="92"/>
                    <a:pt x="8" y="157"/>
                    <a:pt x="25" y="186"/>
                  </a:cubicBezTo>
                  <a:cubicBezTo>
                    <a:pt x="36" y="206"/>
                    <a:pt x="54" y="220"/>
                    <a:pt x="71" y="233"/>
                  </a:cubicBezTo>
                  <a:cubicBezTo>
                    <a:pt x="93" y="251"/>
                    <a:pt x="115" y="268"/>
                    <a:pt x="137" y="284"/>
                  </a:cubicBezTo>
                  <a:cubicBezTo>
                    <a:pt x="179" y="314"/>
                    <a:pt x="222" y="343"/>
                    <a:pt x="272" y="359"/>
                  </a:cubicBezTo>
                  <a:cubicBezTo>
                    <a:pt x="323" y="376"/>
                    <a:pt x="379" y="375"/>
                    <a:pt x="431" y="363"/>
                  </a:cubicBezTo>
                  <a:cubicBezTo>
                    <a:pt x="482" y="352"/>
                    <a:pt x="531" y="328"/>
                    <a:pt x="575" y="301"/>
                  </a:cubicBezTo>
                  <a:cubicBezTo>
                    <a:pt x="619" y="274"/>
                    <a:pt x="650" y="237"/>
                    <a:pt x="638" y="183"/>
                  </a:cubicBezTo>
                </a:path>
              </a:pathLst>
            </a:custGeom>
            <a:solidFill>
              <a:srgbClr val="A47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164404" y="3260138"/>
              <a:ext cx="3085670" cy="1941701"/>
            </a:xfrm>
            <a:custGeom>
              <a:avLst/>
              <a:gdLst>
                <a:gd name="T0" fmla="*/ 0 w 469"/>
                <a:gd name="T1" fmla="*/ 0 h 295"/>
                <a:gd name="T2" fmla="*/ 0 w 469"/>
                <a:gd name="T3" fmla="*/ 2 h 295"/>
                <a:gd name="T4" fmla="*/ 138 w 469"/>
                <a:gd name="T5" fmla="*/ 58 h 295"/>
                <a:gd name="T6" fmla="*/ 206 w 469"/>
                <a:gd name="T7" fmla="*/ 97 h 295"/>
                <a:gd name="T8" fmla="*/ 287 w 469"/>
                <a:gd name="T9" fmla="*/ 117 h 295"/>
                <a:gd name="T10" fmla="*/ 348 w 469"/>
                <a:gd name="T11" fmla="*/ 154 h 295"/>
                <a:gd name="T12" fmla="*/ 389 w 469"/>
                <a:gd name="T13" fmla="*/ 216 h 295"/>
                <a:gd name="T14" fmla="*/ 410 w 469"/>
                <a:gd name="T15" fmla="*/ 252 h 295"/>
                <a:gd name="T16" fmla="*/ 437 w 469"/>
                <a:gd name="T17" fmla="*/ 276 h 295"/>
                <a:gd name="T18" fmla="*/ 465 w 469"/>
                <a:gd name="T19" fmla="*/ 295 h 295"/>
                <a:gd name="T20" fmla="*/ 469 w 469"/>
                <a:gd name="T21" fmla="*/ 295 h 295"/>
                <a:gd name="T22" fmla="*/ 446 w 469"/>
                <a:gd name="T23" fmla="*/ 281 h 295"/>
                <a:gd name="T24" fmla="*/ 397 w 469"/>
                <a:gd name="T25" fmla="*/ 229 h 295"/>
                <a:gd name="T26" fmla="*/ 380 w 469"/>
                <a:gd name="T27" fmla="*/ 193 h 295"/>
                <a:gd name="T28" fmla="*/ 362 w 469"/>
                <a:gd name="T29" fmla="*/ 165 h 295"/>
                <a:gd name="T30" fmla="*/ 309 w 469"/>
                <a:gd name="T31" fmla="*/ 124 h 295"/>
                <a:gd name="T32" fmla="*/ 236 w 469"/>
                <a:gd name="T33" fmla="*/ 103 h 295"/>
                <a:gd name="T34" fmla="*/ 195 w 469"/>
                <a:gd name="T35" fmla="*/ 90 h 295"/>
                <a:gd name="T36" fmla="*/ 159 w 469"/>
                <a:gd name="T37" fmla="*/ 68 h 295"/>
                <a:gd name="T38" fmla="*/ 18 w 469"/>
                <a:gd name="T39" fmla="*/ 6 h 295"/>
                <a:gd name="T40" fmla="*/ 0 w 469"/>
                <a:gd name="T4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9" h="29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47" y="18"/>
                    <a:pt x="94" y="34"/>
                    <a:pt x="138" y="58"/>
                  </a:cubicBezTo>
                  <a:cubicBezTo>
                    <a:pt x="161" y="70"/>
                    <a:pt x="182" y="88"/>
                    <a:pt x="206" y="97"/>
                  </a:cubicBezTo>
                  <a:cubicBezTo>
                    <a:pt x="232" y="107"/>
                    <a:pt x="261" y="109"/>
                    <a:pt x="287" y="117"/>
                  </a:cubicBezTo>
                  <a:cubicBezTo>
                    <a:pt x="310" y="124"/>
                    <a:pt x="331" y="137"/>
                    <a:pt x="348" y="154"/>
                  </a:cubicBezTo>
                  <a:cubicBezTo>
                    <a:pt x="366" y="171"/>
                    <a:pt x="379" y="192"/>
                    <a:pt x="389" y="216"/>
                  </a:cubicBezTo>
                  <a:cubicBezTo>
                    <a:pt x="394" y="228"/>
                    <a:pt x="400" y="241"/>
                    <a:pt x="410" y="252"/>
                  </a:cubicBezTo>
                  <a:cubicBezTo>
                    <a:pt x="417" y="261"/>
                    <a:pt x="427" y="269"/>
                    <a:pt x="437" y="276"/>
                  </a:cubicBezTo>
                  <a:cubicBezTo>
                    <a:pt x="446" y="283"/>
                    <a:pt x="456" y="289"/>
                    <a:pt x="465" y="295"/>
                  </a:cubicBezTo>
                  <a:cubicBezTo>
                    <a:pt x="469" y="295"/>
                    <a:pt x="469" y="295"/>
                    <a:pt x="469" y="295"/>
                  </a:cubicBezTo>
                  <a:cubicBezTo>
                    <a:pt x="462" y="290"/>
                    <a:pt x="454" y="285"/>
                    <a:pt x="446" y="281"/>
                  </a:cubicBezTo>
                  <a:cubicBezTo>
                    <a:pt x="426" y="267"/>
                    <a:pt x="408" y="251"/>
                    <a:pt x="397" y="229"/>
                  </a:cubicBezTo>
                  <a:cubicBezTo>
                    <a:pt x="391" y="217"/>
                    <a:pt x="387" y="204"/>
                    <a:pt x="380" y="193"/>
                  </a:cubicBezTo>
                  <a:cubicBezTo>
                    <a:pt x="375" y="183"/>
                    <a:pt x="369" y="174"/>
                    <a:pt x="362" y="165"/>
                  </a:cubicBezTo>
                  <a:cubicBezTo>
                    <a:pt x="347" y="148"/>
                    <a:pt x="329" y="134"/>
                    <a:pt x="309" y="124"/>
                  </a:cubicBezTo>
                  <a:cubicBezTo>
                    <a:pt x="286" y="112"/>
                    <a:pt x="261" y="109"/>
                    <a:pt x="236" y="103"/>
                  </a:cubicBezTo>
                  <a:cubicBezTo>
                    <a:pt x="222" y="100"/>
                    <a:pt x="208" y="96"/>
                    <a:pt x="195" y="90"/>
                  </a:cubicBezTo>
                  <a:cubicBezTo>
                    <a:pt x="183" y="84"/>
                    <a:pt x="171" y="76"/>
                    <a:pt x="159" y="68"/>
                  </a:cubicBezTo>
                  <a:cubicBezTo>
                    <a:pt x="115" y="40"/>
                    <a:pt x="67" y="22"/>
                    <a:pt x="18" y="6"/>
                  </a:cubicBezTo>
                  <a:cubicBezTo>
                    <a:pt x="12" y="4"/>
                    <a:pt x="6" y="2"/>
                    <a:pt x="0" y="0"/>
                  </a:cubicBezTo>
                </a:path>
              </a:pathLst>
            </a:custGeom>
            <a:solidFill>
              <a:srgbClr val="E7D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-164404" y="4063409"/>
              <a:ext cx="1443118" cy="1138429"/>
            </a:xfrm>
            <a:custGeom>
              <a:avLst/>
              <a:gdLst>
                <a:gd name="T0" fmla="*/ 0 w 219"/>
                <a:gd name="T1" fmla="*/ 0 h 173"/>
                <a:gd name="T2" fmla="*/ 0 w 219"/>
                <a:gd name="T3" fmla="*/ 2 h 173"/>
                <a:gd name="T4" fmla="*/ 104 w 219"/>
                <a:gd name="T5" fmla="*/ 23 h 173"/>
                <a:gd name="T6" fmla="*/ 152 w 219"/>
                <a:gd name="T7" fmla="*/ 49 h 173"/>
                <a:gd name="T8" fmla="*/ 184 w 219"/>
                <a:gd name="T9" fmla="*/ 91 h 173"/>
                <a:gd name="T10" fmla="*/ 217 w 219"/>
                <a:gd name="T11" fmla="*/ 173 h 173"/>
                <a:gd name="T12" fmla="*/ 219 w 219"/>
                <a:gd name="T13" fmla="*/ 173 h 173"/>
                <a:gd name="T14" fmla="*/ 187 w 219"/>
                <a:gd name="T15" fmla="*/ 93 h 173"/>
                <a:gd name="T16" fmla="*/ 159 w 219"/>
                <a:gd name="T17" fmla="*/ 53 h 173"/>
                <a:gd name="T18" fmla="*/ 116 w 219"/>
                <a:gd name="T19" fmla="*/ 25 h 173"/>
                <a:gd name="T20" fmla="*/ 11 w 219"/>
                <a:gd name="T21" fmla="*/ 2 h 173"/>
                <a:gd name="T22" fmla="*/ 0 w 219"/>
                <a:gd name="T2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" h="17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5" y="8"/>
                    <a:pt x="71" y="11"/>
                    <a:pt x="104" y="23"/>
                  </a:cubicBezTo>
                  <a:cubicBezTo>
                    <a:pt x="121" y="29"/>
                    <a:pt x="138" y="37"/>
                    <a:pt x="152" y="49"/>
                  </a:cubicBezTo>
                  <a:cubicBezTo>
                    <a:pt x="166" y="61"/>
                    <a:pt x="176" y="75"/>
                    <a:pt x="184" y="91"/>
                  </a:cubicBezTo>
                  <a:cubicBezTo>
                    <a:pt x="197" y="117"/>
                    <a:pt x="204" y="146"/>
                    <a:pt x="217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07" y="147"/>
                    <a:pt x="200" y="119"/>
                    <a:pt x="187" y="93"/>
                  </a:cubicBezTo>
                  <a:cubicBezTo>
                    <a:pt x="180" y="78"/>
                    <a:pt x="171" y="64"/>
                    <a:pt x="159" y="53"/>
                  </a:cubicBezTo>
                  <a:cubicBezTo>
                    <a:pt x="146" y="41"/>
                    <a:pt x="131" y="32"/>
                    <a:pt x="116" y="25"/>
                  </a:cubicBezTo>
                  <a:cubicBezTo>
                    <a:pt x="82" y="11"/>
                    <a:pt x="46" y="7"/>
                    <a:pt x="11" y="2"/>
                  </a:cubicBezTo>
                  <a:cubicBezTo>
                    <a:pt x="7" y="1"/>
                    <a:pt x="4" y="1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 userDrawn="1"/>
          </p:nvSpPr>
          <p:spPr bwMode="auto">
            <a:xfrm>
              <a:off x="-164404" y="4736495"/>
              <a:ext cx="817121" cy="465343"/>
            </a:xfrm>
            <a:custGeom>
              <a:avLst/>
              <a:gdLst>
                <a:gd name="T0" fmla="*/ 0 w 124"/>
                <a:gd name="T1" fmla="*/ 0 h 71"/>
                <a:gd name="T2" fmla="*/ 0 w 124"/>
                <a:gd name="T3" fmla="*/ 2 h 71"/>
                <a:gd name="T4" fmla="*/ 37 w 124"/>
                <a:gd name="T5" fmla="*/ 13 h 71"/>
                <a:gd name="T6" fmla="*/ 74 w 124"/>
                <a:gd name="T7" fmla="*/ 30 h 71"/>
                <a:gd name="T8" fmla="*/ 108 w 124"/>
                <a:gd name="T9" fmla="*/ 58 h 71"/>
                <a:gd name="T10" fmla="*/ 122 w 124"/>
                <a:gd name="T11" fmla="*/ 71 h 71"/>
                <a:gd name="T12" fmla="*/ 124 w 124"/>
                <a:gd name="T13" fmla="*/ 71 h 71"/>
                <a:gd name="T14" fmla="*/ 115 w 124"/>
                <a:gd name="T15" fmla="*/ 62 h 71"/>
                <a:gd name="T16" fmla="*/ 50 w 124"/>
                <a:gd name="T17" fmla="*/ 15 h 71"/>
                <a:gd name="T18" fmla="*/ 0 w 124"/>
                <a:gd name="T1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71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3" y="5"/>
                    <a:pt x="25" y="8"/>
                    <a:pt x="37" y="13"/>
                  </a:cubicBezTo>
                  <a:cubicBezTo>
                    <a:pt x="50" y="17"/>
                    <a:pt x="63" y="23"/>
                    <a:pt x="74" y="30"/>
                  </a:cubicBezTo>
                  <a:cubicBezTo>
                    <a:pt x="87" y="38"/>
                    <a:pt x="98" y="48"/>
                    <a:pt x="108" y="58"/>
                  </a:cubicBezTo>
                  <a:cubicBezTo>
                    <a:pt x="113" y="62"/>
                    <a:pt x="117" y="67"/>
                    <a:pt x="122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1" y="68"/>
                    <a:pt x="118" y="65"/>
                    <a:pt x="115" y="62"/>
                  </a:cubicBezTo>
                  <a:cubicBezTo>
                    <a:pt x="95" y="43"/>
                    <a:pt x="75" y="26"/>
                    <a:pt x="50" y="15"/>
                  </a:cubicBezTo>
                  <a:cubicBezTo>
                    <a:pt x="34" y="9"/>
                    <a:pt x="17" y="4"/>
                    <a:pt x="0" y="0"/>
                  </a:cubicBezTo>
                </a:path>
              </a:pathLst>
            </a:custGeom>
            <a:solidFill>
              <a:srgbClr val="966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7571150" y="-841560"/>
            <a:ext cx="2480956" cy="1853496"/>
            <a:chOff x="6235140" y="-1293580"/>
            <a:chExt cx="4282267" cy="3199236"/>
          </a:xfrm>
        </p:grpSpPr>
        <p:sp>
          <p:nvSpPr>
            <p:cNvPr id="8" name="Freeform 7"/>
            <p:cNvSpPr/>
            <p:nvPr userDrawn="1"/>
          </p:nvSpPr>
          <p:spPr bwMode="auto">
            <a:xfrm>
              <a:off x="6235140" y="-1293580"/>
              <a:ext cx="4282267" cy="3199236"/>
            </a:xfrm>
            <a:custGeom>
              <a:avLst/>
              <a:gdLst>
                <a:gd name="T0" fmla="*/ 638 w 651"/>
                <a:gd name="T1" fmla="*/ 237 h 486"/>
                <a:gd name="T2" fmla="*/ 549 w 651"/>
                <a:gd name="T3" fmla="*/ 106 h 486"/>
                <a:gd name="T4" fmla="*/ 411 w 651"/>
                <a:gd name="T5" fmla="*/ 20 h 486"/>
                <a:gd name="T6" fmla="*/ 232 w 651"/>
                <a:gd name="T7" fmla="*/ 17 h 486"/>
                <a:gd name="T8" fmla="*/ 47 w 651"/>
                <a:gd name="T9" fmla="*/ 67 h 486"/>
                <a:gd name="T10" fmla="*/ 30 w 651"/>
                <a:gd name="T11" fmla="*/ 87 h 486"/>
                <a:gd name="T12" fmla="*/ 26 w 651"/>
                <a:gd name="T13" fmla="*/ 240 h 486"/>
                <a:gd name="T14" fmla="*/ 72 w 651"/>
                <a:gd name="T15" fmla="*/ 302 h 486"/>
                <a:gd name="T16" fmla="*/ 138 w 651"/>
                <a:gd name="T17" fmla="*/ 366 h 486"/>
                <a:gd name="T18" fmla="*/ 272 w 651"/>
                <a:gd name="T19" fmla="*/ 464 h 486"/>
                <a:gd name="T20" fmla="*/ 432 w 651"/>
                <a:gd name="T21" fmla="*/ 469 h 486"/>
                <a:gd name="T22" fmla="*/ 576 w 651"/>
                <a:gd name="T23" fmla="*/ 389 h 486"/>
                <a:gd name="T24" fmla="*/ 638 w 651"/>
                <a:gd name="T25" fmla="*/ 23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1" h="486">
                  <a:moveTo>
                    <a:pt x="638" y="237"/>
                  </a:moveTo>
                  <a:cubicBezTo>
                    <a:pt x="628" y="175"/>
                    <a:pt x="589" y="135"/>
                    <a:pt x="549" y="106"/>
                  </a:cubicBezTo>
                  <a:cubicBezTo>
                    <a:pt x="505" y="75"/>
                    <a:pt x="460" y="36"/>
                    <a:pt x="411" y="20"/>
                  </a:cubicBezTo>
                  <a:cubicBezTo>
                    <a:pt x="353" y="0"/>
                    <a:pt x="291" y="10"/>
                    <a:pt x="232" y="17"/>
                  </a:cubicBezTo>
                  <a:cubicBezTo>
                    <a:pt x="169" y="26"/>
                    <a:pt x="107" y="38"/>
                    <a:pt x="47" y="67"/>
                  </a:cubicBezTo>
                  <a:cubicBezTo>
                    <a:pt x="39" y="71"/>
                    <a:pt x="34" y="79"/>
                    <a:pt x="30" y="87"/>
                  </a:cubicBezTo>
                  <a:cubicBezTo>
                    <a:pt x="0" y="119"/>
                    <a:pt x="9" y="202"/>
                    <a:pt x="26" y="240"/>
                  </a:cubicBezTo>
                  <a:cubicBezTo>
                    <a:pt x="37" y="266"/>
                    <a:pt x="55" y="284"/>
                    <a:pt x="72" y="302"/>
                  </a:cubicBezTo>
                  <a:cubicBezTo>
                    <a:pt x="93" y="324"/>
                    <a:pt x="115" y="346"/>
                    <a:pt x="138" y="366"/>
                  </a:cubicBezTo>
                  <a:cubicBezTo>
                    <a:pt x="179" y="405"/>
                    <a:pt x="223" y="443"/>
                    <a:pt x="272" y="464"/>
                  </a:cubicBezTo>
                  <a:cubicBezTo>
                    <a:pt x="323" y="486"/>
                    <a:pt x="380" y="485"/>
                    <a:pt x="432" y="469"/>
                  </a:cubicBezTo>
                  <a:cubicBezTo>
                    <a:pt x="483" y="454"/>
                    <a:pt x="531" y="424"/>
                    <a:pt x="576" y="389"/>
                  </a:cubicBezTo>
                  <a:cubicBezTo>
                    <a:pt x="619" y="354"/>
                    <a:pt x="651" y="307"/>
                    <a:pt x="638" y="237"/>
                  </a:cubicBezTo>
                </a:path>
              </a:pathLst>
            </a:custGeom>
            <a:solidFill>
              <a:srgbClr val="D69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614551" y="661970"/>
              <a:ext cx="1324013" cy="684166"/>
            </a:xfrm>
            <a:custGeom>
              <a:avLst/>
              <a:gdLst>
                <a:gd name="T0" fmla="*/ 3 w 201"/>
                <a:gd name="T1" fmla="*/ 0 h 104"/>
                <a:gd name="T2" fmla="*/ 0 w 201"/>
                <a:gd name="T3" fmla="*/ 0 h 104"/>
                <a:gd name="T4" fmla="*/ 118 w 201"/>
                <a:gd name="T5" fmla="*/ 78 h 104"/>
                <a:gd name="T6" fmla="*/ 201 w 201"/>
                <a:gd name="T7" fmla="*/ 104 h 104"/>
                <a:gd name="T8" fmla="*/ 201 w 201"/>
                <a:gd name="T9" fmla="*/ 102 h 104"/>
                <a:gd name="T10" fmla="*/ 41 w 201"/>
                <a:gd name="T11" fmla="*/ 32 h 104"/>
                <a:gd name="T12" fmla="*/ 3 w 201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0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3"/>
                    <a:pt x="74" y="59"/>
                    <a:pt x="118" y="78"/>
                  </a:cubicBezTo>
                  <a:cubicBezTo>
                    <a:pt x="144" y="90"/>
                    <a:pt x="173" y="99"/>
                    <a:pt x="201" y="104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44" y="91"/>
                    <a:pt x="89" y="66"/>
                    <a:pt x="41" y="32"/>
                  </a:cubicBezTo>
                  <a:cubicBezTo>
                    <a:pt x="28" y="22"/>
                    <a:pt x="15" y="11"/>
                    <a:pt x="3" y="0"/>
                  </a:cubicBezTo>
                </a:path>
              </a:pathLst>
            </a:custGeom>
            <a:solidFill>
              <a:srgbClr val="C48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8502" y="1525821"/>
            <a:ext cx="1864019" cy="1863450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537359" y="1525821"/>
            <a:ext cx="1864019" cy="1863450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46216" y="1525821"/>
            <a:ext cx="1864019" cy="1863450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155074" y="1525821"/>
            <a:ext cx="1864019" cy="1863450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87CF-3569-4A6D-ABE9-80B564D3AFB4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EDE2-ED55-47B1-BF0C-0EF98048EBB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87275C-E5D6-4E22-8685-32CC241BF13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8516">
            <a:off x="7461324" y="4407883"/>
            <a:ext cx="722524" cy="718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70258" y="1462402"/>
            <a:ext cx="7403481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kumimoji="0" lang="zh-CN" altLang="en-US" sz="6000" b="0" i="0" u="none" strike="noStrike" kern="1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课程备忘录 项目计划</a:t>
            </a:r>
          </a:p>
        </p:txBody>
      </p:sp>
      <p:sp>
        <p:nvSpPr>
          <p:cNvPr id="26" name="矩形 25"/>
          <p:cNvSpPr/>
          <p:nvPr/>
        </p:nvSpPr>
        <p:spPr>
          <a:xfrm>
            <a:off x="2541609" y="2631474"/>
            <a:ext cx="40607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A47F74"/>
                </a:solidFill>
                <a:latin typeface="华文细黑"/>
                <a:ea typeface="微软雅黑 Light"/>
              </a:rPr>
              <a:t>便利学生们的课程查看及任务完成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897443" y="3684802"/>
            <a:ext cx="1349115" cy="447185"/>
          </a:xfrm>
          <a:prstGeom prst="roundRect">
            <a:avLst>
              <a:gd name="adj" fmla="val 50000"/>
            </a:avLst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G010</a:t>
            </a:r>
            <a:r>
              <a:rPr lang="zh-CN" altLang="en-US" sz="1050" dirty="0">
                <a:solidFill>
                  <a:schemeClr val="bg1"/>
                </a:solidFill>
                <a:latin typeface="汉仪大宋简"/>
                <a:ea typeface="汉仪大宋简"/>
              </a:rPr>
              <a:t>：吴登钻</a:t>
            </a:r>
            <a:endParaRPr lang="en-US" altLang="zh-CN" sz="1050" dirty="0">
              <a:solidFill>
                <a:schemeClr val="bg1"/>
              </a:solidFill>
              <a:latin typeface="汉仪大宋简"/>
              <a:ea typeface="汉仪大宋简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赵晟浩 钟朱楠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627797" y="1535569"/>
            <a:ext cx="382137" cy="38213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27798" y="1992966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627799" y="2450363"/>
            <a:ext cx="382137" cy="38213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627799" y="1061012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03" y="2665436"/>
            <a:ext cx="1584472" cy="1482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89B3D1-C03D-459C-88D9-505F1E89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078" y="206121"/>
            <a:ext cx="2915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可行性分析报告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4B277B-440D-4613-A8A3-EB3435056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778405"/>
              </p:ext>
            </p:extLst>
          </p:nvPr>
        </p:nvGraphicFramePr>
        <p:xfrm>
          <a:off x="644604" y="784701"/>
          <a:ext cx="7854791" cy="357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语言、工具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劣势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652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阿里云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国内主流的云服务器，中文；自带连接服务器功能，不用再下载第三方工具辅助连接，操作起来相对简单，方便开发；有专门面向学生的服务器，相对来说性价比很高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第三方支持少；自带的连接密码可被存于浏览器中，容易泄漏；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3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亚马逊</a:t>
                      </a:r>
                      <a:r>
                        <a:rPr lang="en-US" altLang="zh-CN" dirty="0"/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开放存储这些服务的性能比阿里云好，在全世界各地使用访问都很快；技术成熟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入门门槛太高，操作难度大，价格高；</a:t>
                      </a:r>
                      <a:r>
                        <a:rPr lang="zh-CN" altLang="en-US" sz="1400" dirty="0">
                          <a:sym typeface="+mn-ea"/>
                        </a:rPr>
                        <a:t>须使用第三方工具连接服务器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150A62-32AB-40EF-A1AE-6FC1378D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687" y="285847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可行性分析报告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F7DEA5-00D3-40F0-8CE4-7A4A4D4A0DE8}"/>
              </a:ext>
            </a:extLst>
          </p:cNvPr>
          <p:cNvSpPr/>
          <p:nvPr/>
        </p:nvSpPr>
        <p:spPr>
          <a:xfrm>
            <a:off x="691848" y="127632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最终选择的方案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49F381-AF0B-494D-8A69-F2320C3F0307}"/>
              </a:ext>
            </a:extLst>
          </p:cNvPr>
          <p:cNvSpPr txBox="1"/>
          <p:nvPr/>
        </p:nvSpPr>
        <p:spPr>
          <a:xfrm>
            <a:off x="204447" y="1934041"/>
            <a:ext cx="4227195" cy="2120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服务器：阿里云服务器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开发平台：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安卓端，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ios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前端：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uniapp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后端：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E16991-C28F-49A5-97EC-23F17A82FC18}"/>
              </a:ext>
            </a:extLst>
          </p:cNvPr>
          <p:cNvSpPr txBox="1"/>
          <p:nvPr/>
        </p:nvSpPr>
        <p:spPr>
          <a:xfrm>
            <a:off x="3599050" y="1276329"/>
            <a:ext cx="4853102" cy="2951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altLang="zh-CN" sz="1800" b="1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原因</a:t>
            </a:r>
            <a:r>
              <a:rPr kumimoji="0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kumimoji="0" lang="en-US" altLang="zh-CN" sz="18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0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MYSQL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免费，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SQL Server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的付费</a:t>
            </a:r>
            <a:r>
              <a:rPr kumimoji="0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阿里云服务器操作简单，适合小组实际情况。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defTabSz="914400">
              <a:lnSpc>
                <a:spcPct val="150000"/>
              </a:lnSpc>
              <a:defRPr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客户要求产品覆盖全平台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AF69BF6-8837-426B-B685-E2F0744E226A}"/>
              </a:ext>
            </a:extLst>
          </p:cNvPr>
          <p:cNvSpPr/>
          <p:nvPr/>
        </p:nvSpPr>
        <p:spPr bwMode="auto">
          <a:xfrm>
            <a:off x="2171343" y="1556087"/>
            <a:ext cx="4801314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CB9971"/>
                </a:solidFill>
                <a:latin typeface="汉仪大宋简"/>
                <a:ea typeface="汉仪大宋简"/>
              </a:rPr>
              <a:t>范围管理计划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CB997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81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7046FA-C3E5-4347-86DA-0F91F9E2CBBC}"/>
              </a:ext>
            </a:extLst>
          </p:cNvPr>
          <p:cNvSpPr/>
          <p:nvPr/>
        </p:nvSpPr>
        <p:spPr>
          <a:xfrm>
            <a:off x="382147" y="347761"/>
            <a:ext cx="226219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分为五个阶段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  <a:endParaRPr lang="zh-CN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CD0181-C738-4238-809F-02AAE39EFBD3}"/>
              </a:ext>
            </a:extLst>
          </p:cNvPr>
          <p:cNvSpPr/>
          <p:nvPr/>
        </p:nvSpPr>
        <p:spPr>
          <a:xfrm>
            <a:off x="586217" y="1236069"/>
            <a:ext cx="16874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项目启动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项目计划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项目执行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项目控制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</a:pPr>
            <a:r>
              <a:rPr lang="zh-C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项目收尾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027CC-6EE3-4BCE-B587-1B6A10F5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72" y="34615"/>
            <a:ext cx="3820663" cy="50382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889B72-308D-4B02-9813-D3CC874E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816" y="4599617"/>
            <a:ext cx="3276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详见工作分解结构图</a:t>
            </a:r>
            <a:endParaRPr lang="en-US" altLang="zh-CN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9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AF69BF6-8837-426B-B685-E2F0744E226A}"/>
              </a:ext>
            </a:extLst>
          </p:cNvPr>
          <p:cNvSpPr/>
          <p:nvPr/>
        </p:nvSpPr>
        <p:spPr bwMode="auto">
          <a:xfrm>
            <a:off x="2171343" y="1556087"/>
            <a:ext cx="4801314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CB9971"/>
                </a:solidFill>
                <a:latin typeface="汉仪大宋简"/>
                <a:ea typeface="汉仪大宋简"/>
              </a:rPr>
              <a:t>时间管理计划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CB997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50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238896-9077-4E7C-8567-0E26FFDC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720" y="662741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0BC8A701-85B7-40B5-997E-46C8058DC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2" y="192424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grpSp>
        <p:nvGrpSpPr>
          <p:cNvPr id="5" name="组合 29">
            <a:extLst>
              <a:ext uri="{FF2B5EF4-FFF2-40B4-BE49-F238E27FC236}">
                <a16:creationId xmlns:a16="http://schemas.microsoft.com/office/drawing/2014/main" id="{AF74B84B-B890-4A3C-8CAA-C170EA4FD3D0}"/>
              </a:ext>
            </a:extLst>
          </p:cNvPr>
          <p:cNvGrpSpPr/>
          <p:nvPr/>
        </p:nvGrpSpPr>
        <p:grpSpPr bwMode="auto">
          <a:xfrm>
            <a:off x="256757" y="251578"/>
            <a:ext cx="333375" cy="411162"/>
            <a:chOff x="10668001" y="925959"/>
            <a:chExt cx="444498" cy="54594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12E46-4D33-441E-9DDF-7ED7F369E3D5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1897B83-A827-449E-AE81-3222155F2058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C2F48EB-54FA-4EF0-BA5F-BEDBC16A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" y="1988158"/>
            <a:ext cx="7620660" cy="13717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4BC761-FF2A-40A7-A18F-BAE9618D9496}"/>
              </a:ext>
            </a:extLst>
          </p:cNvPr>
          <p:cNvSpPr txBox="1"/>
          <p:nvPr/>
        </p:nvSpPr>
        <p:spPr>
          <a:xfrm>
            <a:off x="956511" y="1547548"/>
            <a:ext cx="35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总的项目任务分为以下几个阶段</a:t>
            </a:r>
          </a:p>
        </p:txBody>
      </p:sp>
    </p:spTree>
    <p:extLst>
      <p:ext uri="{BB962C8B-B14F-4D97-AF65-F5344CB8AC3E}">
        <p14:creationId xmlns:p14="http://schemas.microsoft.com/office/powerpoint/2010/main" val="193800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238896-9077-4E7C-8567-0E26FFDC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62" y="592534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0BC8A701-85B7-40B5-997E-46C8058DC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6" y="216093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186DCF-BD8B-406E-A993-9869EBDD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1" y="2129751"/>
            <a:ext cx="8024555" cy="8839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AABCB5-AD2A-4186-A85D-6427E6ED31DC}"/>
              </a:ext>
            </a:extLst>
          </p:cNvPr>
          <p:cNvSpPr txBox="1"/>
          <p:nvPr/>
        </p:nvSpPr>
        <p:spPr>
          <a:xfrm>
            <a:off x="523374" y="1690437"/>
            <a:ext cx="32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项目启动安排如下</a:t>
            </a:r>
          </a:p>
        </p:txBody>
      </p:sp>
      <p:grpSp>
        <p:nvGrpSpPr>
          <p:cNvPr id="7" name="组合 29">
            <a:extLst>
              <a:ext uri="{FF2B5EF4-FFF2-40B4-BE49-F238E27FC236}">
                <a16:creationId xmlns:a16="http://schemas.microsoft.com/office/drawing/2014/main" id="{1D4723E9-78CF-4FFE-B91E-2685BE7BD3E2}"/>
              </a:ext>
            </a:extLst>
          </p:cNvPr>
          <p:cNvGrpSpPr/>
          <p:nvPr/>
        </p:nvGrpSpPr>
        <p:grpSpPr bwMode="auto">
          <a:xfrm>
            <a:off x="189999" y="240032"/>
            <a:ext cx="333375" cy="411162"/>
            <a:chOff x="10668001" y="925959"/>
            <a:chExt cx="444498" cy="545940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BDFAF91-B109-48A3-AB69-25338D08DA62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7E5E39C7-184A-4154-9C98-049F14C69C29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71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1AD56D5D-F766-46E0-B2A5-0EE99792C049}"/>
              </a:ext>
            </a:extLst>
          </p:cNvPr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E8F545E9-706C-4E5B-9445-2AF68BFE052E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1B891F1C-7FBE-4438-B480-43E0C3FAF99E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23">
            <a:extLst>
              <a:ext uri="{FF2B5EF4-FFF2-40B4-BE49-F238E27FC236}">
                <a16:creationId xmlns:a16="http://schemas.microsoft.com/office/drawing/2014/main" id="{360E7359-D66F-4534-B3DB-AD4CD28A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4" y="289844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4804B6-D255-4714-B473-521760B9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273" y="649037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F7FEA5-77E8-4C2A-A736-CD6274BC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892901"/>
            <a:ext cx="8283658" cy="15622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DF4DF7-48F1-4AC2-A4AB-A9BB2C0E54EA}"/>
              </a:ext>
            </a:extLst>
          </p:cNvPr>
          <p:cNvSpPr/>
          <p:nvPr/>
        </p:nvSpPr>
        <p:spPr>
          <a:xfrm>
            <a:off x="896351" y="1239062"/>
            <a:ext cx="6136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项目计划阶段，作为需求开发的前提，包括 可行性分析、需求工程项目计划等，保证需求开发以及后续工作的顺利进行，具体安排如下：</a:t>
            </a:r>
          </a:p>
        </p:txBody>
      </p:sp>
    </p:spTree>
    <p:extLst>
      <p:ext uri="{BB962C8B-B14F-4D97-AF65-F5344CB8AC3E}">
        <p14:creationId xmlns:p14="http://schemas.microsoft.com/office/powerpoint/2010/main" val="55682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B5673F4D-951A-491B-BB51-706126BAB648}"/>
              </a:ext>
            </a:extLst>
          </p:cNvPr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F54D69D-8BBF-4134-9620-DF085C682788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D9154D7-ED05-4A2F-8FC5-5D736132AB41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23">
            <a:extLst>
              <a:ext uri="{FF2B5EF4-FFF2-40B4-BE49-F238E27FC236}">
                <a16:creationId xmlns:a16="http://schemas.microsoft.com/office/drawing/2014/main" id="{F3DACE68-A433-4213-9080-3D37E4EF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4" y="289844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41CEE-1EE4-4AE3-A745-CAFF0188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1721801"/>
            <a:ext cx="4854743" cy="2761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29155E-9510-48D2-B06D-088C91249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273" y="649037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22867-9D9E-4131-B16B-0DAAE656F0F9}"/>
              </a:ext>
            </a:extLst>
          </p:cNvPr>
          <p:cNvSpPr/>
          <p:nvPr/>
        </p:nvSpPr>
        <p:spPr>
          <a:xfrm>
            <a:off x="1082842" y="1110702"/>
            <a:ext cx="5973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项目执行阶段，作为整个项目的重点阶段，主要为了获取和明确需求，提供和保证项目开发基础路线的正确性，具体安排如下：</a:t>
            </a:r>
          </a:p>
        </p:txBody>
      </p:sp>
    </p:spTree>
    <p:extLst>
      <p:ext uri="{BB962C8B-B14F-4D97-AF65-F5344CB8AC3E}">
        <p14:creationId xmlns:p14="http://schemas.microsoft.com/office/powerpoint/2010/main" val="182994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8DB31695-C442-4234-BD16-3605AD9934EC}"/>
              </a:ext>
            </a:extLst>
          </p:cNvPr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ACCEEB5-4E3C-4606-A785-C92905A10834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E2FCA04-8282-48B4-9EC6-D0B1E9A10FA2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23">
            <a:extLst>
              <a:ext uri="{FF2B5EF4-FFF2-40B4-BE49-F238E27FC236}">
                <a16:creationId xmlns:a16="http://schemas.microsoft.com/office/drawing/2014/main" id="{0E16F80F-EEE5-4729-8805-7682A25A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4" y="289844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BA8D95-E313-40B8-B6AA-86D87249E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63" y="787400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E111E-134A-4DB5-B64B-AA0E9DC2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97" y="1675264"/>
            <a:ext cx="7259805" cy="29601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498C48-EEEC-499F-B668-63E790843E96}"/>
              </a:ext>
            </a:extLst>
          </p:cNvPr>
          <p:cNvSpPr/>
          <p:nvPr/>
        </p:nvSpPr>
        <p:spPr>
          <a:xfrm>
            <a:off x="1088858" y="1213599"/>
            <a:ext cx="635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/>
            <a:r>
              <a:rPr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项目控制阶段，主要任务为跟踪和变更需求，使开发路线及产品尽量接近于客户实际期望的产品，并且在合理变更范围内不会超出控制范围，具体安排如下 ：</a:t>
            </a:r>
          </a:p>
        </p:txBody>
      </p:sp>
    </p:spTree>
    <p:extLst>
      <p:ext uri="{BB962C8B-B14F-4D97-AF65-F5344CB8AC3E}">
        <p14:creationId xmlns:p14="http://schemas.microsoft.com/office/powerpoint/2010/main" val="15253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-627797" y="1535569"/>
            <a:ext cx="382137" cy="38213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27798" y="1992966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627799" y="2450363"/>
            <a:ext cx="382137" cy="38213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627799" y="1061012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3915410" y="291571"/>
            <a:ext cx="131318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00" cap="none" spc="0" normalizeH="0" baseline="0" noProof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目录</a:t>
            </a:r>
            <a:endParaRPr kumimoji="0" lang="en-US" altLang="zh-CN" sz="4400" b="0" i="0" u="none" strike="noStrike" kern="100" cap="none" spc="0" normalizeH="0" baseline="0" noProof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80611" y="1813533"/>
            <a:ext cx="613317" cy="61331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壹</a:t>
            </a:r>
          </a:p>
        </p:txBody>
      </p:sp>
      <p:sp>
        <p:nvSpPr>
          <p:cNvPr id="15" name="椭圆 14"/>
          <p:cNvSpPr/>
          <p:nvPr/>
        </p:nvSpPr>
        <p:spPr>
          <a:xfrm>
            <a:off x="1946447" y="1813533"/>
            <a:ext cx="613317" cy="61331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贰</a:t>
            </a:r>
          </a:p>
        </p:txBody>
      </p:sp>
      <p:sp>
        <p:nvSpPr>
          <p:cNvPr id="16" name="椭圆 15"/>
          <p:cNvSpPr/>
          <p:nvPr/>
        </p:nvSpPr>
        <p:spPr>
          <a:xfrm>
            <a:off x="3072719" y="1813533"/>
            <a:ext cx="613317" cy="61331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+mj-ea"/>
                <a:ea typeface="+mj-ea"/>
              </a:rPr>
              <a:t>叁</a:t>
            </a:r>
          </a:p>
        </p:txBody>
      </p:sp>
      <p:sp>
        <p:nvSpPr>
          <p:cNvPr id="17" name="椭圆 16"/>
          <p:cNvSpPr/>
          <p:nvPr/>
        </p:nvSpPr>
        <p:spPr>
          <a:xfrm>
            <a:off x="4136233" y="1813533"/>
            <a:ext cx="613317" cy="61331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肆</a:t>
            </a: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921085" y="2450363"/>
            <a:ext cx="49244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项目概述</a:t>
            </a:r>
          </a:p>
        </p:txBody>
      </p:sp>
      <p:sp>
        <p:nvSpPr>
          <p:cNvPr id="24" name="文本框 6"/>
          <p:cNvSpPr txBox="1">
            <a:spLocks noChangeArrowheads="1"/>
          </p:cNvSpPr>
          <p:nvPr/>
        </p:nvSpPr>
        <p:spPr bwMode="auto">
          <a:xfrm>
            <a:off x="3133155" y="2450363"/>
            <a:ext cx="49244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CB9971"/>
                </a:solidFill>
                <a:latin typeface="汉仪大宋简"/>
                <a:ea typeface="汉仪大宋简"/>
              </a:rPr>
              <a:t>范围管理计划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B997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  <p:sp>
        <p:nvSpPr>
          <p:cNvPr id="29" name="文本框 6"/>
          <p:cNvSpPr txBox="1">
            <a:spLocks noChangeArrowheads="1"/>
          </p:cNvSpPr>
          <p:nvPr/>
        </p:nvSpPr>
        <p:spPr bwMode="auto">
          <a:xfrm>
            <a:off x="4165291" y="2450363"/>
            <a:ext cx="492443" cy="166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时间管理计划</a:t>
            </a:r>
          </a:p>
        </p:txBody>
      </p:sp>
      <p:sp>
        <p:nvSpPr>
          <p:cNvPr id="31" name="文本框 6"/>
          <p:cNvSpPr txBox="1">
            <a:spLocks noChangeArrowheads="1"/>
          </p:cNvSpPr>
          <p:nvPr/>
        </p:nvSpPr>
        <p:spPr bwMode="auto">
          <a:xfrm>
            <a:off x="6323697" y="2450363"/>
            <a:ext cx="49244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参考资料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1A393B2-6296-4F81-A830-5AA1DB26861B}"/>
              </a:ext>
            </a:extLst>
          </p:cNvPr>
          <p:cNvSpPr/>
          <p:nvPr/>
        </p:nvSpPr>
        <p:spPr>
          <a:xfrm>
            <a:off x="5199747" y="1813533"/>
            <a:ext cx="613317" cy="61331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伍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D987B34F-975C-4071-88EC-BA42E56C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887" y="2450363"/>
            <a:ext cx="492443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可行性分析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F4924C9-4A0A-4B58-9A39-8FEEBFFAEB5C}"/>
              </a:ext>
            </a:extLst>
          </p:cNvPr>
          <p:cNvSpPr/>
          <p:nvPr/>
        </p:nvSpPr>
        <p:spPr>
          <a:xfrm>
            <a:off x="6263261" y="1837046"/>
            <a:ext cx="613317" cy="61331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陆</a:t>
            </a: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F88D453A-1DE9-4274-9635-9C3F9EDF1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903" y="2450363"/>
            <a:ext cx="492443" cy="166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成本管理计划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A7AA07-E4A5-4177-B18C-A2C4463A9681}"/>
              </a:ext>
            </a:extLst>
          </p:cNvPr>
          <p:cNvSpPr/>
          <p:nvPr/>
        </p:nvSpPr>
        <p:spPr>
          <a:xfrm>
            <a:off x="7374833" y="1813533"/>
            <a:ext cx="613317" cy="61331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柒</a:t>
            </a:r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id="{56CA8B83-9DEE-402E-A04E-E0365DC8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215" y="2450363"/>
            <a:ext cx="492443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t" anchorCtr="1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B997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会议纪要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21AECEF9-9AD5-4B94-8978-CF8BBAAE07CB}"/>
              </a:ext>
            </a:extLst>
          </p:cNvPr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D26969B9-6A0B-4AD9-AD14-185645CDFBF9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736F98FB-E0FB-4700-86AE-EFF5978B2681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23">
            <a:extLst>
              <a:ext uri="{FF2B5EF4-FFF2-40B4-BE49-F238E27FC236}">
                <a16:creationId xmlns:a16="http://schemas.microsoft.com/office/drawing/2014/main" id="{21DC0EC7-A422-42B1-806A-29E00760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4" y="289844"/>
            <a:ext cx="2033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时间管理计划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7C7A8A-A454-4746-BD37-79C7F430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63" y="787400"/>
            <a:ext cx="354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工作任务分解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9D119A-7A3C-4EB7-ACE6-E4AF6B99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57003"/>
            <a:ext cx="7940728" cy="1646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4FDC4-7E30-4F64-B136-C326040E115F}"/>
              </a:ext>
            </a:extLst>
          </p:cNvPr>
          <p:cNvSpPr/>
          <p:nvPr/>
        </p:nvSpPr>
        <p:spPr>
          <a:xfrm>
            <a:off x="1476437" y="1511098"/>
            <a:ext cx="55981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/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项目收尾阶段，对项目进行最终的总结和报告，具体安排如下 ：</a:t>
            </a:r>
          </a:p>
        </p:txBody>
      </p:sp>
    </p:spTree>
    <p:extLst>
      <p:ext uri="{BB962C8B-B14F-4D97-AF65-F5344CB8AC3E}">
        <p14:creationId xmlns:p14="http://schemas.microsoft.com/office/powerpoint/2010/main" val="157291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5818F0EF-9694-4AE2-84A1-D05C95A5FF96}"/>
              </a:ext>
            </a:extLst>
          </p:cNvPr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A8A519A1-BFB7-47D9-850B-6F111BD93AC2}"/>
                </a:ext>
              </a:extLst>
            </p:cNvPr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E94535DE-B97E-4684-BA8F-7B701016D53E}"/>
                </a:ext>
              </a:extLst>
            </p:cNvPr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1B7EE8D-2C69-40B4-8971-C99DE368DF1B}"/>
              </a:ext>
            </a:extLst>
          </p:cNvPr>
          <p:cNvSpPr txBox="1"/>
          <p:nvPr/>
        </p:nvSpPr>
        <p:spPr>
          <a:xfrm>
            <a:off x="835213" y="293687"/>
            <a:ext cx="1764552" cy="38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1800" b="1" dirty="0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2C5969-D622-4B9B-8D45-1A9526DB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" y="782583"/>
            <a:ext cx="8737601" cy="35783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97574E8-947E-4692-8B9F-191226491126}"/>
              </a:ext>
            </a:extLst>
          </p:cNvPr>
          <p:cNvSpPr txBox="1"/>
          <p:nvPr/>
        </p:nvSpPr>
        <p:spPr>
          <a:xfrm>
            <a:off x="5719482" y="4432411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详见甘特图</a:t>
            </a:r>
          </a:p>
        </p:txBody>
      </p:sp>
    </p:spTree>
    <p:extLst>
      <p:ext uri="{BB962C8B-B14F-4D97-AF65-F5344CB8AC3E}">
        <p14:creationId xmlns:p14="http://schemas.microsoft.com/office/powerpoint/2010/main" val="200998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28996E-94E9-4C60-913E-C5D902063498}"/>
              </a:ext>
            </a:extLst>
          </p:cNvPr>
          <p:cNvSpPr/>
          <p:nvPr/>
        </p:nvSpPr>
        <p:spPr bwMode="auto">
          <a:xfrm>
            <a:off x="2171343" y="2063918"/>
            <a:ext cx="4801314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CB9971"/>
                </a:solidFill>
                <a:latin typeface="汉仪大宋简"/>
                <a:ea typeface="汉仪大宋简"/>
              </a:rPr>
              <a:t>成本管理计划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CB997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4B405E-7ECA-49C3-8FFE-5F6AB07B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248"/>
            <a:ext cx="5187207" cy="29606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F0BC17-EEBC-4204-A5A3-E0F77C6D6EF3}"/>
              </a:ext>
            </a:extLst>
          </p:cNvPr>
          <p:cNvSpPr txBox="1"/>
          <p:nvPr/>
        </p:nvSpPr>
        <p:spPr>
          <a:xfrm>
            <a:off x="4750152" y="275621"/>
            <a:ext cx="43938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从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全国行业平均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看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以一年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20D/M*12M=240D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一天工作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小时为准，实际可能大于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小时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</a:p>
          <a:p>
            <a:pPr>
              <a:spcAft>
                <a:spcPts val="0"/>
              </a:spcAft>
            </a:pP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人均工资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小时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 = 90501/240/8=</a:t>
            </a:r>
            <a:r>
              <a:rPr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47.15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（元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小时）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项目预算：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工期按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87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天，每天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3h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计算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87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47.15=36918.45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元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会议及团建预算：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一月一团建，每次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200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元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200=600</a:t>
            </a:r>
          </a:p>
          <a:p>
            <a:pPr>
              <a:spcAft>
                <a:spcPts val="0"/>
              </a:spcAft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总预算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=36918.45+600=37518.45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元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27E56-267A-48E2-946E-7B771A2A6D9B}"/>
              </a:ext>
            </a:extLst>
          </p:cNvPr>
          <p:cNvSpPr/>
          <p:nvPr/>
        </p:nvSpPr>
        <p:spPr bwMode="auto">
          <a:xfrm>
            <a:off x="1098811" y="275621"/>
            <a:ext cx="2441694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kumimoji="0" lang="zh-CN" altLang="en-US" sz="4400" b="0" i="0" u="none" strike="noStrike" kern="1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人员预算</a:t>
            </a:r>
          </a:p>
        </p:txBody>
      </p:sp>
    </p:spTree>
    <p:extLst>
      <p:ext uri="{BB962C8B-B14F-4D97-AF65-F5344CB8AC3E}">
        <p14:creationId xmlns:p14="http://schemas.microsoft.com/office/powerpoint/2010/main" val="367178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2940784" y="1535569"/>
            <a:ext cx="3262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kumimoji="0" lang="zh-CN" altLang="en-US" sz="6000" b="0" i="0" u="none" strike="noStrike" kern="1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参考资料</a:t>
            </a:r>
          </a:p>
        </p:txBody>
      </p:sp>
      <p:sp>
        <p:nvSpPr>
          <p:cNvPr id="7" name="椭圆 6"/>
          <p:cNvSpPr/>
          <p:nvPr/>
        </p:nvSpPr>
        <p:spPr>
          <a:xfrm>
            <a:off x="-627797" y="1535569"/>
            <a:ext cx="382137" cy="38213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27798" y="1992966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627799" y="2450363"/>
            <a:ext cx="382137" cy="38213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627799" y="1061012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52531" y="2592268"/>
            <a:ext cx="363893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A47F74"/>
                </a:solidFill>
                <a:latin typeface="华文细黑"/>
                <a:ea typeface="微软雅黑 Light"/>
              </a:rPr>
              <a:t>本项目参考的一些项目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864113" y="1337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参考资料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21981" y="619092"/>
            <a:ext cx="228600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F4FB8F6-0CAA-4F6A-9CC2-6AF43916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6" y="1781498"/>
            <a:ext cx="3565959" cy="28503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8EFB84-4E3F-4031-AEFC-D70769C59136}"/>
              </a:ext>
            </a:extLst>
          </p:cNvPr>
          <p:cNvSpPr txBox="1"/>
          <p:nvPr/>
        </p:nvSpPr>
        <p:spPr>
          <a:xfrm>
            <a:off x="928686" y="1042834"/>
            <a:ext cx="258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项目计划参考标准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27F7F5-46E2-4803-A4C3-7152068BC3D8}"/>
              </a:ext>
            </a:extLst>
          </p:cNvPr>
          <p:cNvSpPr txBox="1"/>
          <p:nvPr/>
        </p:nvSpPr>
        <p:spPr>
          <a:xfrm>
            <a:off x="998071" y="1412166"/>
            <a:ext cx="76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GB/T 8566-2007   </a:t>
            </a:r>
            <a:r>
              <a:rPr lang="zh-CN" altLang="en-US" dirty="0"/>
              <a:t>信息技术</a:t>
            </a:r>
            <a:r>
              <a:rPr lang="en-US" altLang="zh-CN" dirty="0"/>
              <a:t>——</a:t>
            </a:r>
            <a:r>
              <a:rPr lang="zh-CN" altLang="en-US" dirty="0"/>
              <a:t>软件生存周期过程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732403" y="133729"/>
            <a:ext cx="3679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当前阶段每位组员的分工</a:t>
            </a:r>
          </a:p>
        </p:txBody>
      </p:sp>
      <p:sp>
        <p:nvSpPr>
          <p:cNvPr id="7" name="矩形 6"/>
          <p:cNvSpPr/>
          <p:nvPr/>
        </p:nvSpPr>
        <p:spPr>
          <a:xfrm>
            <a:off x="3736675" y="595394"/>
            <a:ext cx="16706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华文细黑"/>
                <a:ea typeface="方正兰亭黑_GBK"/>
                <a:cs typeface="+mn-cs"/>
              </a:rPr>
              <a:t>Work experience summary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57700" y="902379"/>
            <a:ext cx="228600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7"/>
          <p:cNvSpPr/>
          <p:nvPr/>
        </p:nvSpPr>
        <p:spPr bwMode="auto">
          <a:xfrm>
            <a:off x="528718" y="1421845"/>
            <a:ext cx="1181341" cy="1149905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A47F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7"/>
          <p:cNvSpPr/>
          <p:nvPr/>
        </p:nvSpPr>
        <p:spPr bwMode="auto">
          <a:xfrm>
            <a:off x="528718" y="3229379"/>
            <a:ext cx="1181341" cy="1149905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D69A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686300" y="1421845"/>
            <a:ext cx="1181341" cy="1149905"/>
          </a:xfrm>
          <a:custGeom>
            <a:avLst/>
            <a:gdLst>
              <a:gd name="T0" fmla="*/ 638 w 651"/>
              <a:gd name="T1" fmla="*/ 237 h 486"/>
              <a:gd name="T2" fmla="*/ 549 w 651"/>
              <a:gd name="T3" fmla="*/ 106 h 486"/>
              <a:gd name="T4" fmla="*/ 411 w 651"/>
              <a:gd name="T5" fmla="*/ 20 h 486"/>
              <a:gd name="T6" fmla="*/ 232 w 651"/>
              <a:gd name="T7" fmla="*/ 17 h 486"/>
              <a:gd name="T8" fmla="*/ 47 w 651"/>
              <a:gd name="T9" fmla="*/ 67 h 486"/>
              <a:gd name="T10" fmla="*/ 30 w 651"/>
              <a:gd name="T11" fmla="*/ 87 h 486"/>
              <a:gd name="T12" fmla="*/ 26 w 651"/>
              <a:gd name="T13" fmla="*/ 240 h 486"/>
              <a:gd name="T14" fmla="*/ 72 w 651"/>
              <a:gd name="T15" fmla="*/ 302 h 486"/>
              <a:gd name="T16" fmla="*/ 138 w 651"/>
              <a:gd name="T17" fmla="*/ 366 h 486"/>
              <a:gd name="T18" fmla="*/ 272 w 651"/>
              <a:gd name="T19" fmla="*/ 464 h 486"/>
              <a:gd name="T20" fmla="*/ 432 w 651"/>
              <a:gd name="T21" fmla="*/ 469 h 486"/>
              <a:gd name="T22" fmla="*/ 576 w 651"/>
              <a:gd name="T23" fmla="*/ 389 h 486"/>
              <a:gd name="T24" fmla="*/ 638 w 651"/>
              <a:gd name="T25" fmla="*/ 23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1" h="486">
                <a:moveTo>
                  <a:pt x="638" y="237"/>
                </a:moveTo>
                <a:cubicBezTo>
                  <a:pt x="628" y="175"/>
                  <a:pt x="589" y="135"/>
                  <a:pt x="549" y="106"/>
                </a:cubicBezTo>
                <a:cubicBezTo>
                  <a:pt x="505" y="75"/>
                  <a:pt x="460" y="36"/>
                  <a:pt x="411" y="20"/>
                </a:cubicBezTo>
                <a:cubicBezTo>
                  <a:pt x="353" y="0"/>
                  <a:pt x="291" y="10"/>
                  <a:pt x="232" y="17"/>
                </a:cubicBezTo>
                <a:cubicBezTo>
                  <a:pt x="169" y="26"/>
                  <a:pt x="107" y="38"/>
                  <a:pt x="47" y="67"/>
                </a:cubicBezTo>
                <a:cubicBezTo>
                  <a:pt x="39" y="71"/>
                  <a:pt x="34" y="79"/>
                  <a:pt x="30" y="87"/>
                </a:cubicBezTo>
                <a:cubicBezTo>
                  <a:pt x="0" y="119"/>
                  <a:pt x="9" y="202"/>
                  <a:pt x="26" y="240"/>
                </a:cubicBezTo>
                <a:cubicBezTo>
                  <a:pt x="37" y="266"/>
                  <a:pt x="55" y="284"/>
                  <a:pt x="72" y="302"/>
                </a:cubicBezTo>
                <a:cubicBezTo>
                  <a:pt x="93" y="324"/>
                  <a:pt x="115" y="346"/>
                  <a:pt x="138" y="366"/>
                </a:cubicBezTo>
                <a:cubicBezTo>
                  <a:pt x="179" y="405"/>
                  <a:pt x="223" y="443"/>
                  <a:pt x="272" y="464"/>
                </a:cubicBezTo>
                <a:cubicBezTo>
                  <a:pt x="323" y="486"/>
                  <a:pt x="380" y="485"/>
                  <a:pt x="432" y="469"/>
                </a:cubicBezTo>
                <a:cubicBezTo>
                  <a:pt x="483" y="454"/>
                  <a:pt x="531" y="424"/>
                  <a:pt x="576" y="389"/>
                </a:cubicBezTo>
                <a:cubicBezTo>
                  <a:pt x="619" y="354"/>
                  <a:pt x="651" y="307"/>
                  <a:pt x="638" y="237"/>
                </a:cubicBezTo>
              </a:path>
            </a:pathLst>
          </a:custGeom>
          <a:solidFill>
            <a:srgbClr val="A47F7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09540" y="144003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A47F74"/>
                </a:solidFill>
                <a:latin typeface="+mj-ea"/>
                <a:ea typeface="+mj-ea"/>
                <a:sym typeface="+mn-lt"/>
              </a:rPr>
              <a:t>吴登钻</a:t>
            </a:r>
          </a:p>
        </p:txBody>
      </p:sp>
      <p:sp>
        <p:nvSpPr>
          <p:cNvPr id="39" name="矩形 38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992645" y="1745034"/>
            <a:ext cx="2622637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ea typeface="微软雅黑"/>
              <a:cs typeface="Arial" charset="0"/>
              <a:sym typeface="Calibri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92645" y="144003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A47F74"/>
                </a:solidFill>
                <a:latin typeface="+mj-ea"/>
                <a:ea typeface="+mj-ea"/>
                <a:sym typeface="+mn-lt"/>
              </a:rPr>
              <a:t>钟朱楠</a:t>
            </a:r>
          </a:p>
        </p:txBody>
      </p:sp>
      <p:sp>
        <p:nvSpPr>
          <p:cNvPr id="42" name="矩形 41"/>
          <p:cNvSpPr/>
          <p:nvPr/>
        </p:nvSpPr>
        <p:spPr>
          <a:xfrm>
            <a:off x="1809540" y="321279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A47F74"/>
                </a:solidFill>
                <a:latin typeface="+mj-ea"/>
                <a:ea typeface="+mj-ea"/>
                <a:sym typeface="+mn-lt"/>
              </a:rPr>
              <a:t>赵晟浩</a:t>
            </a:r>
          </a:p>
        </p:txBody>
      </p:sp>
      <p:sp>
        <p:nvSpPr>
          <p:cNvPr id="45" name="文本框 6"/>
          <p:cNvSpPr txBox="1">
            <a:spLocks noChangeArrowheads="1"/>
          </p:cNvSpPr>
          <p:nvPr/>
        </p:nvSpPr>
        <p:spPr bwMode="auto">
          <a:xfrm>
            <a:off x="790680" y="1609309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solidFill>
                  <a:schemeClr val="bg1"/>
                </a:solidFill>
                <a:latin typeface="汉仪大宋简"/>
                <a:ea typeface="汉仪大宋简"/>
              </a:rPr>
              <a:t>壹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</a:endParaRPr>
          </a:p>
        </p:txBody>
      </p:sp>
      <p:sp>
        <p:nvSpPr>
          <p:cNvPr id="47" name="文本框 6"/>
          <p:cNvSpPr txBox="1">
            <a:spLocks noChangeArrowheads="1"/>
          </p:cNvSpPr>
          <p:nvPr/>
        </p:nvSpPr>
        <p:spPr bwMode="auto">
          <a:xfrm>
            <a:off x="4928156" y="1658599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solidFill>
                  <a:schemeClr val="bg1"/>
                </a:solidFill>
                <a:latin typeface="汉仪大宋简"/>
                <a:ea typeface="汉仪大宋简"/>
              </a:rPr>
              <a:t>贰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</a:endParaRPr>
          </a:p>
        </p:txBody>
      </p:sp>
      <p:sp>
        <p:nvSpPr>
          <p:cNvPr id="49" name="文本框 6"/>
          <p:cNvSpPr txBox="1">
            <a:spLocks noChangeArrowheads="1"/>
          </p:cNvSpPr>
          <p:nvPr/>
        </p:nvSpPr>
        <p:spPr bwMode="auto">
          <a:xfrm>
            <a:off x="759195" y="3450388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solidFill>
                  <a:schemeClr val="bg1"/>
                </a:solidFill>
                <a:latin typeface="汉仪大宋简"/>
                <a:ea typeface="汉仪大宋简"/>
              </a:rPr>
              <a:t>叁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8C9F6A-D5D8-459A-8206-0BB189371B9A}"/>
              </a:ext>
            </a:extLst>
          </p:cNvPr>
          <p:cNvSpPr txBox="1"/>
          <p:nvPr/>
        </p:nvSpPr>
        <p:spPr>
          <a:xfrm>
            <a:off x="1880630" y="1870005"/>
            <a:ext cx="72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85632-DA51-4EAE-8D78-3667E0C39689}"/>
              </a:ext>
            </a:extLst>
          </p:cNvPr>
          <p:cNvSpPr txBox="1"/>
          <p:nvPr/>
        </p:nvSpPr>
        <p:spPr>
          <a:xfrm>
            <a:off x="6096000" y="1899852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0ED5FD-E90C-4A65-9E4F-09B68AE72CF3}"/>
              </a:ext>
            </a:extLst>
          </p:cNvPr>
          <p:cNvSpPr txBox="1"/>
          <p:nvPr/>
        </p:nvSpPr>
        <p:spPr>
          <a:xfrm>
            <a:off x="1880630" y="3628219"/>
            <a:ext cx="62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CFB129-0138-43CF-840A-0F08623C668B}"/>
              </a:ext>
            </a:extLst>
          </p:cNvPr>
          <p:cNvSpPr txBox="1"/>
          <p:nvPr/>
        </p:nvSpPr>
        <p:spPr>
          <a:xfrm>
            <a:off x="1834634" y="2234280"/>
            <a:ext cx="131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WBS</a:t>
            </a:r>
            <a:r>
              <a:rPr lang="zh-CN" altLang="en-US" dirty="0"/>
              <a:t>图绘制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27DC24-82F5-494D-924D-966C612AC934}"/>
              </a:ext>
            </a:extLst>
          </p:cNvPr>
          <p:cNvSpPr txBox="1"/>
          <p:nvPr/>
        </p:nvSpPr>
        <p:spPr>
          <a:xfrm>
            <a:off x="5992216" y="2269184"/>
            <a:ext cx="15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甘特图绘制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ED4A37-82FF-43EF-8E5F-DF3173EF23EB}"/>
              </a:ext>
            </a:extLst>
          </p:cNvPr>
          <p:cNvSpPr txBox="1"/>
          <p:nvPr/>
        </p:nvSpPr>
        <p:spPr>
          <a:xfrm>
            <a:off x="1861253" y="3973608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编写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4E6FFF-BE88-4541-8379-B1F48B713623}"/>
              </a:ext>
            </a:extLst>
          </p:cNvPr>
          <p:cNvSpPr txBox="1"/>
          <p:nvPr/>
        </p:nvSpPr>
        <p:spPr>
          <a:xfrm>
            <a:off x="1827540" y="2585728"/>
            <a:ext cx="19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可行性分析编写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736EE1-C9A4-4D11-AF96-3C13E84E421B}"/>
              </a:ext>
            </a:extLst>
          </p:cNvPr>
          <p:cNvSpPr txBox="1"/>
          <p:nvPr/>
        </p:nvSpPr>
        <p:spPr>
          <a:xfrm>
            <a:off x="5992216" y="2634259"/>
            <a:ext cx="19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可行性分析编写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E9E9B6-F416-49B7-94E9-8A48969CAEBF}"/>
              </a:ext>
            </a:extLst>
          </p:cNvPr>
          <p:cNvSpPr txBox="1"/>
          <p:nvPr/>
        </p:nvSpPr>
        <p:spPr>
          <a:xfrm>
            <a:off x="1834634" y="4345230"/>
            <a:ext cx="19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项目计划书编写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D6A8CA-EEED-42AB-9EA4-97A947DA20AE}"/>
              </a:ext>
            </a:extLst>
          </p:cNvPr>
          <p:cNvSpPr/>
          <p:nvPr/>
        </p:nvSpPr>
        <p:spPr bwMode="auto">
          <a:xfrm>
            <a:off x="397401" y="2216727"/>
            <a:ext cx="2816853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kumimoji="0" lang="zh-CN" altLang="en-US" sz="4800" b="0" i="0" u="none" strike="noStrike" kern="1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192AF-F361-474E-BDDF-43BE78FF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37" y="0"/>
            <a:ext cx="54656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2556063" y="1816837"/>
            <a:ext cx="403187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kumimoji="0" lang="zh-CN" altLang="en-US" sz="6000" b="0" i="0" u="none" strike="noStrike" kern="1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+mj-ea"/>
                <a:ea typeface="+mj-ea"/>
                <a:cs typeface="Times New Roman" pitchFamily="18" charset="0"/>
              </a:rPr>
              <a:t>感谢您观看</a:t>
            </a:r>
          </a:p>
        </p:txBody>
      </p:sp>
      <p:sp>
        <p:nvSpPr>
          <p:cNvPr id="7" name="椭圆 6"/>
          <p:cNvSpPr/>
          <p:nvPr/>
        </p:nvSpPr>
        <p:spPr>
          <a:xfrm>
            <a:off x="-627797" y="1535569"/>
            <a:ext cx="382137" cy="38213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27798" y="1992966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627799" y="2450363"/>
            <a:ext cx="382137" cy="38213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627799" y="1061012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3897443" y="3684803"/>
            <a:ext cx="1349115" cy="262328"/>
          </a:xfrm>
          <a:prstGeom prst="roundRect">
            <a:avLst>
              <a:gd name="adj" fmla="val 50000"/>
            </a:avLst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2940783" y="1535569"/>
            <a:ext cx="3262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475" algn="l"/>
              </a:tabLst>
              <a:defRPr/>
            </a:pPr>
            <a:r>
              <a:rPr lang="zh-CN" altLang="en-US" sz="6000" kern="100" dirty="0">
                <a:solidFill>
                  <a:srgbClr val="A47F74"/>
                </a:solidFill>
                <a:latin typeface="+mj-ea"/>
                <a:ea typeface="+mj-ea"/>
                <a:cs typeface="Times New Roman" pitchFamily="18" charset="0"/>
              </a:rPr>
              <a:t>项目概述</a:t>
            </a:r>
            <a:endParaRPr kumimoji="0" lang="zh-CN" altLang="en-US" sz="6000" b="0" i="0" u="none" strike="noStrike" kern="1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52531" y="2592268"/>
            <a:ext cx="363893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华文细黑"/>
                <a:ea typeface="微软雅黑 Light"/>
                <a:cs typeface="+mn-cs"/>
              </a:rPr>
              <a:t>为什么想到做课程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华文细黑"/>
              <a:ea typeface="微软雅黑 Light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627797" y="1535569"/>
            <a:ext cx="382137" cy="382137"/>
          </a:xfrm>
          <a:prstGeom prst="ellipse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627798" y="1992966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627799" y="2450363"/>
            <a:ext cx="382137" cy="382137"/>
          </a:xfrm>
          <a:prstGeom prst="ellipse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627799" y="1061012"/>
            <a:ext cx="382137" cy="382137"/>
          </a:xfrm>
          <a:prstGeom prst="ellipse">
            <a:avLst/>
          </a:prstGeom>
          <a:solidFill>
            <a:srgbClr val="E7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97207"/>
            <a:ext cx="9144000" cy="2522134"/>
          </a:xfrm>
          <a:prstGeom prst="rect">
            <a:avLst/>
          </a:prstGeom>
          <a:solidFill>
            <a:srgbClr val="A47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53457" y="2254845"/>
            <a:ext cx="4583482" cy="127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在我们课程课堂中，老师会布置许多任务，我们在课堂上要记录的话会比较仓促，每次都要打开备忘录来记录，由于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相对仓促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，我们可能无法把一些任务相对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完整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地记录下来，记录下来也有可能条理逻辑不是非常流畅，而当前我们所用的应用功能相对较多，若要去查看任务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需要跨越许多级菜单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，非常不方便，因此我们想到做一个课程记事本来解决这个问题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25" name="文本框 6"/>
          <p:cNvSpPr txBox="1">
            <a:spLocks noChangeArrowheads="1"/>
          </p:cNvSpPr>
          <p:nvPr/>
        </p:nvSpPr>
        <p:spPr bwMode="auto">
          <a:xfrm>
            <a:off x="4116056" y="1682824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项目背景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864113" y="13372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项目背景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07694" y="597660"/>
            <a:ext cx="228600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" y="1497207"/>
            <a:ext cx="3783202" cy="2522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189247" y="133729"/>
            <a:ext cx="2765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A47F74"/>
                </a:solidFill>
                <a:latin typeface="汉仪大宋简"/>
                <a:ea typeface="汉仪大宋简"/>
              </a:rPr>
              <a:t>项目介绍</a:t>
            </a:r>
            <a:r>
              <a:rPr lang="en-US" altLang="zh-CN" sz="2400" dirty="0">
                <a:solidFill>
                  <a:srgbClr val="A47F74"/>
                </a:solidFill>
                <a:latin typeface="汉仪大宋简"/>
                <a:ea typeface="汉仪大宋简"/>
              </a:rPr>
              <a:t>/</a:t>
            </a:r>
            <a:r>
              <a:rPr lang="zh-CN" altLang="en-US" sz="2400" dirty="0">
                <a:solidFill>
                  <a:srgbClr val="A47F74"/>
                </a:solidFill>
                <a:latin typeface="汉仪大宋简"/>
                <a:ea typeface="汉仪大宋简"/>
              </a:rPr>
              <a:t>业务目标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633886" y="699178"/>
            <a:ext cx="1912279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1689663" y="1505448"/>
            <a:ext cx="1440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A47F74"/>
                </a:solidFill>
                <a:latin typeface="华文细黑"/>
                <a:ea typeface="汉仪大宋简"/>
                <a:sym typeface="+mn-lt"/>
              </a:rPr>
              <a:t>学生端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华文细黑"/>
              <a:ea typeface="汉仪大宋简"/>
              <a:cs typeface="+mn-cs"/>
              <a:sym typeface="+mn-lt"/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1857374" y="1813225"/>
            <a:ext cx="1273267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ea typeface="微软雅黑"/>
                <a:cs typeface="Arial" charset="0"/>
                <a:sym typeface="Calibri" pitchFamily="34" charset="0"/>
              </a:rPr>
              <a:t>面向我们各位同学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/>
              <a:ea typeface="微软雅黑"/>
              <a:cs typeface="Arial" charset="0"/>
              <a:sym typeface="Calibri" pitchFamily="34" charset="0"/>
            </a:endParaRPr>
          </a:p>
        </p:txBody>
      </p:sp>
      <p:sp>
        <p:nvSpPr>
          <p:cNvPr id="20" name="矩形 19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<p:cNvSpPr/>
          <p:nvPr/>
        </p:nvSpPr>
        <p:spPr>
          <a:xfrm>
            <a:off x="5688540" y="2956548"/>
            <a:ext cx="1440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A47F74"/>
                </a:solidFill>
                <a:latin typeface="华文细黑"/>
                <a:ea typeface="汉仪大宋简"/>
                <a:sym typeface="+mn-lt"/>
              </a:rPr>
              <a:t>教师端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A47F74"/>
              </a:solidFill>
              <a:effectLst/>
              <a:uLnTx/>
              <a:uFillTx/>
              <a:latin typeface="华文细黑"/>
              <a:ea typeface="汉仪大宋简"/>
              <a:cs typeface="+mn-cs"/>
              <a:sym typeface="+mn-lt"/>
            </a:endParaRPr>
          </a:p>
        </p:txBody>
      </p:sp>
      <p:sp>
        <p:nvSpPr>
          <p:cNvPr id="21" name="矩形 20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5688540" y="3264325"/>
            <a:ext cx="1440979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 Light"/>
                <a:ea typeface="微软雅黑"/>
                <a:cs typeface="Arial" charset="0"/>
                <a:sym typeface="Calibri" pitchFamily="34" charset="0"/>
              </a:rPr>
              <a:t>面向教师，发布任务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 Light"/>
              <a:ea typeface="微软雅黑"/>
              <a:cs typeface="Arial" charset="0"/>
              <a:sym typeface="Calibri" pitchFamily="34" charset="0"/>
            </a:endParaRPr>
          </a:p>
        </p:txBody>
      </p:sp>
      <p:sp>
        <p:nvSpPr>
          <p:cNvPr id="22" name="AutoShape 59"/>
          <p:cNvSpPr/>
          <p:nvPr/>
        </p:nvSpPr>
        <p:spPr bwMode="auto">
          <a:xfrm>
            <a:off x="4840496" y="1989317"/>
            <a:ext cx="480557" cy="47844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微软雅黑 Light"/>
              <a:cs typeface="+mn-cs"/>
              <a:sym typeface="Gill Sans" charset="0"/>
            </a:endParaRPr>
          </a:p>
        </p:txBody>
      </p:sp>
      <p:sp>
        <p:nvSpPr>
          <p:cNvPr id="23" name="AutoShape 112"/>
          <p:cNvSpPr/>
          <p:nvPr/>
        </p:nvSpPr>
        <p:spPr bwMode="auto">
          <a:xfrm>
            <a:off x="3784367" y="3094751"/>
            <a:ext cx="480559" cy="47844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微软雅黑 Light"/>
              <a:cs typeface="+mn-cs"/>
              <a:sym typeface="Gill Sans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939375" y="3094081"/>
            <a:ext cx="329133" cy="479780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grpSp>
        <p:nvGrpSpPr>
          <p:cNvPr id="29" name="Group 124"/>
          <p:cNvGrpSpPr/>
          <p:nvPr/>
        </p:nvGrpSpPr>
        <p:grpSpPr>
          <a:xfrm>
            <a:off x="3777388" y="2026719"/>
            <a:ext cx="479780" cy="403636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30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31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32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FC2C008-0BD7-41C3-BDBE-D2931C69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86" y="1755849"/>
            <a:ext cx="1687167" cy="15781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4018001" y="13372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学生端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57700" y="595394"/>
            <a:ext cx="228600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573578" y="1537855"/>
            <a:ext cx="1745672" cy="2743200"/>
          </a:xfrm>
          <a:prstGeom prst="roundRect">
            <a:avLst/>
          </a:prstGeom>
          <a:solidFill>
            <a:srgbClr val="DDC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2657302" y="1537855"/>
            <a:ext cx="1745672" cy="2743200"/>
          </a:xfrm>
          <a:prstGeom prst="roundRect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4741026" y="1537855"/>
            <a:ext cx="1745672" cy="2743200"/>
          </a:xfrm>
          <a:prstGeom prst="roundRect">
            <a:avLst/>
          </a:prstGeom>
          <a:solidFill>
            <a:srgbClr val="DDC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6824750" y="1537855"/>
            <a:ext cx="1745672" cy="2743200"/>
          </a:xfrm>
          <a:prstGeom prst="roundRect">
            <a:avLst/>
          </a:prstGeom>
          <a:solidFill>
            <a:srgbClr val="D69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5101" y="2262301"/>
            <a:ext cx="1624149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可通过课程导入程序，将学生教务系统内的课表导入学生端，学生也可在学生端自定义课表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3876" y="1975732"/>
            <a:ext cx="1265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2">
                    <a:lumMod val="25000"/>
                  </a:schemeClr>
                </a:solidFill>
                <a:latin typeface="汉仪大宋简"/>
                <a:ea typeface="汉仪大宋简"/>
                <a:sym typeface="+mn-lt"/>
              </a:rPr>
              <a:t>导入课表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汉仪大宋简"/>
              <a:ea typeface="汉仪大宋简"/>
              <a:cs typeface="+mn-cs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18064" y="2262301"/>
            <a:ext cx="1624149" cy="176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点击课程表内课程的单元格即可进入该课程的任务列表，其中展示老师发布的任务，学生也可在此部分自定义任务，任务完成可自己手动勾选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97601" y="1975732"/>
            <a:ext cx="1265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汉仪大宋简"/>
                <a:ea typeface="汉仪大宋简"/>
                <a:sym typeface="+mn-lt"/>
              </a:rPr>
              <a:t>查看任务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  <a:cs typeface="+mn-cs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1788" y="2262301"/>
            <a:ext cx="1624149" cy="176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2">
                    <a:lumMod val="25000"/>
                  </a:schemeClr>
                </a:solidFill>
                <a:latin typeface="Calibri Light"/>
                <a:ea typeface="微软雅黑"/>
                <a:cs typeface="+mn-ea"/>
                <a:sym typeface="+mn-lt"/>
              </a:rPr>
              <a:t>大学生活铃声很大程度无法听到，大家课程不一样，很容易忘记自己有课要上，此功能可在上课前提醒学生上课，可自定义开关及提前多少时间提醒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81325" y="1975732"/>
            <a:ext cx="1265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2">
                    <a:lumMod val="25000"/>
                  </a:schemeClr>
                </a:solidFill>
                <a:latin typeface="汉仪大宋简"/>
                <a:ea typeface="汉仪大宋简"/>
                <a:sym typeface="+mn-lt"/>
              </a:rPr>
              <a:t>上课提醒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汉仪大宋简"/>
              <a:ea typeface="汉仪大宋简"/>
              <a:cs typeface="+mn-cs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85512" y="2217015"/>
            <a:ext cx="1624149" cy="127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"/>
                <a:cs typeface="+mn-ea"/>
                <a:sym typeface="+mn-lt"/>
              </a:rPr>
              <a:t>点击课程表内课程的单元格可进入该课程的自定义学习任务，我们可以补充该课程的一些内容来更好地提高自己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29006" y="1748774"/>
            <a:ext cx="1265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汉仪大宋简"/>
                <a:ea typeface="汉仪大宋简"/>
                <a:sym typeface="+mn-lt"/>
              </a:rPr>
              <a:t>自定义学习任务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汉仪大宋简"/>
              <a:ea typeface="汉仪大宋简"/>
              <a:cs typeface="+mn-cs"/>
              <a:sym typeface="+mn-lt"/>
            </a:endParaRPr>
          </a:p>
        </p:txBody>
      </p:sp>
      <p:sp>
        <p:nvSpPr>
          <p:cNvPr id="21" name="AutoShape 59"/>
          <p:cNvSpPr/>
          <p:nvPr/>
        </p:nvSpPr>
        <p:spPr bwMode="auto">
          <a:xfrm>
            <a:off x="3304068" y="4039284"/>
            <a:ext cx="418885" cy="417041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微软雅黑 Light"/>
              <a:cs typeface="+mn-cs"/>
              <a:sym typeface="Gill Sans" charset="0"/>
            </a:endParaRPr>
          </a:p>
        </p:txBody>
      </p:sp>
      <p:sp>
        <p:nvSpPr>
          <p:cNvPr id="22" name="AutoShape 112"/>
          <p:cNvSpPr/>
          <p:nvPr/>
        </p:nvSpPr>
        <p:spPr bwMode="auto">
          <a:xfrm>
            <a:off x="5404418" y="4039284"/>
            <a:ext cx="418887" cy="41704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微软雅黑 Light"/>
              <a:cs typeface="+mn-cs"/>
              <a:sym typeface="Gill Sans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554139" y="4038700"/>
            <a:ext cx="286894" cy="418208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  <p:grpSp>
        <p:nvGrpSpPr>
          <p:cNvPr id="26" name="Group 124"/>
          <p:cNvGrpSpPr/>
          <p:nvPr/>
        </p:nvGrpSpPr>
        <p:grpSpPr>
          <a:xfrm>
            <a:off x="1262249" y="4071886"/>
            <a:ext cx="418208" cy="351836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27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28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  <p:sp>
          <p:nvSpPr>
            <p:cNvPr id="29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微软雅黑 Light"/>
                <a:cs typeface="+mn-cs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4018001" y="13372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/>
                <a:ea typeface="方正宋刻本秀楷简体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47F74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</a:rPr>
              <a:t>教师端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57700" y="595394"/>
            <a:ext cx="228600" cy="0"/>
          </a:xfrm>
          <a:prstGeom prst="line">
            <a:avLst/>
          </a:prstGeom>
          <a:ln w="19050">
            <a:solidFill>
              <a:srgbClr val="A47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占位符 11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5" b="16695"/>
          <a:stretch>
            <a:fillRect/>
          </a:stretch>
        </p:blipFill>
        <p:spPr>
          <a:xfrm>
            <a:off x="2498448" y="1287891"/>
            <a:ext cx="1864019" cy="1863450"/>
          </a:xfrm>
        </p:spPr>
      </p:pic>
      <p:pic>
        <p:nvPicPr>
          <p:cNvPr id="14" name="图片占位符 13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>
            <a:fillRect/>
          </a:stretch>
        </p:blipFill>
        <p:spPr>
          <a:xfrm>
            <a:off x="4807305" y="1287891"/>
            <a:ext cx="1864019" cy="1863450"/>
          </a:xfrm>
        </p:spPr>
      </p:pic>
      <p:sp>
        <p:nvSpPr>
          <p:cNvPr id="35" name="矩形 34"/>
          <p:cNvSpPr/>
          <p:nvPr/>
        </p:nvSpPr>
        <p:spPr>
          <a:xfrm>
            <a:off x="2498448" y="3678422"/>
            <a:ext cx="1864019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微软雅黑"/>
                <a:cs typeface="+mn-ea"/>
                <a:sym typeface="+mn-lt"/>
              </a:rPr>
              <a:t>根据课程号发布的任务直接展示在学生端该课程号内的任务列表中，可设置截止时间等，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97920" y="3339868"/>
            <a:ext cx="1265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F856E"/>
                </a:solidFill>
                <a:effectLst/>
                <a:uLnTx/>
                <a:uFillTx/>
                <a:latin typeface="汉仪大宋简"/>
                <a:ea typeface="汉仪大宋简"/>
                <a:cs typeface="+mn-cs"/>
                <a:sym typeface="+mn-lt"/>
              </a:rPr>
              <a:t>发布任务</a:t>
            </a:r>
          </a:p>
        </p:txBody>
      </p:sp>
      <p:sp>
        <p:nvSpPr>
          <p:cNvPr id="37" name="矩形 36"/>
          <p:cNvSpPr/>
          <p:nvPr/>
        </p:nvSpPr>
        <p:spPr>
          <a:xfrm>
            <a:off x="4807305" y="3719347"/>
            <a:ext cx="1864019" cy="55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>
                  <a:lumMod val="10000"/>
                </a:srgbClr>
              </a:buClr>
              <a:buSzTx/>
              <a:buFontTx/>
              <a:buNone/>
              <a:defRPr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微软雅黑"/>
                <a:cs typeface="+mn-ea"/>
                <a:sym typeface="+mn-lt"/>
              </a:rPr>
              <a:t>根据课程号发布的临时通知直接展示在学生端内，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/>
              <a:ea typeface="微软雅黑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81007" y="3280767"/>
            <a:ext cx="1265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CF856E"/>
                </a:solidFill>
                <a:latin typeface="汉仪大宋简"/>
                <a:ea typeface="汉仪大宋简"/>
                <a:sym typeface="+mn-lt"/>
              </a:rPr>
              <a:t>发布临时通知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F856E"/>
              </a:solidFill>
              <a:effectLst/>
              <a:uLnTx/>
              <a:uFillTx/>
              <a:latin typeface="汉仪大宋简"/>
              <a:ea typeface="汉仪大宋简"/>
              <a:cs typeface="+mn-cs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179CCC-346B-41C1-BB1E-1D3C0B2CF492}"/>
              </a:ext>
            </a:extLst>
          </p:cNvPr>
          <p:cNvSpPr/>
          <p:nvPr/>
        </p:nvSpPr>
        <p:spPr bwMode="auto">
          <a:xfrm>
            <a:off x="2556063" y="1556087"/>
            <a:ext cx="403187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srgbClr val="CB9971"/>
                </a:solidFill>
                <a:latin typeface="汉仪大宋简"/>
                <a:ea typeface="汉仪大宋简"/>
              </a:rPr>
              <a:t>可行性分析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CB9971"/>
              </a:solidFill>
              <a:effectLst/>
              <a:uLnTx/>
              <a:uFillTx/>
              <a:latin typeface="汉仪大宋简"/>
              <a:ea typeface="汉仪大宋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6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89B3D1-C03D-459C-88D9-505F1E897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078" y="206121"/>
            <a:ext cx="2915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725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可行性分析报告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4B277B-440D-4613-A8A3-EB3435056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247472"/>
              </p:ext>
            </p:extLst>
          </p:nvPr>
        </p:nvGraphicFramePr>
        <p:xfrm>
          <a:off x="644604" y="784701"/>
          <a:ext cx="7854791" cy="357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语言、工具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劣势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652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体积小、速度快、总体成本低；支持多种操作系统；是开源数据库，提供的接口支持多种语言连接操作；作为上学期数据库课程所主要用的软件，我们对它有一定的认知和熟练度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功能方面相对于</a:t>
                      </a:r>
                      <a:r>
                        <a:rPr lang="zh-CN" altLang="en-US" sz="1800" dirty="0">
                          <a:sym typeface="+mn-ea"/>
                        </a:rPr>
                        <a:t>SQL Server</a:t>
                      </a:r>
                      <a:r>
                        <a:rPr lang="zh-CN" altLang="en-US" dirty="0"/>
                        <a:t>较少；针对于高级配置等，没有</a:t>
                      </a:r>
                      <a:r>
                        <a:rPr lang="zh-CN" altLang="en-US" sz="1800" dirty="0">
                          <a:sym typeface="+mn-ea"/>
                        </a:rPr>
                        <a:t>SQL Server</a:t>
                      </a:r>
                      <a:r>
                        <a:rPr lang="zh-CN" altLang="en-US" dirty="0"/>
                        <a:t>界面化操作简便；涉及开源，因此不会提供保障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3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SQL Server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稳定性较好，适用于企业级海量数据存储查询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SQL Server的简单查询速度不如MySQL；</a:t>
                      </a:r>
                      <a:r>
                        <a:rPr lang="zh-CN" altLang="en-US" sz="1800" dirty="0">
                          <a:sym typeface="+mn-ea"/>
                        </a:rPr>
                        <a:t>收费且</a:t>
                      </a:r>
                      <a:r>
                        <a:rPr lang="zh-CN" altLang="en-US" dirty="0"/>
                        <a:t>正版价格非常高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289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自定义 402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CB9971"/>
      </a:accent1>
      <a:accent2>
        <a:srgbClr val="CF856E"/>
      </a:accent2>
      <a:accent3>
        <a:srgbClr val="F2E3DE"/>
      </a:accent3>
      <a:accent4>
        <a:srgbClr val="C9DEF1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汉仪大宋简">
      <a:majorFont>
        <a:latin typeface="华文细黑"/>
        <a:ea typeface="汉仪大宋简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1007</Words>
  <Application>Microsoft Office PowerPoint</Application>
  <PresentationFormat>全屏显示(16:9)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Gill Sans</vt:lpstr>
      <vt:lpstr>等线</vt:lpstr>
      <vt:lpstr>汉仪大宋简</vt:lpstr>
      <vt:lpstr>华文细黑</vt:lpstr>
      <vt:lpstr>Microsoft YaHei</vt:lpstr>
      <vt:lpstr>Microsoft YaHei</vt:lpstr>
      <vt:lpstr>Arial</vt:lpstr>
      <vt:lpstr>Calibri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Louyt</dc:creator>
  <cp:lastModifiedBy>朱楠</cp:lastModifiedBy>
  <cp:revision>265</cp:revision>
  <dcterms:created xsi:type="dcterms:W3CDTF">1900-01-01T00:00:00Z</dcterms:created>
  <dcterms:modified xsi:type="dcterms:W3CDTF">2021-10-15T09:57:29Z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2052-11.11.1</vt:lpwstr>
  </property>
  <property fmtid="{D5CDD505-2E9C-101B-9397-08002B2CF9AE}" pid="3" name="KSOTemplateUUID">
    <vt:lpwstr>v1.0_mb_4XzJzEsXeRE3f2wCnYuNNQ==</vt:lpwstr>
  </property>
  <property fmtid="{D5CDD505-2E9C-101B-9397-08002B2CF9AE}" pid="4" name="ICV">
    <vt:lpwstr>02E9E2CDF68506CBA28F4661E3052BBB</vt:lpwstr>
  </property>
</Properties>
</file>