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8">
  <p:sldMasterIdLst>
    <p:sldMasterId id="2147483648" r:id="rId1"/>
  </p:sldMasterIdLst>
  <p:notesMasterIdLst>
    <p:notesMasterId r:id="rId18"/>
  </p:notesMasterIdLst>
  <p:sldIdLst>
    <p:sldId id="258" r:id="rId2"/>
    <p:sldId id="450" r:id="rId3"/>
    <p:sldId id="470" r:id="rId4"/>
    <p:sldId id="473" r:id="rId5"/>
    <p:sldId id="471" r:id="rId6"/>
    <p:sldId id="472" r:id="rId7"/>
    <p:sldId id="462" r:id="rId8"/>
    <p:sldId id="474" r:id="rId9"/>
    <p:sldId id="464" r:id="rId10"/>
    <p:sldId id="465" r:id="rId11"/>
    <p:sldId id="475" r:id="rId12"/>
    <p:sldId id="469" r:id="rId13"/>
    <p:sldId id="468" r:id="rId14"/>
    <p:sldId id="467" r:id="rId15"/>
    <p:sldId id="463" r:id="rId16"/>
    <p:sldId id="320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等线" panose="02010600030101010101" pitchFamily="2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49F9E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0" autoAdjust="0"/>
    <p:restoredTop sz="91152" autoAdjust="0"/>
  </p:normalViewPr>
  <p:slideViewPr>
    <p:cSldViewPr snapToGrid="0" showGuides="1">
      <p:cViewPr varScale="1">
        <p:scale>
          <a:sx n="90" d="100"/>
          <a:sy n="90" d="100"/>
        </p:scale>
        <p:origin x="58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4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3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3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24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27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7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4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5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4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07EAF319-C23A-F342-B96D-C498100F0E75}"/>
              </a:ext>
            </a:extLst>
          </p:cNvPr>
          <p:cNvSpPr/>
          <p:nvPr/>
        </p:nvSpPr>
        <p:spPr>
          <a:xfrm>
            <a:off x="5663138" y="1660885"/>
            <a:ext cx="6528862" cy="518357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0747169" cy="5839658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23" y="941120"/>
            <a:ext cx="364715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/>
              <a:t>课程备忘录</a:t>
            </a:r>
            <a:endParaRPr lang="en-US" altLang="zh-CN" sz="5400" dirty="0"/>
          </a:p>
          <a:p>
            <a:r>
              <a:rPr lang="en-US" altLang="zh-CN" sz="5400" dirty="0"/>
              <a:t>  </a:t>
            </a:r>
            <a:r>
              <a:rPr lang="zh-CN" altLang="en-US" sz="5400" dirty="0"/>
              <a:t>项目设计</a:t>
            </a: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D4E804-0E27-1141-AC80-EB71F00A631B}"/>
              </a:ext>
            </a:extLst>
          </p:cNvPr>
          <p:cNvSpPr/>
          <p:nvPr/>
        </p:nvSpPr>
        <p:spPr>
          <a:xfrm>
            <a:off x="649623" y="3333648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G10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0BDEB6-8F14-6948-98EA-3AD7571F58C4}"/>
              </a:ext>
            </a:extLst>
          </p:cNvPr>
          <p:cNvSpPr/>
          <p:nvPr/>
        </p:nvSpPr>
        <p:spPr>
          <a:xfrm>
            <a:off x="630992" y="38833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组员：吴登钻，钟朱楠，赵晟浩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9EC35-B719-4738-A54D-90A6A588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648" y="3200657"/>
            <a:ext cx="2250138" cy="21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377B34-318B-48C6-B2ED-C3D584811D72}"/>
              </a:ext>
            </a:extLst>
          </p:cNvPr>
          <p:cNvSpPr/>
          <p:nvPr/>
        </p:nvSpPr>
        <p:spPr>
          <a:xfrm>
            <a:off x="4292957" y="288392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关键算法与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PDL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83A5AF-5AF0-4892-9534-E263E49480BE}"/>
              </a:ext>
            </a:extLst>
          </p:cNvPr>
          <p:cNvSpPr/>
          <p:nvPr/>
        </p:nvSpPr>
        <p:spPr>
          <a:xfrm>
            <a:off x="4722562" y="14720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2B5743-01F6-492B-830D-5CC4710E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34" y="2330305"/>
            <a:ext cx="10745131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32CE40-F679-48E9-BA9B-5F4C6268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3" y="136076"/>
            <a:ext cx="10486029" cy="27510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F17953-7B00-464D-8C07-80BDAB74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3" y="3160596"/>
            <a:ext cx="4801016" cy="3452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D443F7-F063-41F1-A011-CE6ADB15B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942" y="2314703"/>
            <a:ext cx="5845047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2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980CFA-A964-43E2-8AB9-54133C6FF786}"/>
              </a:ext>
            </a:extLst>
          </p:cNvPr>
          <p:cNvSpPr/>
          <p:nvPr/>
        </p:nvSpPr>
        <p:spPr>
          <a:xfrm>
            <a:off x="4498528" y="13137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程序流程图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829B28-CDB0-4D37-84F7-E6103968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6" y="1396999"/>
            <a:ext cx="2679154" cy="53644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E3250C-BD93-456D-8942-7F450B079676}"/>
              </a:ext>
            </a:extLst>
          </p:cNvPr>
          <p:cNvSpPr/>
          <p:nvPr/>
        </p:nvSpPr>
        <p:spPr>
          <a:xfrm>
            <a:off x="1559587" y="9353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注册模块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01B8BB-616A-4D37-ABD8-E6C0D1CBA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016" y="1396999"/>
            <a:ext cx="2067705" cy="38996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976118-E2C5-47AC-A09F-7877982ACA2D}"/>
              </a:ext>
            </a:extLst>
          </p:cNvPr>
          <p:cNvSpPr/>
          <p:nvPr/>
        </p:nvSpPr>
        <p:spPr>
          <a:xfrm>
            <a:off x="4652417" y="9353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登录模块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745649-1ED0-472B-B1EB-E36996A50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086" y="1396997"/>
            <a:ext cx="2268654" cy="52278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71BD353-91BE-4BF8-B2F4-FB636A3AF56D}"/>
              </a:ext>
            </a:extLst>
          </p:cNvPr>
          <p:cNvSpPr/>
          <p:nvPr/>
        </p:nvSpPr>
        <p:spPr>
          <a:xfrm>
            <a:off x="9498086" y="93533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课程提醒模块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CCB54C-460A-4375-ABDD-FF0CD8225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266" y="1396997"/>
            <a:ext cx="2320274" cy="36945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2232A0F-CCAD-4D41-8D70-EE72E4B26BC9}"/>
              </a:ext>
            </a:extLst>
          </p:cNvPr>
          <p:cNvSpPr/>
          <p:nvPr/>
        </p:nvSpPr>
        <p:spPr>
          <a:xfrm>
            <a:off x="6677435" y="93533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添加个人任务模块</a:t>
            </a:r>
          </a:p>
        </p:txBody>
      </p:sp>
    </p:spTree>
    <p:extLst>
      <p:ext uri="{BB962C8B-B14F-4D97-AF65-F5344CB8AC3E}">
        <p14:creationId xmlns:p14="http://schemas.microsoft.com/office/powerpoint/2010/main" val="175430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EBF589-68CC-4857-B9BF-1CCF8D69A787}"/>
              </a:ext>
            </a:extLst>
          </p:cNvPr>
          <p:cNvSpPr/>
          <p:nvPr/>
        </p:nvSpPr>
        <p:spPr>
          <a:xfrm>
            <a:off x="4910019" y="2473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会议纪要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488122-F030-4BFB-A87E-320E8F4EB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9" y="860540"/>
            <a:ext cx="5098222" cy="59974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94DAD4-2D91-4811-BCCC-29CE76C72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469" y="785451"/>
            <a:ext cx="5014395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8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D5ED6D-99C1-4E0A-821E-D598E2C51609}"/>
              </a:ext>
            </a:extLst>
          </p:cNvPr>
          <p:cNvSpPr/>
          <p:nvPr/>
        </p:nvSpPr>
        <p:spPr>
          <a:xfrm>
            <a:off x="4649861" y="5194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绩效评审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13118E-1F37-4137-A9C7-8806143E6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633" y="1141120"/>
            <a:ext cx="5814564" cy="53344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B3094A-24A7-40A3-B8E6-C56B71EC3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03" y="2357084"/>
            <a:ext cx="4861981" cy="8230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8334B0-88E3-4299-AAA7-2EF1230E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82" y="3251129"/>
            <a:ext cx="486960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680228" y="8792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参考文献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A01203-75A6-9A42-890B-B364B2A1AAE4}"/>
              </a:ext>
            </a:extLst>
          </p:cNvPr>
          <p:cNvSpPr/>
          <p:nvPr/>
        </p:nvSpPr>
        <p:spPr>
          <a:xfrm>
            <a:off x="1838433" y="2361737"/>
            <a:ext cx="924910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[1] 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张海藩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牟永敏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软件工程导论（第六版） </a:t>
            </a:r>
          </a:p>
          <a:p>
            <a:pPr algn="just"/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[2] 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中华人民共和国国家标准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DC681.3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计算机软件产品开发文件编制指南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GB8567-88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《详细设计说明书》</a:t>
            </a:r>
          </a:p>
          <a:p>
            <a:pPr algn="just"/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[3]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中华人民共和国国家标准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DC681.3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计算机软件产品开发文件编制指南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GB8567-88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概要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设计说明书》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26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524024" y="-2032791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70909" y="3450827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END</a:t>
            </a:r>
            <a:endParaRPr lang="zh-CN" altLang="en-US" sz="72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493691" y="4500282"/>
            <a:ext cx="423705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151021-A102-744B-8D73-FEDE36DB3125}"/>
              </a:ext>
            </a:extLst>
          </p:cNvPr>
          <p:cNvSpPr txBox="1"/>
          <p:nvPr/>
        </p:nvSpPr>
        <p:spPr>
          <a:xfrm>
            <a:off x="8342265" y="4533567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B3C7A01E-9CF6-FC4B-A9D9-984CA81696B9}"/>
              </a:ext>
            </a:extLst>
          </p:cNvPr>
          <p:cNvCxnSpPr/>
          <p:nvPr/>
        </p:nvCxnSpPr>
        <p:spPr>
          <a:xfrm>
            <a:off x="9321366" y="5241453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325873-D01E-42D3-9F82-EEA67D3E2D47}"/>
              </a:ext>
            </a:extLst>
          </p:cNvPr>
          <p:cNvSpPr txBox="1"/>
          <p:nvPr/>
        </p:nvSpPr>
        <p:spPr>
          <a:xfrm>
            <a:off x="133424" y="129053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Gotham Rounded Medium" panose="02000000000000000000" pitchFamily="50" charset="0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34844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6729900" y="2688811"/>
            <a:ext cx="5470568" cy="4186122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7053943" cy="2671877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DE020A-6AFF-9644-A8DC-2E9F86C18F91}"/>
              </a:ext>
            </a:extLst>
          </p:cNvPr>
          <p:cNvSpPr/>
          <p:nvPr/>
        </p:nvSpPr>
        <p:spPr>
          <a:xfrm>
            <a:off x="560979" y="51415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Gotham Rounded Medium" panose="02000000000000000000" pitchFamily="50" charset="0"/>
              </a:rPr>
              <a:t>目录</a:t>
            </a:r>
            <a:endParaRPr lang="zh-CN" altLang="en-US" sz="5400" dirty="0"/>
          </a:p>
        </p:txBody>
      </p:sp>
      <p:sp>
        <p:nvSpPr>
          <p:cNvPr id="8" name="平行四边形 4">
            <a:extLst>
              <a:ext uri="{FF2B5EF4-FFF2-40B4-BE49-F238E27FC236}">
                <a16:creationId xmlns:a16="http://schemas.microsoft.com/office/drawing/2014/main" id="{D2EAE633-BC4B-244C-AA73-798B8A16B558}"/>
              </a:ext>
            </a:extLst>
          </p:cNvPr>
          <p:cNvSpPr/>
          <p:nvPr/>
        </p:nvSpPr>
        <p:spPr>
          <a:xfrm>
            <a:off x="2628682" y="-4214"/>
            <a:ext cx="6871482" cy="6858000"/>
          </a:xfrm>
          <a:custGeom>
            <a:avLst/>
            <a:gdLst>
              <a:gd name="connsiteX0" fmla="*/ 0 w 5584874"/>
              <a:gd name="connsiteY0" fmla="*/ 6858000 h 6858000"/>
              <a:gd name="connsiteX1" fmla="*/ 1396219 w 5584874"/>
              <a:gd name="connsiteY1" fmla="*/ 0 h 6858000"/>
              <a:gd name="connsiteX2" fmla="*/ 5584874 w 5584874"/>
              <a:gd name="connsiteY2" fmla="*/ 0 h 6858000"/>
              <a:gd name="connsiteX3" fmla="*/ 4188656 w 5584874"/>
              <a:gd name="connsiteY3" fmla="*/ 6858000 h 6858000"/>
              <a:gd name="connsiteX4" fmla="*/ 0 w 5584874"/>
              <a:gd name="connsiteY4" fmla="*/ 6858000 h 6858000"/>
              <a:gd name="connsiteX0" fmla="*/ 0 w 6288258"/>
              <a:gd name="connsiteY0" fmla="*/ 6858000 h 6858000"/>
              <a:gd name="connsiteX1" fmla="*/ 1396219 w 6288258"/>
              <a:gd name="connsiteY1" fmla="*/ 0 h 6858000"/>
              <a:gd name="connsiteX2" fmla="*/ 6288258 w 6288258"/>
              <a:gd name="connsiteY2" fmla="*/ 0 h 6858000"/>
              <a:gd name="connsiteX3" fmla="*/ 4188656 w 6288258"/>
              <a:gd name="connsiteY3" fmla="*/ 6858000 h 6858000"/>
              <a:gd name="connsiteX4" fmla="*/ 0 w 6288258"/>
              <a:gd name="connsiteY4" fmla="*/ 6858000 h 6858000"/>
              <a:gd name="connsiteX0" fmla="*/ 0 w 7174523"/>
              <a:gd name="connsiteY0" fmla="*/ 6843933 h 6858000"/>
              <a:gd name="connsiteX1" fmla="*/ 2282484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5074921 w 7174523"/>
              <a:gd name="connsiteY3" fmla="*/ 6858000 h 6858000"/>
              <a:gd name="connsiteX4" fmla="*/ 0 w 7174523"/>
              <a:gd name="connsiteY4" fmla="*/ 6843933 h 6858000"/>
              <a:gd name="connsiteX0" fmla="*/ 0 w 7174523"/>
              <a:gd name="connsiteY0" fmla="*/ 6843933 h 6858000"/>
              <a:gd name="connsiteX1" fmla="*/ 2816127 w 7174523"/>
              <a:gd name="connsiteY1" fmla="*/ 0 h 6858000"/>
              <a:gd name="connsiteX2" fmla="*/ 7174523 w 7174523"/>
              <a:gd name="connsiteY2" fmla="*/ 0 h 6858000"/>
              <a:gd name="connsiteX3" fmla="*/ 4437515 w 7174523"/>
              <a:gd name="connsiteY3" fmla="*/ 6858000 h 6858000"/>
              <a:gd name="connsiteX4" fmla="*/ 0 w 7174523"/>
              <a:gd name="connsiteY4" fmla="*/ 68439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523" h="6858000">
                <a:moveTo>
                  <a:pt x="0" y="6843933"/>
                </a:moveTo>
                <a:lnTo>
                  <a:pt x="2816127" y="0"/>
                </a:lnTo>
                <a:lnTo>
                  <a:pt x="7174523" y="0"/>
                </a:lnTo>
                <a:lnTo>
                  <a:pt x="4437515" y="6858000"/>
                </a:lnTo>
                <a:lnTo>
                  <a:pt x="0" y="6843933"/>
                </a:lnTo>
                <a:close/>
              </a:path>
            </a:pathLst>
          </a:custGeom>
          <a:solidFill>
            <a:schemeClr val="tx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23CD3C-2423-6F4F-B433-D006EDDB503E}"/>
              </a:ext>
            </a:extLst>
          </p:cNvPr>
          <p:cNvSpPr txBox="1"/>
          <p:nvPr/>
        </p:nvSpPr>
        <p:spPr>
          <a:xfrm>
            <a:off x="5110305" y="291975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数据库设计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E1C548-032F-5C42-8C00-3C60F5BCE97E}"/>
              </a:ext>
            </a:extLst>
          </p:cNvPr>
          <p:cNvSpPr txBox="1"/>
          <p:nvPr/>
        </p:nvSpPr>
        <p:spPr>
          <a:xfrm>
            <a:off x="4183904" y="489056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会议纪要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D5986AF-ECF6-874E-9747-C4C366C82F54}"/>
              </a:ext>
            </a:extLst>
          </p:cNvPr>
          <p:cNvSpPr txBox="1"/>
          <p:nvPr/>
        </p:nvSpPr>
        <p:spPr>
          <a:xfrm>
            <a:off x="4385739" y="4486596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程序流程图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7C138E-43D7-6942-958E-731F8AF26D44}"/>
              </a:ext>
            </a:extLst>
          </p:cNvPr>
          <p:cNvSpPr txBox="1"/>
          <p:nvPr/>
        </p:nvSpPr>
        <p:spPr>
          <a:xfrm>
            <a:off x="4604050" y="4082562"/>
            <a:ext cx="227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关键算法与</a:t>
            </a:r>
            <a:r>
              <a:rPr kumimoji="1" lang="en-US" altLang="zh-CN" sz="2000" b="1" dirty="0">
                <a:solidFill>
                  <a:schemeClr val="bg1"/>
                </a:solidFill>
              </a:rPr>
              <a:t>PDL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2A59E6-46A7-464E-B5C6-243C834754DF}"/>
              </a:ext>
            </a:extLst>
          </p:cNvPr>
          <p:cNvSpPr txBox="1"/>
          <p:nvPr/>
        </p:nvSpPr>
        <p:spPr>
          <a:xfrm>
            <a:off x="4782460" y="367780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界面设计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00B099-5637-45FB-931D-34436C6C07FE}"/>
              </a:ext>
            </a:extLst>
          </p:cNvPr>
          <p:cNvSpPr txBox="1"/>
          <p:nvPr/>
        </p:nvSpPr>
        <p:spPr>
          <a:xfrm>
            <a:off x="3982137" y="5296103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小组分工和评分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386C31-4C55-42DD-A2E8-7D9B7B19D4E5}"/>
              </a:ext>
            </a:extLst>
          </p:cNvPr>
          <p:cNvSpPr txBox="1"/>
          <p:nvPr/>
        </p:nvSpPr>
        <p:spPr>
          <a:xfrm>
            <a:off x="5517023" y="2077345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chemeClr val="bg1"/>
                </a:solidFill>
              </a:rPr>
              <a:t>HIPO</a:t>
            </a:r>
            <a:r>
              <a:rPr kumimoji="1" lang="zh-CN" altLang="en-US" sz="2000" b="1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456DA-3BF8-4F65-BC6C-E2BC1F71C684}"/>
              </a:ext>
            </a:extLst>
          </p:cNvPr>
          <p:cNvSpPr txBox="1"/>
          <p:nvPr/>
        </p:nvSpPr>
        <p:spPr>
          <a:xfrm>
            <a:off x="5289600" y="2525282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业务流程图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5DE0C5-2787-4BC6-8165-7C4C587E69CC}"/>
              </a:ext>
            </a:extLst>
          </p:cNvPr>
          <p:cNvSpPr txBox="1"/>
          <p:nvPr/>
        </p:nvSpPr>
        <p:spPr>
          <a:xfrm>
            <a:off x="4931010" y="3314236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solidFill>
                  <a:schemeClr val="bg1"/>
                </a:solidFill>
              </a:rPr>
              <a:t>软件架构图</a:t>
            </a:r>
          </a:p>
        </p:txBody>
      </p:sp>
    </p:spTree>
    <p:extLst>
      <p:ext uri="{BB962C8B-B14F-4D97-AF65-F5344CB8AC3E}">
        <p14:creationId xmlns:p14="http://schemas.microsoft.com/office/powerpoint/2010/main" val="5633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9908DDD-2399-457C-A250-249AB36C7C87}"/>
              </a:ext>
            </a:extLst>
          </p:cNvPr>
          <p:cNvSpPr txBox="1"/>
          <p:nvPr/>
        </p:nvSpPr>
        <p:spPr>
          <a:xfrm>
            <a:off x="550333" y="4440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层次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图（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图）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C44ED4-8C74-4951-A31F-7D780D78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681"/>
            <a:ext cx="12139712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4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A024C1-E137-4217-B152-157B401F347A}"/>
              </a:ext>
            </a:extLst>
          </p:cNvPr>
          <p:cNvSpPr txBox="1"/>
          <p:nvPr/>
        </p:nvSpPr>
        <p:spPr>
          <a:xfrm>
            <a:off x="4693242" y="5440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IPO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（部分）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D17E0C-181F-480B-A391-58B01C97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90" y="1503058"/>
            <a:ext cx="3917019" cy="45800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A64DB7-1E50-422B-886F-D1BD4994A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675" y="1503058"/>
            <a:ext cx="3878916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5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A8E095-32A5-4855-AF44-905056265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10" y="1122257"/>
            <a:ext cx="8581390" cy="53789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4B94E6-0039-49DE-A4FD-076AF147DF8F}"/>
              </a:ext>
            </a:extLst>
          </p:cNvPr>
          <p:cNvSpPr txBox="1"/>
          <p:nvPr/>
        </p:nvSpPr>
        <p:spPr>
          <a:xfrm>
            <a:off x="4461934" y="535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业务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图（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881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5E1BE8-9067-408A-A479-46AC95AD3DA4}"/>
              </a:ext>
            </a:extLst>
          </p:cNvPr>
          <p:cNvSpPr txBox="1"/>
          <p:nvPr/>
        </p:nvSpPr>
        <p:spPr>
          <a:xfrm>
            <a:off x="4605865" y="467266"/>
            <a:ext cx="6942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架构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546A50-0E06-49B8-AA0F-DB53A527C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10" y="1150620"/>
            <a:ext cx="5485376" cy="53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874962" y="55085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数据库设计（部分）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0E3AF0-17E8-430E-A54A-1556C7A3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575" y="1180905"/>
            <a:ext cx="7788315" cy="22480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012480-EF51-42D3-8E2E-090442467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575" y="3597382"/>
            <a:ext cx="7879763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DA4D53-ACAF-46A3-A479-4E2DB954C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72" y="3429000"/>
            <a:ext cx="7910245" cy="2552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DDB755-497C-408F-9573-37156BA24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037" y="136607"/>
            <a:ext cx="7849280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9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4E3338-F167-0943-A899-70AA03E31C00}"/>
              </a:ext>
            </a:extLst>
          </p:cNvPr>
          <p:cNvSpPr txBox="1"/>
          <p:nvPr/>
        </p:nvSpPr>
        <p:spPr>
          <a:xfrm>
            <a:off x="3297836" y="7600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26A622-EC09-4F82-9ADA-8367AB14CE96}"/>
              </a:ext>
            </a:extLst>
          </p:cNvPr>
          <p:cNvSpPr/>
          <p:nvPr/>
        </p:nvSpPr>
        <p:spPr>
          <a:xfrm>
            <a:off x="4849562" y="5781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界面设计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9DB336-20D4-4A36-AFF7-BFB44EC6D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36" y="1175088"/>
            <a:ext cx="2133600" cy="464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CB90AE-EBAD-4E1E-8EB0-DE440BE56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59" y="1175088"/>
            <a:ext cx="2359978" cy="46431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985F54-F020-4CDD-B3D7-F2BE8F92A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177" y="1175088"/>
            <a:ext cx="2359978" cy="45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148</Words>
  <Application>Microsoft Office PowerPoint</Application>
  <PresentationFormat>宽屏</PresentationFormat>
  <Paragraphs>44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Calibri</vt:lpstr>
      <vt:lpstr>等线</vt:lpstr>
      <vt:lpstr>Gotham Rounded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朱楠</cp:lastModifiedBy>
  <cp:revision>205</cp:revision>
  <dcterms:created xsi:type="dcterms:W3CDTF">2016-01-19T08:46:18Z</dcterms:created>
  <dcterms:modified xsi:type="dcterms:W3CDTF">2021-11-24T03:56:14Z</dcterms:modified>
</cp:coreProperties>
</file>