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8">
  <p:sldMasterIdLst>
    <p:sldMasterId id="2147483648" r:id="rId1"/>
  </p:sldMasterIdLst>
  <p:notesMasterIdLst>
    <p:notesMasterId r:id="rId22"/>
  </p:notesMasterIdLst>
  <p:sldIdLst>
    <p:sldId id="258" r:id="rId2"/>
    <p:sldId id="450" r:id="rId3"/>
    <p:sldId id="437" r:id="rId4"/>
    <p:sldId id="438" r:id="rId5"/>
    <p:sldId id="427" r:id="rId6"/>
    <p:sldId id="466" r:id="rId7"/>
    <p:sldId id="459" r:id="rId8"/>
    <p:sldId id="463" r:id="rId9"/>
    <p:sldId id="460" r:id="rId10"/>
    <p:sldId id="425" r:id="rId11"/>
    <p:sldId id="423" r:id="rId12"/>
    <p:sldId id="422" r:id="rId13"/>
    <p:sldId id="357" r:id="rId14"/>
    <p:sldId id="465" r:id="rId15"/>
    <p:sldId id="449" r:id="rId16"/>
    <p:sldId id="464" r:id="rId17"/>
    <p:sldId id="442" r:id="rId18"/>
    <p:sldId id="467" r:id="rId19"/>
    <p:sldId id="462" r:id="rId20"/>
    <p:sldId id="320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等线" panose="02010600030101010101" pitchFamily="2" charset="-122"/>
      <p:regular r:id="rId27"/>
      <p:bold r:id="rId28"/>
    </p:embeddedFont>
    <p:embeddedFont>
      <p:font typeface="黑体" panose="02010609060101010101" pitchFamily="49" charset="-122"/>
      <p:regular r:id="rId2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C0"/>
    <a:srgbClr val="449F9E"/>
    <a:srgbClr val="48A2A0"/>
    <a:srgbClr val="A4D6D5"/>
    <a:srgbClr val="B0C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0" autoAdjust="0"/>
    <p:restoredTop sz="91152" autoAdjust="0"/>
  </p:normalViewPr>
  <p:slideViewPr>
    <p:cSldViewPr snapToGrid="0" showGuides="1">
      <p:cViewPr varScale="1">
        <p:scale>
          <a:sx n="90" d="100"/>
          <a:sy n="90" d="100"/>
        </p:scale>
        <p:origin x="58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555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我们已经将需求规格说明书上传到</a:t>
            </a:r>
            <a:r>
              <a:rPr lang="en-US" altLang="zh-CN" sz="12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github</a:t>
            </a:r>
            <a:r>
              <a:rPr lang="zh-CN" altLang="en-US" sz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中的团队项目里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95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242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535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3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244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>
            <a:extLst>
              <a:ext uri="{FF2B5EF4-FFF2-40B4-BE49-F238E27FC236}">
                <a16:creationId xmlns:a16="http://schemas.microsoft.com/office/drawing/2014/main" id="{07EAF319-C23A-F342-B96D-C498100F0E75}"/>
              </a:ext>
            </a:extLst>
          </p:cNvPr>
          <p:cNvSpPr/>
          <p:nvPr/>
        </p:nvSpPr>
        <p:spPr>
          <a:xfrm>
            <a:off x="5663139" y="1674420"/>
            <a:ext cx="6528862" cy="5183579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-2808274" y="-165463"/>
            <a:ext cx="10747169" cy="5839658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9623" y="1018342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需求规格说明书</a:t>
            </a:r>
            <a:endParaRPr lang="zh-CN" altLang="en-US" sz="5400" dirty="0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8D4E804-0E27-1141-AC80-EB71F00A631B}"/>
              </a:ext>
            </a:extLst>
          </p:cNvPr>
          <p:cNvSpPr/>
          <p:nvPr/>
        </p:nvSpPr>
        <p:spPr>
          <a:xfrm>
            <a:off x="649623" y="3333648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G10</a:t>
            </a:r>
            <a:r>
              <a:rPr lang="zh-CN" altLang="en-US" b="1" dirty="0">
                <a:solidFill>
                  <a:schemeClr val="bg1"/>
                </a:solidFill>
              </a:rPr>
              <a:t>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0BDEB6-8F14-6948-98EA-3AD7571F58C4}"/>
              </a:ext>
            </a:extLst>
          </p:cNvPr>
          <p:cNvSpPr/>
          <p:nvPr/>
        </p:nvSpPr>
        <p:spPr>
          <a:xfrm>
            <a:off x="630992" y="388334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组员：吴登钻，钟朱楠，赵晟浩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49EC35-B719-4738-A54D-90A6A5882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648" y="3200657"/>
            <a:ext cx="2250138" cy="210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2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A191CAE-99AF-43E6-B56E-28AE7D5328BF}"/>
              </a:ext>
            </a:extLst>
          </p:cNvPr>
          <p:cNvSpPr/>
          <p:nvPr/>
        </p:nvSpPr>
        <p:spPr>
          <a:xfrm>
            <a:off x="226725" y="98886"/>
            <a:ext cx="1422184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/>
                <a:ea typeface="黑体"/>
              </a:rPr>
              <a:t>数据字典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D2FD517-986E-C747-A021-CE65C12170DA}"/>
              </a:ext>
            </a:extLst>
          </p:cNvPr>
          <p:cNvSpPr txBox="1"/>
          <p:nvPr/>
        </p:nvSpPr>
        <p:spPr>
          <a:xfrm>
            <a:off x="8129247" y="641173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详细数据字典可以在相关文档中查看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E24FD0-348E-4717-B24F-8A4E7A1C8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80" y="1863348"/>
            <a:ext cx="6492067" cy="43165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A897E56-D269-4739-94D4-3DE5696EE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502" y="231377"/>
            <a:ext cx="5593565" cy="61803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1A0255A-1976-4678-9045-DEE896908C29}"/>
              </a:ext>
            </a:extLst>
          </p:cNvPr>
          <p:cNvSpPr txBox="1"/>
          <p:nvPr/>
        </p:nvSpPr>
        <p:spPr>
          <a:xfrm>
            <a:off x="226725" y="678072"/>
            <a:ext cx="5479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如果在开发小型软件系统时暂时没有数据字典处理程序，建议采用卡片形式书写数据字典，每张卡片上保存描述一个数据的信息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——《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软件工程导论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》p49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153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414832" y="317959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非功能性需求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D0FCF1-B733-7640-AA89-54F43B384674}"/>
              </a:ext>
            </a:extLst>
          </p:cNvPr>
          <p:cNvSpPr/>
          <p:nvPr/>
        </p:nvSpPr>
        <p:spPr>
          <a:xfrm>
            <a:off x="801710" y="2970964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用户需求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94A53153-DF42-8942-887F-75443750EC2D}"/>
              </a:ext>
            </a:extLst>
          </p:cNvPr>
          <p:cNvCxnSpPr>
            <a:cxnSpLocks/>
          </p:cNvCxnSpPr>
          <p:nvPr/>
        </p:nvCxnSpPr>
        <p:spPr>
          <a:xfrm flipH="1">
            <a:off x="2526890" y="1693648"/>
            <a:ext cx="101287" cy="4618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A0CDC55-9410-A249-B48C-7766DBD33CDA}"/>
              </a:ext>
            </a:extLst>
          </p:cNvPr>
          <p:cNvSpPr/>
          <p:nvPr/>
        </p:nvSpPr>
        <p:spPr>
          <a:xfrm>
            <a:off x="2807171" y="1563157"/>
            <a:ext cx="695575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性能需求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24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系统至少能承载的最大并发用户数要求达到</a:t>
            </a:r>
            <a:r>
              <a:rPr lang="en-US" altLang="zh-CN" sz="24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1000</a:t>
            </a:r>
            <a:r>
              <a:rPr lang="zh-CN" altLang="zh-CN" sz="24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br>
              <a:rPr lang="en-US" altLang="zh-CN" sz="24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系统平均响应时间低于</a:t>
            </a:r>
            <a:r>
              <a:rPr lang="en-US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500ms</a:t>
            </a: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07ADA2-E64C-8742-8480-B509E3D3002F}"/>
              </a:ext>
            </a:extLst>
          </p:cNvPr>
          <p:cNvSpPr/>
          <p:nvPr/>
        </p:nvSpPr>
        <p:spPr>
          <a:xfrm>
            <a:off x="2773986" y="3232574"/>
            <a:ext cx="8956299" cy="2995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易用性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algn="l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本项目在需求开发阶段与各用户代表进行了多次详细深入的访谈，确保用户对用户页面功能的了解</a:t>
            </a:r>
          </a:p>
          <a:p>
            <a:pPr marL="342900" lvl="0" indent="-342900" algn="l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只需下载打开</a:t>
            </a:r>
            <a:r>
              <a:rPr lang="en-US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APP</a:t>
            </a: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并登陆即可使用。</a:t>
            </a:r>
          </a:p>
          <a:p>
            <a:pPr marL="342900" lvl="0" indent="-342900" algn="l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页面布局符合用户的日常使用习惯</a:t>
            </a:r>
            <a:endParaRPr lang="en-US" altLang="zh-CN" sz="24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l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登录成功后离线也可使用部分功能（例如查看已保存的课表及任务）</a:t>
            </a:r>
            <a:endParaRPr lang="zh-CN" altLang="zh-CN" sz="24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542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81337" y="243008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非功能性需求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D0FCF1-B733-7640-AA89-54F43B384674}"/>
              </a:ext>
            </a:extLst>
          </p:cNvPr>
          <p:cNvSpPr/>
          <p:nvPr/>
        </p:nvSpPr>
        <p:spPr>
          <a:xfrm>
            <a:off x="381337" y="3132842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管理员需求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94A53153-DF42-8942-887F-75443750EC2D}"/>
              </a:ext>
            </a:extLst>
          </p:cNvPr>
          <p:cNvCxnSpPr>
            <a:cxnSpLocks/>
          </p:cNvCxnSpPr>
          <p:nvPr/>
        </p:nvCxnSpPr>
        <p:spPr>
          <a:xfrm>
            <a:off x="2534440" y="1207658"/>
            <a:ext cx="0" cy="4896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A0CDC55-9410-A249-B48C-7766DBD33CDA}"/>
              </a:ext>
            </a:extLst>
          </p:cNvPr>
          <p:cNvSpPr/>
          <p:nvPr/>
        </p:nvSpPr>
        <p:spPr>
          <a:xfrm>
            <a:off x="2801467" y="967376"/>
            <a:ext cx="8241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安全性需求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只有管理员才能对用户信息进行操作。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由系统自动注册的用户的临时密码，用户第一次登录成功后，必须修改密码。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对于用户的密码需要以加密的方式进行传输和存储。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教师注册需要通过管理员审核，需要上传身份证等信息，本团队可以保障用户个人信息不被泄露和不被用于其他用途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07ADA2-E64C-8742-8480-B509E3D3002F}"/>
              </a:ext>
            </a:extLst>
          </p:cNvPr>
          <p:cNvSpPr/>
          <p:nvPr/>
        </p:nvSpPr>
        <p:spPr>
          <a:xfrm>
            <a:off x="2646601" y="4196455"/>
            <a:ext cx="915540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可维护性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软件内部功能模块化，易于功能的增删改。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软件代码有条理，备注详细，并配有维护手册。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日常维护可视化，能做到让非软件相关从业者也能清晰了应用运行状态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38405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6713" y="83305"/>
            <a:ext cx="1422184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会议纪要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810183" y="4823310"/>
            <a:ext cx="1901190" cy="4603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Segoe UI" panose="020B0502040204020203"/>
              </a:rPr>
              <a:t>   </a:t>
            </a:r>
            <a:endParaRPr lang="zh-CN" altLang="en-US" sz="24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Segoe UI" panose="020B0502040204020203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7ABC40E-2D8B-400F-A07B-B634E4A08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343" y="910356"/>
            <a:ext cx="4168501" cy="540304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A2594F5-6ACE-47AD-889F-FA7A56BE8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429" y="910356"/>
            <a:ext cx="4526672" cy="55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07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4286F04-A7A9-49EE-8419-6856DEA2F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" y="1871214"/>
            <a:ext cx="5868959" cy="389458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91C434C-3CC5-4881-B896-454F5128C930}"/>
              </a:ext>
            </a:extLst>
          </p:cNvPr>
          <p:cNvSpPr/>
          <p:nvPr/>
        </p:nvSpPr>
        <p:spPr>
          <a:xfrm>
            <a:off x="5492753" y="726772"/>
            <a:ext cx="1422184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会议纪要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609A16-B016-4F2E-9466-D42052355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684" y="1871214"/>
            <a:ext cx="6078316" cy="389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77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A191CAE-99AF-43E6-B56E-28AE7D5328BF}"/>
              </a:ext>
            </a:extLst>
          </p:cNvPr>
          <p:cNvSpPr/>
          <p:nvPr/>
        </p:nvSpPr>
        <p:spPr>
          <a:xfrm>
            <a:off x="166713" y="83305"/>
            <a:ext cx="2050561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/>
                <a:ea typeface="黑体"/>
              </a:rPr>
              <a:t>SRS Baseline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/>
              <a:ea typeface="黑体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62281A-9CFE-4484-829B-2BED9A7B861C}"/>
              </a:ext>
            </a:extLst>
          </p:cNvPr>
          <p:cNvSpPr txBox="1"/>
          <p:nvPr/>
        </p:nvSpPr>
        <p:spPr>
          <a:xfrm>
            <a:off x="2500896" y="5447267"/>
            <a:ext cx="695314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需求规格说明书已经上传到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github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中的团队项目中</a:t>
            </a:r>
          </a:p>
        </p:txBody>
      </p:sp>
    </p:spTree>
    <p:extLst>
      <p:ext uri="{BB962C8B-B14F-4D97-AF65-F5344CB8AC3E}">
        <p14:creationId xmlns:p14="http://schemas.microsoft.com/office/powerpoint/2010/main" val="46615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A6F8285-7FA1-4F6A-93BD-960A0A347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300" y="1115276"/>
            <a:ext cx="6051366" cy="520951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178AA39-0712-42BC-AF82-777B96D057B6}"/>
              </a:ext>
            </a:extLst>
          </p:cNvPr>
          <p:cNvSpPr/>
          <p:nvPr/>
        </p:nvSpPr>
        <p:spPr>
          <a:xfrm>
            <a:off x="437647" y="278039"/>
            <a:ext cx="2969083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/>
                <a:ea typeface="黑体"/>
              </a:rPr>
              <a:t>小组成员绩效评分表</a:t>
            </a:r>
          </a:p>
        </p:txBody>
      </p:sp>
    </p:spTree>
    <p:extLst>
      <p:ext uri="{BB962C8B-B14F-4D97-AF65-F5344CB8AC3E}">
        <p14:creationId xmlns:p14="http://schemas.microsoft.com/office/powerpoint/2010/main" val="1814025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89776" y="1084360"/>
            <a:ext cx="3336988" cy="2082173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1453" y="177618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第六周小组评价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192415"/>
              </p:ext>
            </p:extLst>
          </p:nvPr>
        </p:nvGraphicFramePr>
        <p:xfrm>
          <a:off x="4744024" y="2385517"/>
          <a:ext cx="279235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5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070">
                <a:tc>
                  <a:txBody>
                    <a:bodyPr/>
                    <a:lstStyle/>
                    <a:p>
                      <a:r>
                        <a:rPr lang="zh-CN" altLang="en-US" dirty="0"/>
                        <a:t>成员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评分（百分制）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0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吴登钻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0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钟朱楠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83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赵晟浩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81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949339" y="2638330"/>
            <a:ext cx="32726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D6B719-5087-5E44-A5E1-4F7DACC67A86}"/>
              </a:ext>
            </a:extLst>
          </p:cNvPr>
          <p:cNvSpPr txBox="1"/>
          <p:nvPr/>
        </p:nvSpPr>
        <p:spPr>
          <a:xfrm>
            <a:off x="10058400" y="1002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D86274D-1750-4DB5-AECB-0A9C763D716B}"/>
              </a:ext>
            </a:extLst>
          </p:cNvPr>
          <p:cNvSpPr/>
          <p:nvPr/>
        </p:nvSpPr>
        <p:spPr>
          <a:xfrm>
            <a:off x="489776" y="3896126"/>
            <a:ext cx="3336988" cy="2082173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CAE6EC-CDA8-479C-B548-05EE50286B75}"/>
              </a:ext>
            </a:extLst>
          </p:cNvPr>
          <p:cNvSpPr/>
          <p:nvPr/>
        </p:nvSpPr>
        <p:spPr>
          <a:xfrm>
            <a:off x="8389906" y="2140296"/>
            <a:ext cx="3336988" cy="2082173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9F5D29-FD4B-4D1E-81B0-09DA6861D5F2}"/>
              </a:ext>
            </a:extLst>
          </p:cNvPr>
          <p:cNvSpPr txBox="1"/>
          <p:nvPr/>
        </p:nvSpPr>
        <p:spPr>
          <a:xfrm>
            <a:off x="719667" y="1226618"/>
            <a:ext cx="25569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吴登钻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界面原型绘制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ER</a:t>
            </a:r>
            <a:r>
              <a:rPr lang="zh-CN" altLang="en-US" dirty="0">
                <a:solidFill>
                  <a:schemeClr val="bg1"/>
                </a:solidFill>
              </a:rPr>
              <a:t>图绘制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需求规划说明书修改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1D19B3-1CBC-453A-A07E-0A2337243F87}"/>
              </a:ext>
            </a:extLst>
          </p:cNvPr>
          <p:cNvSpPr txBox="1"/>
          <p:nvPr/>
        </p:nvSpPr>
        <p:spPr>
          <a:xfrm>
            <a:off x="949339" y="4222469"/>
            <a:ext cx="2386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钟朱楠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需求规划说明书编写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会议纪要编写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885303-3F11-4DFB-989A-0E4F1CA2773B}"/>
              </a:ext>
            </a:extLst>
          </p:cNvPr>
          <p:cNvSpPr txBox="1"/>
          <p:nvPr/>
        </p:nvSpPr>
        <p:spPr>
          <a:xfrm>
            <a:off x="8785090" y="2385517"/>
            <a:ext cx="2481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赵晟浩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Ppt</a:t>
            </a:r>
            <a:r>
              <a:rPr lang="zh-CN" altLang="en-US" dirty="0">
                <a:solidFill>
                  <a:schemeClr val="bg1"/>
                </a:solidFill>
              </a:rPr>
              <a:t>制作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需求规划说明书修改</a:t>
            </a:r>
          </a:p>
        </p:txBody>
      </p:sp>
    </p:spTree>
    <p:extLst>
      <p:ext uri="{BB962C8B-B14F-4D97-AF65-F5344CB8AC3E}">
        <p14:creationId xmlns:p14="http://schemas.microsoft.com/office/powerpoint/2010/main" val="10999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89776" y="1084360"/>
            <a:ext cx="3336988" cy="2082173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1453" y="177618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第六周小组评价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366089"/>
              </p:ext>
            </p:extLst>
          </p:nvPr>
        </p:nvGraphicFramePr>
        <p:xfrm>
          <a:off x="4744024" y="2385517"/>
          <a:ext cx="279235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5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070">
                <a:tc>
                  <a:txBody>
                    <a:bodyPr/>
                    <a:lstStyle/>
                    <a:p>
                      <a:r>
                        <a:rPr lang="zh-CN" altLang="en-US" dirty="0"/>
                        <a:t>成员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评分（百分制）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0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吴登钻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0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钟朱楠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82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赵晟浩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81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949339" y="2638330"/>
            <a:ext cx="32726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D6B719-5087-5E44-A5E1-4F7DACC67A86}"/>
              </a:ext>
            </a:extLst>
          </p:cNvPr>
          <p:cNvSpPr txBox="1"/>
          <p:nvPr/>
        </p:nvSpPr>
        <p:spPr>
          <a:xfrm>
            <a:off x="10058400" y="1002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D86274D-1750-4DB5-AECB-0A9C763D716B}"/>
              </a:ext>
            </a:extLst>
          </p:cNvPr>
          <p:cNvSpPr/>
          <p:nvPr/>
        </p:nvSpPr>
        <p:spPr>
          <a:xfrm>
            <a:off x="489776" y="3896126"/>
            <a:ext cx="3336988" cy="2082173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CAE6EC-CDA8-479C-B548-05EE50286B75}"/>
              </a:ext>
            </a:extLst>
          </p:cNvPr>
          <p:cNvSpPr/>
          <p:nvPr/>
        </p:nvSpPr>
        <p:spPr>
          <a:xfrm>
            <a:off x="8389906" y="2140296"/>
            <a:ext cx="3336988" cy="2082173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9F5D29-FD4B-4D1E-81B0-09DA6861D5F2}"/>
              </a:ext>
            </a:extLst>
          </p:cNvPr>
          <p:cNvSpPr txBox="1"/>
          <p:nvPr/>
        </p:nvSpPr>
        <p:spPr>
          <a:xfrm>
            <a:off x="719667" y="1226618"/>
            <a:ext cx="25569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吴登钻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界面原型修改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1D19B3-1CBC-453A-A07E-0A2337243F87}"/>
              </a:ext>
            </a:extLst>
          </p:cNvPr>
          <p:cNvSpPr txBox="1"/>
          <p:nvPr/>
        </p:nvSpPr>
        <p:spPr>
          <a:xfrm>
            <a:off x="949339" y="4222469"/>
            <a:ext cx="2386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钟朱楠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会议纪要编写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用户访谈记录编写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885303-3F11-4DFB-989A-0E4F1CA2773B}"/>
              </a:ext>
            </a:extLst>
          </p:cNvPr>
          <p:cNvSpPr txBox="1"/>
          <p:nvPr/>
        </p:nvSpPr>
        <p:spPr>
          <a:xfrm>
            <a:off x="8785090" y="2385517"/>
            <a:ext cx="2481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赵晟浩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Ppt</a:t>
            </a:r>
            <a:r>
              <a:rPr lang="zh-CN" altLang="en-US" dirty="0">
                <a:solidFill>
                  <a:schemeClr val="bg1"/>
                </a:solidFill>
              </a:rPr>
              <a:t>修改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需求规划说明书修改</a:t>
            </a:r>
          </a:p>
        </p:txBody>
      </p:sp>
    </p:spTree>
    <p:extLst>
      <p:ext uri="{BB962C8B-B14F-4D97-AF65-F5344CB8AC3E}">
        <p14:creationId xmlns:p14="http://schemas.microsoft.com/office/powerpoint/2010/main" val="39345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680228" y="8792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参考文献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8A01203-75A6-9A42-890B-B364B2A1AAE4}"/>
              </a:ext>
            </a:extLst>
          </p:cNvPr>
          <p:cNvSpPr/>
          <p:nvPr/>
        </p:nvSpPr>
        <p:spPr>
          <a:xfrm>
            <a:off x="2490367" y="2505670"/>
            <a:ext cx="924910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[1]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张海藩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牟永敏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软件工程导论（第六版） </a:t>
            </a:r>
          </a:p>
          <a:p>
            <a:pPr algn="just"/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[2] GBT8567-2006.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国标《计算机软件文档编制规范》</a:t>
            </a:r>
          </a:p>
          <a:p>
            <a:pPr algn="just"/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[3]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项目管理知识体系指南（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PMBOK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指南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)/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项目管理协会</a:t>
            </a:r>
          </a:p>
          <a:p>
            <a:pPr algn="just"/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[4]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前期</a:t>
            </a:r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本组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开发文档</a:t>
            </a:r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4E3338-F167-0943-A899-70AA03E31C00}"/>
              </a:ext>
            </a:extLst>
          </p:cNvPr>
          <p:cNvSpPr txBox="1"/>
          <p:nvPr/>
        </p:nvSpPr>
        <p:spPr>
          <a:xfrm>
            <a:off x="3297836" y="7600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177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6721434" y="2671878"/>
            <a:ext cx="5470568" cy="4186122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0" y="1"/>
            <a:ext cx="7053943" cy="2671877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DE020A-6AFF-9644-A8DC-2E9F86C18F91}"/>
              </a:ext>
            </a:extLst>
          </p:cNvPr>
          <p:cNvSpPr/>
          <p:nvPr/>
        </p:nvSpPr>
        <p:spPr>
          <a:xfrm>
            <a:off x="560979" y="514156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目录</a:t>
            </a:r>
            <a:endParaRPr lang="zh-CN" altLang="en-US" sz="5400" dirty="0"/>
          </a:p>
        </p:txBody>
      </p:sp>
      <p:sp>
        <p:nvSpPr>
          <p:cNvPr id="8" name="平行四边形 4">
            <a:extLst>
              <a:ext uri="{FF2B5EF4-FFF2-40B4-BE49-F238E27FC236}">
                <a16:creationId xmlns:a16="http://schemas.microsoft.com/office/drawing/2014/main" id="{D2EAE633-BC4B-244C-AA73-798B8A16B558}"/>
              </a:ext>
            </a:extLst>
          </p:cNvPr>
          <p:cNvSpPr/>
          <p:nvPr/>
        </p:nvSpPr>
        <p:spPr>
          <a:xfrm>
            <a:off x="2691618" y="-50316"/>
            <a:ext cx="6871482" cy="6858000"/>
          </a:xfrm>
          <a:custGeom>
            <a:avLst/>
            <a:gdLst>
              <a:gd name="connsiteX0" fmla="*/ 0 w 5584874"/>
              <a:gd name="connsiteY0" fmla="*/ 6858000 h 6858000"/>
              <a:gd name="connsiteX1" fmla="*/ 1396219 w 5584874"/>
              <a:gd name="connsiteY1" fmla="*/ 0 h 6858000"/>
              <a:gd name="connsiteX2" fmla="*/ 5584874 w 5584874"/>
              <a:gd name="connsiteY2" fmla="*/ 0 h 6858000"/>
              <a:gd name="connsiteX3" fmla="*/ 4188656 w 5584874"/>
              <a:gd name="connsiteY3" fmla="*/ 6858000 h 6858000"/>
              <a:gd name="connsiteX4" fmla="*/ 0 w 5584874"/>
              <a:gd name="connsiteY4" fmla="*/ 6858000 h 6858000"/>
              <a:gd name="connsiteX0" fmla="*/ 0 w 6288258"/>
              <a:gd name="connsiteY0" fmla="*/ 6858000 h 6858000"/>
              <a:gd name="connsiteX1" fmla="*/ 1396219 w 6288258"/>
              <a:gd name="connsiteY1" fmla="*/ 0 h 6858000"/>
              <a:gd name="connsiteX2" fmla="*/ 6288258 w 6288258"/>
              <a:gd name="connsiteY2" fmla="*/ 0 h 6858000"/>
              <a:gd name="connsiteX3" fmla="*/ 4188656 w 6288258"/>
              <a:gd name="connsiteY3" fmla="*/ 6858000 h 6858000"/>
              <a:gd name="connsiteX4" fmla="*/ 0 w 6288258"/>
              <a:gd name="connsiteY4" fmla="*/ 6858000 h 6858000"/>
              <a:gd name="connsiteX0" fmla="*/ 0 w 7174523"/>
              <a:gd name="connsiteY0" fmla="*/ 6843933 h 6858000"/>
              <a:gd name="connsiteX1" fmla="*/ 2282484 w 7174523"/>
              <a:gd name="connsiteY1" fmla="*/ 0 h 6858000"/>
              <a:gd name="connsiteX2" fmla="*/ 7174523 w 7174523"/>
              <a:gd name="connsiteY2" fmla="*/ 0 h 6858000"/>
              <a:gd name="connsiteX3" fmla="*/ 5074921 w 7174523"/>
              <a:gd name="connsiteY3" fmla="*/ 6858000 h 6858000"/>
              <a:gd name="connsiteX4" fmla="*/ 0 w 7174523"/>
              <a:gd name="connsiteY4" fmla="*/ 6843933 h 6858000"/>
              <a:gd name="connsiteX0" fmla="*/ 0 w 7174523"/>
              <a:gd name="connsiteY0" fmla="*/ 6843933 h 6858000"/>
              <a:gd name="connsiteX1" fmla="*/ 2816127 w 7174523"/>
              <a:gd name="connsiteY1" fmla="*/ 0 h 6858000"/>
              <a:gd name="connsiteX2" fmla="*/ 7174523 w 7174523"/>
              <a:gd name="connsiteY2" fmla="*/ 0 h 6858000"/>
              <a:gd name="connsiteX3" fmla="*/ 5074921 w 7174523"/>
              <a:gd name="connsiteY3" fmla="*/ 6858000 h 6858000"/>
              <a:gd name="connsiteX4" fmla="*/ 0 w 7174523"/>
              <a:gd name="connsiteY4" fmla="*/ 6843933 h 6858000"/>
              <a:gd name="connsiteX0" fmla="*/ 0 w 7174523"/>
              <a:gd name="connsiteY0" fmla="*/ 6843933 h 6858000"/>
              <a:gd name="connsiteX1" fmla="*/ 2816127 w 7174523"/>
              <a:gd name="connsiteY1" fmla="*/ 0 h 6858000"/>
              <a:gd name="connsiteX2" fmla="*/ 7174523 w 7174523"/>
              <a:gd name="connsiteY2" fmla="*/ 0 h 6858000"/>
              <a:gd name="connsiteX3" fmla="*/ 4437515 w 7174523"/>
              <a:gd name="connsiteY3" fmla="*/ 6858000 h 6858000"/>
              <a:gd name="connsiteX4" fmla="*/ 0 w 7174523"/>
              <a:gd name="connsiteY4" fmla="*/ 68439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4523" h="6858000">
                <a:moveTo>
                  <a:pt x="0" y="6843933"/>
                </a:moveTo>
                <a:lnTo>
                  <a:pt x="2816127" y="0"/>
                </a:lnTo>
                <a:lnTo>
                  <a:pt x="7174523" y="0"/>
                </a:lnTo>
                <a:lnTo>
                  <a:pt x="4437515" y="6858000"/>
                </a:lnTo>
                <a:lnTo>
                  <a:pt x="0" y="6843933"/>
                </a:lnTo>
                <a:close/>
              </a:path>
            </a:pathLst>
          </a:custGeom>
          <a:solidFill>
            <a:schemeClr val="tx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9417B89-F460-614F-9EE5-4AB43EFC1A46}"/>
              </a:ext>
            </a:extLst>
          </p:cNvPr>
          <p:cNvSpPr txBox="1"/>
          <p:nvPr/>
        </p:nvSpPr>
        <p:spPr>
          <a:xfrm>
            <a:off x="5506083" y="920470"/>
            <a:ext cx="3095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用户群分类及相关代表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523CD3C-2423-6F4F-B433-D006EDDB503E}"/>
              </a:ext>
            </a:extLst>
          </p:cNvPr>
          <p:cNvSpPr txBox="1"/>
          <p:nvPr/>
        </p:nvSpPr>
        <p:spPr>
          <a:xfrm>
            <a:off x="5317582" y="1423425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需求获取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3C44E5D-DD7E-4F4D-9672-77969A83D97C}"/>
              </a:ext>
            </a:extLst>
          </p:cNvPr>
          <p:cNvSpPr txBox="1"/>
          <p:nvPr/>
        </p:nvSpPr>
        <p:spPr>
          <a:xfrm>
            <a:off x="4504650" y="3478835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非功能需求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DE1C548-032F-5C42-8C00-3C60F5BCE97E}"/>
              </a:ext>
            </a:extLst>
          </p:cNvPr>
          <p:cNvSpPr txBox="1"/>
          <p:nvPr/>
        </p:nvSpPr>
        <p:spPr>
          <a:xfrm>
            <a:off x="4294775" y="3955699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会议纪要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D5986AF-ECF6-874E-9747-C4C366C82F54}"/>
              </a:ext>
            </a:extLst>
          </p:cNvPr>
          <p:cNvSpPr txBox="1"/>
          <p:nvPr/>
        </p:nvSpPr>
        <p:spPr>
          <a:xfrm>
            <a:off x="4690796" y="2998059"/>
            <a:ext cx="2363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数据字典和</a:t>
            </a:r>
            <a:r>
              <a:rPr kumimoji="1" lang="en-US" altLang="zh-CN" sz="2000" b="1" dirty="0">
                <a:solidFill>
                  <a:schemeClr val="bg1"/>
                </a:solidFill>
              </a:rPr>
              <a:t>ER</a:t>
            </a:r>
            <a:r>
              <a:rPr kumimoji="1" lang="zh-CN" altLang="en-US" sz="2000" b="1" dirty="0">
                <a:solidFill>
                  <a:schemeClr val="bg1"/>
                </a:solidFill>
              </a:rPr>
              <a:t>图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17C138E-43D7-6942-958E-731F8AF26D44}"/>
              </a:ext>
            </a:extLst>
          </p:cNvPr>
          <p:cNvSpPr txBox="1"/>
          <p:nvPr/>
        </p:nvSpPr>
        <p:spPr>
          <a:xfrm>
            <a:off x="4884109" y="2456463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需求冲突</a:t>
            </a:r>
            <a:endParaRPr kumimoji="1"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12A59E6-46A7-464E-B5C6-243C834754DF}"/>
              </a:ext>
            </a:extLst>
          </p:cNvPr>
          <p:cNvSpPr txBox="1"/>
          <p:nvPr/>
        </p:nvSpPr>
        <p:spPr>
          <a:xfrm>
            <a:off x="5093951" y="194261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原型绘制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000B099-5637-45FB-931D-34436C6C07FE}"/>
              </a:ext>
            </a:extLst>
          </p:cNvPr>
          <p:cNvSpPr txBox="1"/>
          <p:nvPr/>
        </p:nvSpPr>
        <p:spPr>
          <a:xfrm>
            <a:off x="4055953" y="4506527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小组分工和评分</a:t>
            </a:r>
          </a:p>
        </p:txBody>
      </p:sp>
    </p:spTree>
    <p:extLst>
      <p:ext uri="{BB962C8B-B14F-4D97-AF65-F5344CB8AC3E}">
        <p14:creationId xmlns:p14="http://schemas.microsoft.com/office/powerpoint/2010/main" val="563363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70909" y="3450827"/>
            <a:ext cx="2082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END</a:t>
            </a:r>
            <a:endParaRPr lang="zh-CN" altLang="en-US" sz="72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493691" y="4500282"/>
            <a:ext cx="423705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F151021-A102-744B-8D73-FEDE36DB3125}"/>
              </a:ext>
            </a:extLst>
          </p:cNvPr>
          <p:cNvSpPr txBox="1"/>
          <p:nvPr/>
        </p:nvSpPr>
        <p:spPr>
          <a:xfrm>
            <a:off x="8342265" y="4533567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9" name="直接连接符 5">
            <a:extLst>
              <a:ext uri="{FF2B5EF4-FFF2-40B4-BE49-F238E27FC236}">
                <a16:creationId xmlns:a16="http://schemas.microsoft.com/office/drawing/2014/main" id="{B3C7A01E-9CF6-FC4B-A9D9-984CA81696B9}"/>
              </a:ext>
            </a:extLst>
          </p:cNvPr>
          <p:cNvCxnSpPr/>
          <p:nvPr/>
        </p:nvCxnSpPr>
        <p:spPr>
          <a:xfrm>
            <a:off x="9321366" y="5241453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7325873-D01E-42D3-9F82-EEA67D3E2D47}"/>
              </a:ext>
            </a:extLst>
          </p:cNvPr>
          <p:cNvSpPr txBox="1"/>
          <p:nvPr/>
        </p:nvSpPr>
        <p:spPr>
          <a:xfrm>
            <a:off x="133424" y="1290535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234844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A191CAE-99AF-43E6-B56E-28AE7D5328BF}"/>
              </a:ext>
            </a:extLst>
          </p:cNvPr>
          <p:cNvSpPr/>
          <p:nvPr/>
        </p:nvSpPr>
        <p:spPr>
          <a:xfrm>
            <a:off x="166713" y="83305"/>
            <a:ext cx="265970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/>
                <a:ea typeface="黑体"/>
              </a:rPr>
              <a:t>用户群及相关代表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/>
              <a:ea typeface="黑体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6EA6E8-1F73-4F89-9CFA-2C7D92DF1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19" y="1806787"/>
            <a:ext cx="10219762" cy="37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5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A191CAE-99AF-43E6-B56E-28AE7D5328BF}"/>
              </a:ext>
            </a:extLst>
          </p:cNvPr>
          <p:cNvSpPr/>
          <p:nvPr/>
        </p:nvSpPr>
        <p:spPr>
          <a:xfrm>
            <a:off x="166713" y="83305"/>
            <a:ext cx="265970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/>
                <a:ea typeface="黑体"/>
              </a:rPr>
              <a:t>用户群及相关代表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/>
              <a:ea typeface="黑体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35B71D-13F2-40FF-B5F6-713630DC4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06" y="845157"/>
            <a:ext cx="4938188" cy="55402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64394F-0690-4F65-B74B-7C3333B3B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933" y="1564896"/>
            <a:ext cx="4869602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2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A191CAE-99AF-43E6-B56E-28AE7D5328BF}"/>
              </a:ext>
            </a:extLst>
          </p:cNvPr>
          <p:cNvSpPr/>
          <p:nvPr/>
        </p:nvSpPr>
        <p:spPr>
          <a:xfrm>
            <a:off x="286634" y="203227"/>
            <a:ext cx="1422184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/>
                <a:ea typeface="黑体"/>
              </a:rPr>
              <a:t>需求获取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/>
              <a:ea typeface="黑体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33C2CB-977D-426A-B43C-1D2DA2E16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01" y="664892"/>
            <a:ext cx="3969159" cy="53593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BAB12C-5B16-4720-83CD-4F5791234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371" y="771471"/>
            <a:ext cx="7235563" cy="467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7215F18-AD9C-478D-9AAA-84F7559DC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88" y="849393"/>
            <a:ext cx="4877223" cy="54640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B559F7D-8DDC-4AE9-B003-B8F1FD802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845" y="849393"/>
            <a:ext cx="4884843" cy="54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6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440227" y="213028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53EA4D-19A2-4D2C-922D-1F7B95495F33}"/>
              </a:ext>
            </a:extLst>
          </p:cNvPr>
          <p:cNvSpPr/>
          <p:nvPr/>
        </p:nvSpPr>
        <p:spPr>
          <a:xfrm>
            <a:off x="9498868" y="272988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绘图和原型工具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79654FB-811A-4798-BE07-213966B8E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481" y="922968"/>
            <a:ext cx="2200041" cy="2276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A732F11-326B-4082-A381-658F28987C6B}"/>
              </a:ext>
            </a:extLst>
          </p:cNvPr>
          <p:cNvSpPr/>
          <p:nvPr/>
        </p:nvSpPr>
        <p:spPr>
          <a:xfrm>
            <a:off x="549601" y="1001401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注册界面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0C64BB8-E32C-4DF2-94F9-5A23E7976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27" y="1637453"/>
            <a:ext cx="2189480" cy="46329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A494FA0-DB64-4C74-97A5-747A260ABBF4}"/>
              </a:ext>
            </a:extLst>
          </p:cNvPr>
          <p:cNvSpPr/>
          <p:nvPr/>
        </p:nvSpPr>
        <p:spPr>
          <a:xfrm>
            <a:off x="7471948" y="922968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课程任务界面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18B2FE5-01E3-4236-9AA6-8A6D74450399}"/>
              </a:ext>
            </a:extLst>
          </p:cNvPr>
          <p:cNvSpPr/>
          <p:nvPr/>
        </p:nvSpPr>
        <p:spPr>
          <a:xfrm>
            <a:off x="5351151" y="922968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课表界面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0FAFDA4-246C-4B28-BA83-BB0F43CCF0FE}"/>
              </a:ext>
            </a:extLst>
          </p:cNvPr>
          <p:cNvSpPr/>
          <p:nvPr/>
        </p:nvSpPr>
        <p:spPr>
          <a:xfrm>
            <a:off x="3165801" y="922968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登录界面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EAD2906-E09E-4837-8894-6346C2157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04" y="1621160"/>
            <a:ext cx="2133600" cy="46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EB85472-BC0D-40BF-97EF-CF6B3EE795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575" y="1840229"/>
            <a:ext cx="2016760" cy="324823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57F1D1E4-20C7-4232-B9B1-8D67AD755615}"/>
              </a:ext>
            </a:extLst>
          </p:cNvPr>
          <p:cNvSpPr/>
          <p:nvPr/>
        </p:nvSpPr>
        <p:spPr>
          <a:xfrm>
            <a:off x="10948348" y="3492268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墨刀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67B9C5-E042-4B97-8AD3-E36C0463D6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1950" y="1840229"/>
            <a:ext cx="1698033" cy="324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3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440227" y="213028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732F11-326B-4082-A381-658F28987C6B}"/>
              </a:ext>
            </a:extLst>
          </p:cNvPr>
          <p:cNvSpPr/>
          <p:nvPr/>
        </p:nvSpPr>
        <p:spPr>
          <a:xfrm>
            <a:off x="315305" y="887909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添加闹钟提示界面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A494FA0-DB64-4C74-97A5-747A260ABBF4}"/>
              </a:ext>
            </a:extLst>
          </p:cNvPr>
          <p:cNvSpPr/>
          <p:nvPr/>
        </p:nvSpPr>
        <p:spPr>
          <a:xfrm>
            <a:off x="6653343" y="861642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闹钟提示列表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0FAFDA4-246C-4B28-BA83-BB0F43CCF0FE}"/>
              </a:ext>
            </a:extLst>
          </p:cNvPr>
          <p:cNvSpPr/>
          <p:nvPr/>
        </p:nvSpPr>
        <p:spPr>
          <a:xfrm>
            <a:off x="3542991" y="878920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添加课程任务界面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3338E02-9B50-437B-8154-77E6C315B7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84" y="1770516"/>
            <a:ext cx="2026920" cy="401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7E87D65-DCDB-439C-B3DB-EC5AD6119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121" y="1666013"/>
            <a:ext cx="2083395" cy="411266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82654DA1-986D-43BA-B477-D1F670D7184A}"/>
              </a:ext>
            </a:extLst>
          </p:cNvPr>
          <p:cNvSpPr/>
          <p:nvPr/>
        </p:nvSpPr>
        <p:spPr>
          <a:xfrm>
            <a:off x="9575069" y="861642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个人信息界面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2F4657-17A7-41EB-AB8F-D056F8F9B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561" y="1553497"/>
            <a:ext cx="2139317" cy="423699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C09235A-74FF-4177-9EE8-EEBCA977A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4998" y="1666013"/>
            <a:ext cx="2227693" cy="411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5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20305" y="272987"/>
            <a:ext cx="806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ER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518439-C7A4-4F81-92C6-C282899DF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3" y="891969"/>
            <a:ext cx="12143997" cy="488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6069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3429</TotalTime>
  <Words>521</Words>
  <Application>Microsoft Office PowerPoint</Application>
  <PresentationFormat>宽屏</PresentationFormat>
  <Paragraphs>118</Paragraphs>
  <Slides>20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黑体</vt:lpstr>
      <vt:lpstr>Calibri</vt:lpstr>
      <vt:lpstr>等线</vt:lpstr>
      <vt:lpstr>Gotham Rounded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朱楠</cp:lastModifiedBy>
  <cp:revision>197</cp:revision>
  <dcterms:created xsi:type="dcterms:W3CDTF">2016-01-19T08:46:18Z</dcterms:created>
  <dcterms:modified xsi:type="dcterms:W3CDTF">2021-11-02T14:04:42Z</dcterms:modified>
</cp:coreProperties>
</file>