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9"/>
  </p:handoutMasterIdLst>
  <p:sldIdLst>
    <p:sldId id="257" r:id="rId2"/>
    <p:sldId id="532" r:id="rId3"/>
    <p:sldId id="533" r:id="rId4"/>
    <p:sldId id="469" r:id="rId5"/>
    <p:sldId id="542" r:id="rId6"/>
    <p:sldId id="543" r:id="rId7"/>
    <p:sldId id="544" r:id="rId8"/>
    <p:sldId id="545" r:id="rId9"/>
    <p:sldId id="546" r:id="rId10"/>
    <p:sldId id="547" r:id="rId11"/>
    <p:sldId id="548" r:id="rId12"/>
    <p:sldId id="549" r:id="rId13"/>
    <p:sldId id="550" r:id="rId14"/>
    <p:sldId id="551" r:id="rId15"/>
    <p:sldId id="552" r:id="rId16"/>
    <p:sldId id="553" r:id="rId17"/>
    <p:sldId id="555" r:id="rId18"/>
    <p:sldId id="554" r:id="rId19"/>
    <p:sldId id="556" r:id="rId20"/>
    <p:sldId id="557" r:id="rId21"/>
    <p:sldId id="558" r:id="rId22"/>
    <p:sldId id="559" r:id="rId23"/>
    <p:sldId id="560" r:id="rId24"/>
    <p:sldId id="561" r:id="rId25"/>
    <p:sldId id="562" r:id="rId26"/>
    <p:sldId id="563" r:id="rId27"/>
    <p:sldId id="564" r:id="rId28"/>
    <p:sldId id="565" r:id="rId29"/>
    <p:sldId id="566" r:id="rId30"/>
    <p:sldId id="567" r:id="rId31"/>
    <p:sldId id="568" r:id="rId32"/>
    <p:sldId id="569" r:id="rId33"/>
    <p:sldId id="570" r:id="rId34"/>
    <p:sldId id="571" r:id="rId35"/>
    <p:sldId id="572" r:id="rId36"/>
    <p:sldId id="573" r:id="rId37"/>
    <p:sldId id="574" r:id="rId38"/>
    <p:sldId id="575" r:id="rId39"/>
    <p:sldId id="576" r:id="rId40"/>
    <p:sldId id="577" r:id="rId41"/>
    <p:sldId id="578" r:id="rId42"/>
    <p:sldId id="579" r:id="rId43"/>
    <p:sldId id="580" r:id="rId44"/>
    <p:sldId id="581" r:id="rId45"/>
    <p:sldId id="582" r:id="rId46"/>
    <p:sldId id="583" r:id="rId47"/>
    <p:sldId id="541"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7F74"/>
    <a:srgbClr val="D69A79"/>
    <a:srgbClr val="DDC1B1"/>
    <a:srgbClr val="E0C7B9"/>
    <a:srgbClr val="E7D9D0"/>
    <a:srgbClr val="3F5B59"/>
    <a:srgbClr val="CB9971"/>
    <a:srgbClr val="CF856E"/>
    <a:srgbClr val="1A1E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66" autoAdjust="0"/>
    <p:restoredTop sz="94660"/>
  </p:normalViewPr>
  <p:slideViewPr>
    <p:cSldViewPr snapToGrid="0" showGuides="1">
      <p:cViewPr varScale="1">
        <p:scale>
          <a:sx n="87" d="100"/>
          <a:sy n="87" d="100"/>
        </p:scale>
        <p:origin x="432" y="62"/>
      </p:cViewPr>
      <p:guideLst>
        <p:guide orient="horz" pos="1643"/>
        <p:guide pos="2880"/>
      </p:guideLst>
    </p:cSldViewPr>
  </p:slideViewPr>
  <p:notesTextViewPr>
    <p:cViewPr>
      <p:scale>
        <a:sx n="1" d="1"/>
        <a:sy n="1" d="1"/>
      </p:scale>
      <p:origin x="0" y="0"/>
    </p:cViewPr>
  </p:notesTextViewPr>
  <p:notesViewPr>
    <p:cSldViewPr snapToGrid="0">
      <p:cViewPr varScale="1">
        <p:scale>
          <a:sx n="65" d="100"/>
          <a:sy n="65" d="100"/>
        </p:scale>
        <p:origin x="2746"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B292CB-B65F-4429-B917-DC3E1D2A417C}" type="datetimeFigureOut">
              <a:rPr lang="zh-CN" altLang="en-US" smtClean="0"/>
              <a:t>2021/12/8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72A309-CAC4-491A-BE0B-C228453A0DE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Freeform 5"/>
          <p:cNvSpPr/>
          <p:nvPr userDrawn="1"/>
        </p:nvSpPr>
        <p:spPr bwMode="auto">
          <a:xfrm>
            <a:off x="-2110833" y="-841560"/>
            <a:ext cx="6091012" cy="2185452"/>
          </a:xfrm>
          <a:custGeom>
            <a:avLst/>
            <a:gdLst>
              <a:gd name="T0" fmla="*/ 918 w 926"/>
              <a:gd name="T1" fmla="*/ 106 h 332"/>
              <a:gd name="T2" fmla="*/ 851 w 926"/>
              <a:gd name="T3" fmla="*/ 42 h 332"/>
              <a:gd name="T4" fmla="*/ 748 w 926"/>
              <a:gd name="T5" fmla="*/ 22 h 332"/>
              <a:gd name="T6" fmla="*/ 636 w 926"/>
              <a:gd name="T7" fmla="*/ 11 h 332"/>
              <a:gd name="T8" fmla="*/ 405 w 926"/>
              <a:gd name="T9" fmla="*/ 1 h 332"/>
              <a:gd name="T10" fmla="*/ 181 w 926"/>
              <a:gd name="T11" fmla="*/ 18 h 332"/>
              <a:gd name="T12" fmla="*/ 12 w 926"/>
              <a:gd name="T13" fmla="*/ 136 h 332"/>
              <a:gd name="T14" fmla="*/ 2 w 926"/>
              <a:gd name="T15" fmla="*/ 187 h 332"/>
              <a:gd name="T16" fmla="*/ 34 w 926"/>
              <a:gd name="T17" fmla="*/ 232 h 332"/>
              <a:gd name="T18" fmla="*/ 132 w 926"/>
              <a:gd name="T19" fmla="*/ 270 h 332"/>
              <a:gd name="T20" fmla="*/ 284 w 926"/>
              <a:gd name="T21" fmla="*/ 326 h 332"/>
              <a:gd name="T22" fmla="*/ 491 w 926"/>
              <a:gd name="T23" fmla="*/ 297 h 332"/>
              <a:gd name="T24" fmla="*/ 667 w 926"/>
              <a:gd name="T25" fmla="*/ 212 h 332"/>
              <a:gd name="T26" fmla="*/ 767 w 926"/>
              <a:gd name="T27" fmla="*/ 191 h 332"/>
              <a:gd name="T28" fmla="*/ 870 w 926"/>
              <a:gd name="T29" fmla="*/ 178 h 332"/>
              <a:gd name="T30" fmla="*/ 918 w 926"/>
              <a:gd name="T31" fmla="*/ 10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6" h="332">
                <a:moveTo>
                  <a:pt x="918" y="106"/>
                </a:moveTo>
                <a:cubicBezTo>
                  <a:pt x="910" y="73"/>
                  <a:pt x="881" y="53"/>
                  <a:pt x="851" y="42"/>
                </a:cubicBezTo>
                <a:cubicBezTo>
                  <a:pt x="819" y="30"/>
                  <a:pt x="782" y="27"/>
                  <a:pt x="748" y="22"/>
                </a:cubicBezTo>
                <a:cubicBezTo>
                  <a:pt x="710" y="17"/>
                  <a:pt x="673" y="14"/>
                  <a:pt x="636" y="11"/>
                </a:cubicBezTo>
                <a:cubicBezTo>
                  <a:pt x="559" y="5"/>
                  <a:pt x="482" y="1"/>
                  <a:pt x="405" y="1"/>
                </a:cubicBezTo>
                <a:cubicBezTo>
                  <a:pt x="330" y="0"/>
                  <a:pt x="255" y="2"/>
                  <a:pt x="181" y="18"/>
                </a:cubicBezTo>
                <a:cubicBezTo>
                  <a:pt x="112" y="34"/>
                  <a:pt x="42" y="68"/>
                  <a:pt x="12" y="136"/>
                </a:cubicBezTo>
                <a:cubicBezTo>
                  <a:pt x="5" y="152"/>
                  <a:pt x="0" y="170"/>
                  <a:pt x="2" y="187"/>
                </a:cubicBezTo>
                <a:cubicBezTo>
                  <a:pt x="5" y="208"/>
                  <a:pt x="18" y="221"/>
                  <a:pt x="34" y="232"/>
                </a:cubicBezTo>
                <a:cubicBezTo>
                  <a:pt x="63" y="254"/>
                  <a:pt x="96" y="266"/>
                  <a:pt x="132" y="270"/>
                </a:cubicBezTo>
                <a:cubicBezTo>
                  <a:pt x="169" y="311"/>
                  <a:pt x="231" y="321"/>
                  <a:pt x="284" y="326"/>
                </a:cubicBezTo>
                <a:cubicBezTo>
                  <a:pt x="354" y="332"/>
                  <a:pt x="426" y="322"/>
                  <a:pt x="491" y="297"/>
                </a:cubicBezTo>
                <a:cubicBezTo>
                  <a:pt x="552" y="273"/>
                  <a:pt x="606" y="235"/>
                  <a:pt x="667" y="212"/>
                </a:cubicBezTo>
                <a:cubicBezTo>
                  <a:pt x="700" y="199"/>
                  <a:pt x="733" y="194"/>
                  <a:pt x="767" y="191"/>
                </a:cubicBezTo>
                <a:cubicBezTo>
                  <a:pt x="801" y="188"/>
                  <a:pt x="837" y="188"/>
                  <a:pt x="870" y="178"/>
                </a:cubicBezTo>
                <a:cubicBezTo>
                  <a:pt x="902" y="168"/>
                  <a:pt x="926" y="141"/>
                  <a:pt x="918" y="106"/>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userDrawn="1"/>
        </p:nvSpPr>
        <p:spPr bwMode="auto">
          <a:xfrm>
            <a:off x="-1594624" y="3861206"/>
            <a:ext cx="3851114" cy="2228805"/>
          </a:xfrm>
          <a:custGeom>
            <a:avLst/>
            <a:gdLst>
              <a:gd name="T0" fmla="*/ 638 w 650"/>
              <a:gd name="T1" fmla="*/ 183 h 376"/>
              <a:gd name="T2" fmla="*/ 548 w 650"/>
              <a:gd name="T3" fmla="*/ 82 h 376"/>
              <a:gd name="T4" fmla="*/ 411 w 650"/>
              <a:gd name="T5" fmla="*/ 15 h 376"/>
              <a:gd name="T6" fmla="*/ 232 w 650"/>
              <a:gd name="T7" fmla="*/ 13 h 376"/>
              <a:gd name="T8" fmla="*/ 47 w 650"/>
              <a:gd name="T9" fmla="*/ 52 h 376"/>
              <a:gd name="T10" fmla="*/ 30 w 650"/>
              <a:gd name="T11" fmla="*/ 67 h 376"/>
              <a:gd name="T12" fmla="*/ 25 w 650"/>
              <a:gd name="T13" fmla="*/ 186 h 376"/>
              <a:gd name="T14" fmla="*/ 71 w 650"/>
              <a:gd name="T15" fmla="*/ 233 h 376"/>
              <a:gd name="T16" fmla="*/ 137 w 650"/>
              <a:gd name="T17" fmla="*/ 284 h 376"/>
              <a:gd name="T18" fmla="*/ 272 w 650"/>
              <a:gd name="T19" fmla="*/ 359 h 376"/>
              <a:gd name="T20" fmla="*/ 431 w 650"/>
              <a:gd name="T21" fmla="*/ 363 h 376"/>
              <a:gd name="T22" fmla="*/ 575 w 650"/>
              <a:gd name="T23" fmla="*/ 301 h 376"/>
              <a:gd name="T24" fmla="*/ 638 w 650"/>
              <a:gd name="T25" fmla="*/ 18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376">
                <a:moveTo>
                  <a:pt x="638" y="183"/>
                </a:moveTo>
                <a:cubicBezTo>
                  <a:pt x="627" y="136"/>
                  <a:pt x="589" y="105"/>
                  <a:pt x="548" y="82"/>
                </a:cubicBezTo>
                <a:cubicBezTo>
                  <a:pt x="504" y="58"/>
                  <a:pt x="459" y="28"/>
                  <a:pt x="411" y="15"/>
                </a:cubicBezTo>
                <a:cubicBezTo>
                  <a:pt x="353" y="0"/>
                  <a:pt x="291" y="7"/>
                  <a:pt x="232" y="13"/>
                </a:cubicBezTo>
                <a:cubicBezTo>
                  <a:pt x="169" y="20"/>
                  <a:pt x="106" y="29"/>
                  <a:pt x="47" y="52"/>
                </a:cubicBezTo>
                <a:cubicBezTo>
                  <a:pt x="38" y="55"/>
                  <a:pt x="33" y="61"/>
                  <a:pt x="30" y="67"/>
                </a:cubicBezTo>
                <a:cubicBezTo>
                  <a:pt x="0" y="92"/>
                  <a:pt x="8" y="157"/>
                  <a:pt x="25" y="186"/>
                </a:cubicBezTo>
                <a:cubicBezTo>
                  <a:pt x="36" y="206"/>
                  <a:pt x="54" y="220"/>
                  <a:pt x="71" y="233"/>
                </a:cubicBezTo>
                <a:cubicBezTo>
                  <a:pt x="93" y="251"/>
                  <a:pt x="115" y="268"/>
                  <a:pt x="137" y="284"/>
                </a:cubicBezTo>
                <a:cubicBezTo>
                  <a:pt x="179" y="314"/>
                  <a:pt x="222" y="343"/>
                  <a:pt x="272" y="359"/>
                </a:cubicBezTo>
                <a:cubicBezTo>
                  <a:pt x="323" y="376"/>
                  <a:pt x="379" y="375"/>
                  <a:pt x="431" y="363"/>
                </a:cubicBezTo>
                <a:cubicBezTo>
                  <a:pt x="482" y="352"/>
                  <a:pt x="531" y="328"/>
                  <a:pt x="575" y="301"/>
                </a:cubicBezTo>
                <a:cubicBezTo>
                  <a:pt x="619" y="274"/>
                  <a:pt x="650" y="237"/>
                  <a:pt x="638" y="183"/>
                </a:cubicBezTo>
              </a:path>
            </a:pathLst>
          </a:custGeom>
          <a:solidFill>
            <a:srgbClr val="A47F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userDrawn="1"/>
        </p:nvSpPr>
        <p:spPr bwMode="auto">
          <a:xfrm>
            <a:off x="6235140" y="-1293580"/>
            <a:ext cx="4282267" cy="3199236"/>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D69A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userDrawn="1"/>
        </p:nvSpPr>
        <p:spPr bwMode="auto">
          <a:xfrm>
            <a:off x="393157" y="-118616"/>
            <a:ext cx="2232540" cy="545671"/>
          </a:xfrm>
          <a:custGeom>
            <a:avLst/>
            <a:gdLst>
              <a:gd name="T0" fmla="*/ 339 w 339"/>
              <a:gd name="T1" fmla="*/ 0 h 83"/>
              <a:gd name="T2" fmla="*/ 335 w 339"/>
              <a:gd name="T3" fmla="*/ 0 h 83"/>
              <a:gd name="T4" fmla="*/ 301 w 339"/>
              <a:gd name="T5" fmla="*/ 25 h 83"/>
              <a:gd name="T6" fmla="*/ 235 w 339"/>
              <a:gd name="T7" fmla="*/ 65 h 83"/>
              <a:gd name="T8" fmla="*/ 180 w 339"/>
              <a:gd name="T9" fmla="*/ 76 h 83"/>
              <a:gd name="T10" fmla="*/ 156 w 339"/>
              <a:gd name="T11" fmla="*/ 74 h 83"/>
              <a:gd name="T12" fmla="*/ 75 w 339"/>
              <a:gd name="T13" fmla="*/ 63 h 83"/>
              <a:gd name="T14" fmla="*/ 69 w 339"/>
              <a:gd name="T15" fmla="*/ 64 h 83"/>
              <a:gd name="T16" fmla="*/ 0 w 339"/>
              <a:gd name="T17" fmla="*/ 81 h 83"/>
              <a:gd name="T18" fmla="*/ 0 w 339"/>
              <a:gd name="T19" fmla="*/ 83 h 83"/>
              <a:gd name="T20" fmla="*/ 51 w 339"/>
              <a:gd name="T21" fmla="*/ 68 h 83"/>
              <a:gd name="T22" fmla="*/ 75 w 339"/>
              <a:gd name="T23" fmla="*/ 66 h 83"/>
              <a:gd name="T24" fmla="*/ 143 w 339"/>
              <a:gd name="T25" fmla="*/ 74 h 83"/>
              <a:gd name="T26" fmla="*/ 181 w 339"/>
              <a:gd name="T27" fmla="*/ 78 h 83"/>
              <a:gd name="T28" fmla="*/ 224 w 339"/>
              <a:gd name="T29" fmla="*/ 71 h 83"/>
              <a:gd name="T30" fmla="*/ 339 w 339"/>
              <a:gd name="T3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9" h="83">
                <a:moveTo>
                  <a:pt x="339" y="0"/>
                </a:moveTo>
                <a:cubicBezTo>
                  <a:pt x="335" y="0"/>
                  <a:pt x="335" y="0"/>
                  <a:pt x="335" y="0"/>
                </a:cubicBezTo>
                <a:cubicBezTo>
                  <a:pt x="324" y="8"/>
                  <a:pt x="313" y="16"/>
                  <a:pt x="301" y="25"/>
                </a:cubicBezTo>
                <a:cubicBezTo>
                  <a:pt x="280" y="40"/>
                  <a:pt x="259" y="55"/>
                  <a:pt x="235" y="65"/>
                </a:cubicBezTo>
                <a:cubicBezTo>
                  <a:pt x="217" y="72"/>
                  <a:pt x="198" y="76"/>
                  <a:pt x="180" y="76"/>
                </a:cubicBezTo>
                <a:cubicBezTo>
                  <a:pt x="172" y="76"/>
                  <a:pt x="164" y="75"/>
                  <a:pt x="156" y="74"/>
                </a:cubicBezTo>
                <a:cubicBezTo>
                  <a:pt x="129" y="71"/>
                  <a:pt x="103" y="63"/>
                  <a:pt x="75" y="63"/>
                </a:cubicBezTo>
                <a:cubicBezTo>
                  <a:pt x="73" y="63"/>
                  <a:pt x="71" y="63"/>
                  <a:pt x="69" y="64"/>
                </a:cubicBezTo>
                <a:cubicBezTo>
                  <a:pt x="45" y="65"/>
                  <a:pt x="22" y="72"/>
                  <a:pt x="0" y="81"/>
                </a:cubicBezTo>
                <a:cubicBezTo>
                  <a:pt x="0" y="83"/>
                  <a:pt x="0" y="83"/>
                  <a:pt x="0" y="83"/>
                </a:cubicBezTo>
                <a:cubicBezTo>
                  <a:pt x="17" y="77"/>
                  <a:pt x="34" y="71"/>
                  <a:pt x="51" y="68"/>
                </a:cubicBezTo>
                <a:cubicBezTo>
                  <a:pt x="59" y="66"/>
                  <a:pt x="67" y="66"/>
                  <a:pt x="75" y="66"/>
                </a:cubicBezTo>
                <a:cubicBezTo>
                  <a:pt x="97" y="66"/>
                  <a:pt x="120" y="70"/>
                  <a:pt x="143" y="74"/>
                </a:cubicBezTo>
                <a:cubicBezTo>
                  <a:pt x="155" y="76"/>
                  <a:pt x="168" y="78"/>
                  <a:pt x="181" y="78"/>
                </a:cubicBezTo>
                <a:cubicBezTo>
                  <a:pt x="195" y="78"/>
                  <a:pt x="210" y="76"/>
                  <a:pt x="224" y="71"/>
                </a:cubicBezTo>
                <a:cubicBezTo>
                  <a:pt x="267" y="57"/>
                  <a:pt x="302" y="26"/>
                  <a:pt x="339" y="0"/>
                </a:cubicBezTo>
              </a:path>
            </a:pathLst>
          </a:custGeom>
          <a:solidFill>
            <a:srgbClr val="D2B9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userDrawn="1"/>
        </p:nvSpPr>
        <p:spPr bwMode="auto">
          <a:xfrm>
            <a:off x="7614551" y="661970"/>
            <a:ext cx="1324013" cy="684166"/>
          </a:xfrm>
          <a:custGeom>
            <a:avLst/>
            <a:gdLst>
              <a:gd name="T0" fmla="*/ 3 w 201"/>
              <a:gd name="T1" fmla="*/ 0 h 104"/>
              <a:gd name="T2" fmla="*/ 0 w 201"/>
              <a:gd name="T3" fmla="*/ 0 h 104"/>
              <a:gd name="T4" fmla="*/ 118 w 201"/>
              <a:gd name="T5" fmla="*/ 78 h 104"/>
              <a:gd name="T6" fmla="*/ 201 w 201"/>
              <a:gd name="T7" fmla="*/ 104 h 104"/>
              <a:gd name="T8" fmla="*/ 201 w 201"/>
              <a:gd name="T9" fmla="*/ 102 h 104"/>
              <a:gd name="T10" fmla="*/ 41 w 201"/>
              <a:gd name="T11" fmla="*/ 32 h 104"/>
              <a:gd name="T12" fmla="*/ 3 w 201"/>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201" h="104">
                <a:moveTo>
                  <a:pt x="3" y="0"/>
                </a:moveTo>
                <a:cubicBezTo>
                  <a:pt x="0" y="0"/>
                  <a:pt x="0" y="0"/>
                  <a:pt x="0" y="0"/>
                </a:cubicBezTo>
                <a:cubicBezTo>
                  <a:pt x="34" y="33"/>
                  <a:pt x="74" y="59"/>
                  <a:pt x="118" y="78"/>
                </a:cubicBezTo>
                <a:cubicBezTo>
                  <a:pt x="144" y="90"/>
                  <a:pt x="173" y="99"/>
                  <a:pt x="201" y="104"/>
                </a:cubicBezTo>
                <a:cubicBezTo>
                  <a:pt x="201" y="102"/>
                  <a:pt x="201" y="102"/>
                  <a:pt x="201" y="102"/>
                </a:cubicBezTo>
                <a:cubicBezTo>
                  <a:pt x="144" y="91"/>
                  <a:pt x="89" y="66"/>
                  <a:pt x="41" y="32"/>
                </a:cubicBezTo>
                <a:cubicBezTo>
                  <a:pt x="28" y="22"/>
                  <a:pt x="15" y="11"/>
                  <a:pt x="3" y="0"/>
                </a:cubicBezTo>
              </a:path>
            </a:pathLst>
          </a:custGeom>
          <a:solidFill>
            <a:srgbClr val="C48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7" name="组合 16"/>
          <p:cNvGrpSpPr/>
          <p:nvPr userDrawn="1"/>
        </p:nvGrpSpPr>
        <p:grpSpPr>
          <a:xfrm>
            <a:off x="7203483" y="3861206"/>
            <a:ext cx="2713765" cy="2026638"/>
            <a:chOff x="6947005" y="3931241"/>
            <a:chExt cx="1947240" cy="1454198"/>
          </a:xfrm>
        </p:grpSpPr>
        <p:sp>
          <p:nvSpPr>
            <p:cNvPr id="9" name="Freeform 8"/>
            <p:cNvSpPr>
              <a:spLocks noEditPoints="1"/>
            </p:cNvSpPr>
            <p:nvPr userDrawn="1"/>
          </p:nvSpPr>
          <p:spPr bwMode="auto">
            <a:xfrm>
              <a:off x="7315401" y="4186072"/>
              <a:ext cx="1578844" cy="1199367"/>
            </a:xfrm>
            <a:custGeom>
              <a:avLst/>
              <a:gdLst>
                <a:gd name="T0" fmla="*/ 221 w 240"/>
                <a:gd name="T1" fmla="*/ 109 h 182"/>
                <a:gd name="T2" fmla="*/ 235 w 240"/>
                <a:gd name="T3" fmla="*/ 42 h 182"/>
                <a:gd name="T4" fmla="*/ 225 w 240"/>
                <a:gd name="T5" fmla="*/ 29 h 182"/>
                <a:gd name="T6" fmla="*/ 130 w 240"/>
                <a:gd name="T7" fmla="*/ 9 h 182"/>
                <a:gd name="T8" fmla="*/ 31 w 240"/>
                <a:gd name="T9" fmla="*/ 54 h 182"/>
                <a:gd name="T10" fmla="*/ 1 w 240"/>
                <a:gd name="T11" fmla="*/ 119 h 182"/>
                <a:gd name="T12" fmla="*/ 22 w 240"/>
                <a:gd name="T13" fmla="*/ 169 h 182"/>
                <a:gd name="T14" fmla="*/ 119 w 240"/>
                <a:gd name="T15" fmla="*/ 160 h 182"/>
                <a:gd name="T16" fmla="*/ 221 w 240"/>
                <a:gd name="T17" fmla="*/ 109 h 182"/>
                <a:gd name="T18" fmla="*/ 109 w 240"/>
                <a:gd name="T19" fmla="*/ 115 h 182"/>
                <a:gd name="T20" fmla="*/ 110 w 240"/>
                <a:gd name="T21" fmla="*/ 115 h 182"/>
                <a:gd name="T22" fmla="*/ 109 w 240"/>
                <a:gd name="T23" fmla="*/ 11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182">
                  <a:moveTo>
                    <a:pt x="221" y="109"/>
                  </a:moveTo>
                  <a:cubicBezTo>
                    <a:pt x="240" y="85"/>
                    <a:pt x="234" y="62"/>
                    <a:pt x="235" y="42"/>
                  </a:cubicBezTo>
                  <a:cubicBezTo>
                    <a:pt x="235" y="35"/>
                    <a:pt x="232" y="31"/>
                    <a:pt x="225" y="29"/>
                  </a:cubicBezTo>
                  <a:cubicBezTo>
                    <a:pt x="213" y="9"/>
                    <a:pt x="178" y="0"/>
                    <a:pt x="130" y="9"/>
                  </a:cubicBezTo>
                  <a:cubicBezTo>
                    <a:pt x="95" y="15"/>
                    <a:pt x="57" y="32"/>
                    <a:pt x="31" y="54"/>
                  </a:cubicBezTo>
                  <a:cubicBezTo>
                    <a:pt x="5" y="77"/>
                    <a:pt x="0" y="100"/>
                    <a:pt x="1" y="119"/>
                  </a:cubicBezTo>
                  <a:cubicBezTo>
                    <a:pt x="1" y="138"/>
                    <a:pt x="6" y="157"/>
                    <a:pt x="22" y="169"/>
                  </a:cubicBezTo>
                  <a:cubicBezTo>
                    <a:pt x="40" y="182"/>
                    <a:pt x="83" y="170"/>
                    <a:pt x="119" y="160"/>
                  </a:cubicBezTo>
                  <a:cubicBezTo>
                    <a:pt x="158" y="149"/>
                    <a:pt x="199" y="136"/>
                    <a:pt x="221" y="109"/>
                  </a:cubicBezTo>
                  <a:moveTo>
                    <a:pt x="109" y="115"/>
                  </a:moveTo>
                  <a:cubicBezTo>
                    <a:pt x="110" y="115"/>
                    <a:pt x="110" y="115"/>
                    <a:pt x="110" y="115"/>
                  </a:cubicBezTo>
                  <a:cubicBezTo>
                    <a:pt x="109" y="115"/>
                    <a:pt x="109" y="115"/>
                    <a:pt x="109" y="115"/>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
            <p:cNvSpPr/>
            <p:nvPr userDrawn="1"/>
          </p:nvSpPr>
          <p:spPr bwMode="auto">
            <a:xfrm>
              <a:off x="7802904" y="4504611"/>
              <a:ext cx="573370" cy="517972"/>
            </a:xfrm>
            <a:custGeom>
              <a:avLst/>
              <a:gdLst>
                <a:gd name="T0" fmla="*/ 87 w 87"/>
                <a:gd name="T1" fmla="*/ 0 h 79"/>
                <a:gd name="T2" fmla="*/ 78 w 87"/>
                <a:gd name="T3" fmla="*/ 3 h 79"/>
                <a:gd name="T4" fmla="*/ 0 w 87"/>
                <a:gd name="T5" fmla="*/ 79 h 79"/>
                <a:gd name="T6" fmla="*/ 2 w 87"/>
                <a:gd name="T7" fmla="*/ 79 h 79"/>
                <a:gd name="T8" fmla="*/ 18 w 87"/>
                <a:gd name="T9" fmla="*/ 54 h 79"/>
                <a:gd name="T10" fmla="*/ 85 w 87"/>
                <a:gd name="T11" fmla="*/ 3 h 79"/>
                <a:gd name="T12" fmla="*/ 87 w 87"/>
                <a:gd name="T13" fmla="*/ 2 h 79"/>
                <a:gd name="T14" fmla="*/ 87 w 87"/>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79">
                  <a:moveTo>
                    <a:pt x="87" y="0"/>
                  </a:moveTo>
                  <a:cubicBezTo>
                    <a:pt x="84" y="1"/>
                    <a:pt x="81" y="2"/>
                    <a:pt x="78" y="3"/>
                  </a:cubicBezTo>
                  <a:cubicBezTo>
                    <a:pt x="43" y="18"/>
                    <a:pt x="18" y="46"/>
                    <a:pt x="0" y="79"/>
                  </a:cubicBezTo>
                  <a:cubicBezTo>
                    <a:pt x="2" y="79"/>
                    <a:pt x="2" y="79"/>
                    <a:pt x="2" y="79"/>
                  </a:cubicBezTo>
                  <a:cubicBezTo>
                    <a:pt x="7" y="70"/>
                    <a:pt x="12" y="62"/>
                    <a:pt x="18" y="54"/>
                  </a:cubicBezTo>
                  <a:cubicBezTo>
                    <a:pt x="35" y="31"/>
                    <a:pt x="58" y="13"/>
                    <a:pt x="85" y="3"/>
                  </a:cubicBezTo>
                  <a:cubicBezTo>
                    <a:pt x="86" y="2"/>
                    <a:pt x="87" y="2"/>
                    <a:pt x="87" y="2"/>
                  </a:cubicBezTo>
                  <a:cubicBezTo>
                    <a:pt x="87" y="0"/>
                    <a:pt x="87" y="0"/>
                    <a:pt x="87" y="0"/>
                  </a:cubicBezTo>
                </a:path>
              </a:pathLst>
            </a:custGeom>
            <a:solidFill>
              <a:srgbClr val="D2B9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
            <p:cNvSpPr/>
            <p:nvPr userDrawn="1"/>
          </p:nvSpPr>
          <p:spPr bwMode="auto">
            <a:xfrm>
              <a:off x="6947005" y="3931241"/>
              <a:ext cx="1429269" cy="1091341"/>
            </a:xfrm>
            <a:custGeom>
              <a:avLst/>
              <a:gdLst>
                <a:gd name="T0" fmla="*/ 217 w 217"/>
                <a:gd name="T1" fmla="*/ 0 h 166"/>
                <a:gd name="T2" fmla="*/ 184 w 217"/>
                <a:gd name="T3" fmla="*/ 7 h 166"/>
                <a:gd name="T4" fmla="*/ 127 w 217"/>
                <a:gd name="T5" fmla="*/ 16 h 166"/>
                <a:gd name="T6" fmla="*/ 76 w 217"/>
                <a:gd name="T7" fmla="*/ 34 h 166"/>
                <a:gd name="T8" fmla="*/ 39 w 217"/>
                <a:gd name="T9" fmla="*/ 71 h 166"/>
                <a:gd name="T10" fmla="*/ 0 w 217"/>
                <a:gd name="T11" fmla="*/ 166 h 166"/>
                <a:gd name="T12" fmla="*/ 2 w 217"/>
                <a:gd name="T13" fmla="*/ 166 h 166"/>
                <a:gd name="T14" fmla="*/ 5 w 217"/>
                <a:gd name="T15" fmla="*/ 155 h 166"/>
                <a:gd name="T16" fmla="*/ 28 w 217"/>
                <a:gd name="T17" fmla="*/ 95 h 166"/>
                <a:gd name="T18" fmla="*/ 63 w 217"/>
                <a:gd name="T19" fmla="*/ 47 h 166"/>
                <a:gd name="T20" fmla="*/ 115 w 217"/>
                <a:gd name="T21" fmla="*/ 20 h 166"/>
                <a:gd name="T22" fmla="*/ 173 w 217"/>
                <a:gd name="T23" fmla="*/ 11 h 166"/>
                <a:gd name="T24" fmla="*/ 217 w 217"/>
                <a:gd name="T25" fmla="*/ 2 h 166"/>
                <a:gd name="T26" fmla="*/ 217 w 217"/>
                <a:gd name="T2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66">
                  <a:moveTo>
                    <a:pt x="217" y="0"/>
                  </a:moveTo>
                  <a:cubicBezTo>
                    <a:pt x="206" y="3"/>
                    <a:pt x="195" y="6"/>
                    <a:pt x="184" y="7"/>
                  </a:cubicBezTo>
                  <a:cubicBezTo>
                    <a:pt x="165" y="11"/>
                    <a:pt x="146" y="12"/>
                    <a:pt x="127" y="16"/>
                  </a:cubicBezTo>
                  <a:cubicBezTo>
                    <a:pt x="110" y="19"/>
                    <a:pt x="92" y="24"/>
                    <a:pt x="76" y="34"/>
                  </a:cubicBezTo>
                  <a:cubicBezTo>
                    <a:pt x="61" y="43"/>
                    <a:pt x="49" y="57"/>
                    <a:pt x="39" y="71"/>
                  </a:cubicBezTo>
                  <a:cubicBezTo>
                    <a:pt x="20" y="100"/>
                    <a:pt x="7" y="132"/>
                    <a:pt x="0" y="166"/>
                  </a:cubicBezTo>
                  <a:cubicBezTo>
                    <a:pt x="2" y="166"/>
                    <a:pt x="2" y="166"/>
                    <a:pt x="2" y="166"/>
                  </a:cubicBezTo>
                  <a:cubicBezTo>
                    <a:pt x="3" y="162"/>
                    <a:pt x="4" y="159"/>
                    <a:pt x="5" y="155"/>
                  </a:cubicBezTo>
                  <a:cubicBezTo>
                    <a:pt x="10" y="134"/>
                    <a:pt x="18" y="114"/>
                    <a:pt x="28" y="95"/>
                  </a:cubicBezTo>
                  <a:cubicBezTo>
                    <a:pt x="37" y="77"/>
                    <a:pt x="48" y="60"/>
                    <a:pt x="63" y="47"/>
                  </a:cubicBezTo>
                  <a:cubicBezTo>
                    <a:pt x="78" y="33"/>
                    <a:pt x="96" y="25"/>
                    <a:pt x="115" y="20"/>
                  </a:cubicBezTo>
                  <a:cubicBezTo>
                    <a:pt x="134" y="16"/>
                    <a:pt x="154" y="14"/>
                    <a:pt x="173" y="11"/>
                  </a:cubicBezTo>
                  <a:cubicBezTo>
                    <a:pt x="188" y="9"/>
                    <a:pt x="203" y="6"/>
                    <a:pt x="217" y="2"/>
                  </a:cubicBezTo>
                  <a:cubicBezTo>
                    <a:pt x="217" y="0"/>
                    <a:pt x="217" y="0"/>
                    <a:pt x="217" y="0"/>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Freeform 13"/>
          <p:cNvSpPr/>
          <p:nvPr userDrawn="1"/>
        </p:nvSpPr>
        <p:spPr bwMode="auto">
          <a:xfrm>
            <a:off x="-164404" y="3260138"/>
            <a:ext cx="3085670" cy="1941701"/>
          </a:xfrm>
          <a:custGeom>
            <a:avLst/>
            <a:gdLst>
              <a:gd name="T0" fmla="*/ 0 w 469"/>
              <a:gd name="T1" fmla="*/ 0 h 295"/>
              <a:gd name="T2" fmla="*/ 0 w 469"/>
              <a:gd name="T3" fmla="*/ 2 h 295"/>
              <a:gd name="T4" fmla="*/ 138 w 469"/>
              <a:gd name="T5" fmla="*/ 58 h 295"/>
              <a:gd name="T6" fmla="*/ 206 w 469"/>
              <a:gd name="T7" fmla="*/ 97 h 295"/>
              <a:gd name="T8" fmla="*/ 287 w 469"/>
              <a:gd name="T9" fmla="*/ 117 h 295"/>
              <a:gd name="T10" fmla="*/ 348 w 469"/>
              <a:gd name="T11" fmla="*/ 154 h 295"/>
              <a:gd name="T12" fmla="*/ 389 w 469"/>
              <a:gd name="T13" fmla="*/ 216 h 295"/>
              <a:gd name="T14" fmla="*/ 410 w 469"/>
              <a:gd name="T15" fmla="*/ 252 h 295"/>
              <a:gd name="T16" fmla="*/ 437 w 469"/>
              <a:gd name="T17" fmla="*/ 276 h 295"/>
              <a:gd name="T18" fmla="*/ 465 w 469"/>
              <a:gd name="T19" fmla="*/ 295 h 295"/>
              <a:gd name="T20" fmla="*/ 469 w 469"/>
              <a:gd name="T21" fmla="*/ 295 h 295"/>
              <a:gd name="T22" fmla="*/ 446 w 469"/>
              <a:gd name="T23" fmla="*/ 281 h 295"/>
              <a:gd name="T24" fmla="*/ 397 w 469"/>
              <a:gd name="T25" fmla="*/ 229 h 295"/>
              <a:gd name="T26" fmla="*/ 380 w 469"/>
              <a:gd name="T27" fmla="*/ 193 h 295"/>
              <a:gd name="T28" fmla="*/ 362 w 469"/>
              <a:gd name="T29" fmla="*/ 165 h 295"/>
              <a:gd name="T30" fmla="*/ 309 w 469"/>
              <a:gd name="T31" fmla="*/ 124 h 295"/>
              <a:gd name="T32" fmla="*/ 236 w 469"/>
              <a:gd name="T33" fmla="*/ 103 h 295"/>
              <a:gd name="T34" fmla="*/ 195 w 469"/>
              <a:gd name="T35" fmla="*/ 90 h 295"/>
              <a:gd name="T36" fmla="*/ 159 w 469"/>
              <a:gd name="T37" fmla="*/ 68 h 295"/>
              <a:gd name="T38" fmla="*/ 18 w 469"/>
              <a:gd name="T39" fmla="*/ 6 h 295"/>
              <a:gd name="T40" fmla="*/ 0 w 469"/>
              <a:gd name="T41"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9" h="295">
                <a:moveTo>
                  <a:pt x="0" y="0"/>
                </a:moveTo>
                <a:cubicBezTo>
                  <a:pt x="0" y="2"/>
                  <a:pt x="0" y="2"/>
                  <a:pt x="0" y="2"/>
                </a:cubicBezTo>
                <a:cubicBezTo>
                  <a:pt x="47" y="18"/>
                  <a:pt x="94" y="34"/>
                  <a:pt x="138" y="58"/>
                </a:cubicBezTo>
                <a:cubicBezTo>
                  <a:pt x="161" y="70"/>
                  <a:pt x="182" y="88"/>
                  <a:pt x="206" y="97"/>
                </a:cubicBezTo>
                <a:cubicBezTo>
                  <a:pt x="232" y="107"/>
                  <a:pt x="261" y="109"/>
                  <a:pt x="287" y="117"/>
                </a:cubicBezTo>
                <a:cubicBezTo>
                  <a:pt x="310" y="124"/>
                  <a:pt x="331" y="137"/>
                  <a:pt x="348" y="154"/>
                </a:cubicBezTo>
                <a:cubicBezTo>
                  <a:pt x="366" y="171"/>
                  <a:pt x="379" y="192"/>
                  <a:pt x="389" y="216"/>
                </a:cubicBezTo>
                <a:cubicBezTo>
                  <a:pt x="394" y="228"/>
                  <a:pt x="400" y="241"/>
                  <a:pt x="410" y="252"/>
                </a:cubicBezTo>
                <a:cubicBezTo>
                  <a:pt x="417" y="261"/>
                  <a:pt x="427" y="269"/>
                  <a:pt x="437" y="276"/>
                </a:cubicBezTo>
                <a:cubicBezTo>
                  <a:pt x="446" y="283"/>
                  <a:pt x="456" y="289"/>
                  <a:pt x="465" y="295"/>
                </a:cubicBezTo>
                <a:cubicBezTo>
                  <a:pt x="469" y="295"/>
                  <a:pt x="469" y="295"/>
                  <a:pt x="469" y="295"/>
                </a:cubicBezTo>
                <a:cubicBezTo>
                  <a:pt x="462" y="290"/>
                  <a:pt x="454" y="285"/>
                  <a:pt x="446" y="281"/>
                </a:cubicBezTo>
                <a:cubicBezTo>
                  <a:pt x="426" y="267"/>
                  <a:pt x="408" y="251"/>
                  <a:pt x="397" y="229"/>
                </a:cubicBezTo>
                <a:cubicBezTo>
                  <a:pt x="391" y="217"/>
                  <a:pt x="387" y="204"/>
                  <a:pt x="380" y="193"/>
                </a:cubicBezTo>
                <a:cubicBezTo>
                  <a:pt x="375" y="183"/>
                  <a:pt x="369" y="174"/>
                  <a:pt x="362" y="165"/>
                </a:cubicBezTo>
                <a:cubicBezTo>
                  <a:pt x="347" y="148"/>
                  <a:pt x="329" y="134"/>
                  <a:pt x="309" y="124"/>
                </a:cubicBezTo>
                <a:cubicBezTo>
                  <a:pt x="286" y="112"/>
                  <a:pt x="261" y="109"/>
                  <a:pt x="236" y="103"/>
                </a:cubicBezTo>
                <a:cubicBezTo>
                  <a:pt x="222" y="100"/>
                  <a:pt x="208" y="96"/>
                  <a:pt x="195" y="90"/>
                </a:cubicBezTo>
                <a:cubicBezTo>
                  <a:pt x="183" y="84"/>
                  <a:pt x="171" y="76"/>
                  <a:pt x="159" y="68"/>
                </a:cubicBezTo>
                <a:cubicBezTo>
                  <a:pt x="115" y="40"/>
                  <a:pt x="67" y="22"/>
                  <a:pt x="18" y="6"/>
                </a:cubicBezTo>
                <a:cubicBezTo>
                  <a:pt x="12" y="4"/>
                  <a:pt x="6" y="2"/>
                  <a:pt x="0" y="0"/>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userDrawn="1"/>
        </p:nvSpPr>
        <p:spPr bwMode="auto">
          <a:xfrm>
            <a:off x="-164404" y="4063409"/>
            <a:ext cx="1443118" cy="1138429"/>
          </a:xfrm>
          <a:custGeom>
            <a:avLst/>
            <a:gdLst>
              <a:gd name="T0" fmla="*/ 0 w 219"/>
              <a:gd name="T1" fmla="*/ 0 h 173"/>
              <a:gd name="T2" fmla="*/ 0 w 219"/>
              <a:gd name="T3" fmla="*/ 2 h 173"/>
              <a:gd name="T4" fmla="*/ 104 w 219"/>
              <a:gd name="T5" fmla="*/ 23 h 173"/>
              <a:gd name="T6" fmla="*/ 152 w 219"/>
              <a:gd name="T7" fmla="*/ 49 h 173"/>
              <a:gd name="T8" fmla="*/ 184 w 219"/>
              <a:gd name="T9" fmla="*/ 91 h 173"/>
              <a:gd name="T10" fmla="*/ 217 w 219"/>
              <a:gd name="T11" fmla="*/ 173 h 173"/>
              <a:gd name="T12" fmla="*/ 219 w 219"/>
              <a:gd name="T13" fmla="*/ 173 h 173"/>
              <a:gd name="T14" fmla="*/ 187 w 219"/>
              <a:gd name="T15" fmla="*/ 93 h 173"/>
              <a:gd name="T16" fmla="*/ 159 w 219"/>
              <a:gd name="T17" fmla="*/ 53 h 173"/>
              <a:gd name="T18" fmla="*/ 116 w 219"/>
              <a:gd name="T19" fmla="*/ 25 h 173"/>
              <a:gd name="T20" fmla="*/ 11 w 219"/>
              <a:gd name="T21" fmla="*/ 2 h 173"/>
              <a:gd name="T22" fmla="*/ 0 w 219"/>
              <a:gd name="T2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173">
                <a:moveTo>
                  <a:pt x="0" y="0"/>
                </a:moveTo>
                <a:cubicBezTo>
                  <a:pt x="0" y="2"/>
                  <a:pt x="0" y="2"/>
                  <a:pt x="0" y="2"/>
                </a:cubicBezTo>
                <a:cubicBezTo>
                  <a:pt x="35" y="8"/>
                  <a:pt x="71" y="11"/>
                  <a:pt x="104" y="23"/>
                </a:cubicBezTo>
                <a:cubicBezTo>
                  <a:pt x="121" y="29"/>
                  <a:pt x="138" y="37"/>
                  <a:pt x="152" y="49"/>
                </a:cubicBezTo>
                <a:cubicBezTo>
                  <a:pt x="166" y="61"/>
                  <a:pt x="176" y="75"/>
                  <a:pt x="184" y="91"/>
                </a:cubicBezTo>
                <a:cubicBezTo>
                  <a:pt x="197" y="117"/>
                  <a:pt x="204" y="146"/>
                  <a:pt x="217" y="173"/>
                </a:cubicBezTo>
                <a:cubicBezTo>
                  <a:pt x="219" y="173"/>
                  <a:pt x="219" y="173"/>
                  <a:pt x="219" y="173"/>
                </a:cubicBezTo>
                <a:cubicBezTo>
                  <a:pt x="207" y="147"/>
                  <a:pt x="200" y="119"/>
                  <a:pt x="187" y="93"/>
                </a:cubicBezTo>
                <a:cubicBezTo>
                  <a:pt x="180" y="78"/>
                  <a:pt x="171" y="64"/>
                  <a:pt x="159" y="53"/>
                </a:cubicBezTo>
                <a:cubicBezTo>
                  <a:pt x="146" y="41"/>
                  <a:pt x="131" y="32"/>
                  <a:pt x="116" y="25"/>
                </a:cubicBezTo>
                <a:cubicBezTo>
                  <a:pt x="82" y="11"/>
                  <a:pt x="46" y="7"/>
                  <a:pt x="11" y="2"/>
                </a:cubicBezTo>
                <a:cubicBezTo>
                  <a:pt x="7" y="1"/>
                  <a:pt x="4" y="1"/>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userDrawn="1"/>
        </p:nvSpPr>
        <p:spPr bwMode="auto">
          <a:xfrm>
            <a:off x="-164404" y="4736495"/>
            <a:ext cx="817121" cy="465343"/>
          </a:xfrm>
          <a:custGeom>
            <a:avLst/>
            <a:gdLst>
              <a:gd name="T0" fmla="*/ 0 w 124"/>
              <a:gd name="T1" fmla="*/ 0 h 71"/>
              <a:gd name="T2" fmla="*/ 0 w 124"/>
              <a:gd name="T3" fmla="*/ 2 h 71"/>
              <a:gd name="T4" fmla="*/ 37 w 124"/>
              <a:gd name="T5" fmla="*/ 13 h 71"/>
              <a:gd name="T6" fmla="*/ 74 w 124"/>
              <a:gd name="T7" fmla="*/ 30 h 71"/>
              <a:gd name="T8" fmla="*/ 108 w 124"/>
              <a:gd name="T9" fmla="*/ 58 h 71"/>
              <a:gd name="T10" fmla="*/ 122 w 124"/>
              <a:gd name="T11" fmla="*/ 71 h 71"/>
              <a:gd name="T12" fmla="*/ 124 w 124"/>
              <a:gd name="T13" fmla="*/ 71 h 71"/>
              <a:gd name="T14" fmla="*/ 115 w 124"/>
              <a:gd name="T15" fmla="*/ 62 h 71"/>
              <a:gd name="T16" fmla="*/ 50 w 124"/>
              <a:gd name="T17" fmla="*/ 15 h 71"/>
              <a:gd name="T18" fmla="*/ 0 w 124"/>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71">
                <a:moveTo>
                  <a:pt x="0" y="0"/>
                </a:moveTo>
                <a:cubicBezTo>
                  <a:pt x="0" y="2"/>
                  <a:pt x="0" y="2"/>
                  <a:pt x="0" y="2"/>
                </a:cubicBezTo>
                <a:cubicBezTo>
                  <a:pt x="13" y="5"/>
                  <a:pt x="25" y="8"/>
                  <a:pt x="37" y="13"/>
                </a:cubicBezTo>
                <a:cubicBezTo>
                  <a:pt x="50" y="17"/>
                  <a:pt x="63" y="23"/>
                  <a:pt x="74" y="30"/>
                </a:cubicBezTo>
                <a:cubicBezTo>
                  <a:pt x="87" y="38"/>
                  <a:pt x="98" y="48"/>
                  <a:pt x="108" y="58"/>
                </a:cubicBezTo>
                <a:cubicBezTo>
                  <a:pt x="113" y="62"/>
                  <a:pt x="117" y="67"/>
                  <a:pt x="122" y="71"/>
                </a:cubicBezTo>
                <a:cubicBezTo>
                  <a:pt x="124" y="71"/>
                  <a:pt x="124" y="71"/>
                  <a:pt x="124" y="71"/>
                </a:cubicBezTo>
                <a:cubicBezTo>
                  <a:pt x="121" y="68"/>
                  <a:pt x="118" y="65"/>
                  <a:pt x="115" y="62"/>
                </a:cubicBezTo>
                <a:cubicBezTo>
                  <a:pt x="95" y="43"/>
                  <a:pt x="75" y="26"/>
                  <a:pt x="50" y="15"/>
                </a:cubicBezTo>
                <a:cubicBezTo>
                  <a:pt x="34" y="9"/>
                  <a:pt x="17" y="4"/>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grpSp>
        <p:nvGrpSpPr>
          <p:cNvPr id="4" name="组合 3"/>
          <p:cNvGrpSpPr/>
          <p:nvPr userDrawn="1"/>
        </p:nvGrpSpPr>
        <p:grpSpPr>
          <a:xfrm>
            <a:off x="-1082560" y="4145280"/>
            <a:ext cx="2811549" cy="1761851"/>
            <a:chOff x="-1594624" y="3260138"/>
            <a:chExt cx="4515890" cy="2829873"/>
          </a:xfrm>
        </p:grpSpPr>
        <p:sp>
          <p:nvSpPr>
            <p:cNvPr id="7" name="Freeform 6"/>
            <p:cNvSpPr/>
            <p:nvPr userDrawn="1"/>
          </p:nvSpPr>
          <p:spPr bwMode="auto">
            <a:xfrm>
              <a:off x="-1594624" y="3861206"/>
              <a:ext cx="3851114" cy="2228805"/>
            </a:xfrm>
            <a:custGeom>
              <a:avLst/>
              <a:gdLst>
                <a:gd name="T0" fmla="*/ 638 w 650"/>
                <a:gd name="T1" fmla="*/ 183 h 376"/>
                <a:gd name="T2" fmla="*/ 548 w 650"/>
                <a:gd name="T3" fmla="*/ 82 h 376"/>
                <a:gd name="T4" fmla="*/ 411 w 650"/>
                <a:gd name="T5" fmla="*/ 15 h 376"/>
                <a:gd name="T6" fmla="*/ 232 w 650"/>
                <a:gd name="T7" fmla="*/ 13 h 376"/>
                <a:gd name="T8" fmla="*/ 47 w 650"/>
                <a:gd name="T9" fmla="*/ 52 h 376"/>
                <a:gd name="T10" fmla="*/ 30 w 650"/>
                <a:gd name="T11" fmla="*/ 67 h 376"/>
                <a:gd name="T12" fmla="*/ 25 w 650"/>
                <a:gd name="T13" fmla="*/ 186 h 376"/>
                <a:gd name="T14" fmla="*/ 71 w 650"/>
                <a:gd name="T15" fmla="*/ 233 h 376"/>
                <a:gd name="T16" fmla="*/ 137 w 650"/>
                <a:gd name="T17" fmla="*/ 284 h 376"/>
                <a:gd name="T18" fmla="*/ 272 w 650"/>
                <a:gd name="T19" fmla="*/ 359 h 376"/>
                <a:gd name="T20" fmla="*/ 431 w 650"/>
                <a:gd name="T21" fmla="*/ 363 h 376"/>
                <a:gd name="T22" fmla="*/ 575 w 650"/>
                <a:gd name="T23" fmla="*/ 301 h 376"/>
                <a:gd name="T24" fmla="*/ 638 w 650"/>
                <a:gd name="T25" fmla="*/ 18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376">
                  <a:moveTo>
                    <a:pt x="638" y="183"/>
                  </a:moveTo>
                  <a:cubicBezTo>
                    <a:pt x="627" y="136"/>
                    <a:pt x="589" y="105"/>
                    <a:pt x="548" y="82"/>
                  </a:cubicBezTo>
                  <a:cubicBezTo>
                    <a:pt x="504" y="58"/>
                    <a:pt x="459" y="28"/>
                    <a:pt x="411" y="15"/>
                  </a:cubicBezTo>
                  <a:cubicBezTo>
                    <a:pt x="353" y="0"/>
                    <a:pt x="291" y="7"/>
                    <a:pt x="232" y="13"/>
                  </a:cubicBezTo>
                  <a:cubicBezTo>
                    <a:pt x="169" y="20"/>
                    <a:pt x="106" y="29"/>
                    <a:pt x="47" y="52"/>
                  </a:cubicBezTo>
                  <a:cubicBezTo>
                    <a:pt x="38" y="55"/>
                    <a:pt x="33" y="61"/>
                    <a:pt x="30" y="67"/>
                  </a:cubicBezTo>
                  <a:cubicBezTo>
                    <a:pt x="0" y="92"/>
                    <a:pt x="8" y="157"/>
                    <a:pt x="25" y="186"/>
                  </a:cubicBezTo>
                  <a:cubicBezTo>
                    <a:pt x="36" y="206"/>
                    <a:pt x="54" y="220"/>
                    <a:pt x="71" y="233"/>
                  </a:cubicBezTo>
                  <a:cubicBezTo>
                    <a:pt x="93" y="251"/>
                    <a:pt x="115" y="268"/>
                    <a:pt x="137" y="284"/>
                  </a:cubicBezTo>
                  <a:cubicBezTo>
                    <a:pt x="179" y="314"/>
                    <a:pt x="222" y="343"/>
                    <a:pt x="272" y="359"/>
                  </a:cubicBezTo>
                  <a:cubicBezTo>
                    <a:pt x="323" y="376"/>
                    <a:pt x="379" y="375"/>
                    <a:pt x="431" y="363"/>
                  </a:cubicBezTo>
                  <a:cubicBezTo>
                    <a:pt x="482" y="352"/>
                    <a:pt x="531" y="328"/>
                    <a:pt x="575" y="301"/>
                  </a:cubicBezTo>
                  <a:cubicBezTo>
                    <a:pt x="619" y="274"/>
                    <a:pt x="650" y="237"/>
                    <a:pt x="638" y="183"/>
                  </a:cubicBezTo>
                </a:path>
              </a:pathLst>
            </a:custGeom>
            <a:solidFill>
              <a:srgbClr val="A47F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userDrawn="1"/>
          </p:nvSpPr>
          <p:spPr bwMode="auto">
            <a:xfrm>
              <a:off x="-164404" y="3260138"/>
              <a:ext cx="3085670" cy="1941701"/>
            </a:xfrm>
            <a:custGeom>
              <a:avLst/>
              <a:gdLst>
                <a:gd name="T0" fmla="*/ 0 w 469"/>
                <a:gd name="T1" fmla="*/ 0 h 295"/>
                <a:gd name="T2" fmla="*/ 0 w 469"/>
                <a:gd name="T3" fmla="*/ 2 h 295"/>
                <a:gd name="T4" fmla="*/ 138 w 469"/>
                <a:gd name="T5" fmla="*/ 58 h 295"/>
                <a:gd name="T6" fmla="*/ 206 w 469"/>
                <a:gd name="T7" fmla="*/ 97 h 295"/>
                <a:gd name="T8" fmla="*/ 287 w 469"/>
                <a:gd name="T9" fmla="*/ 117 h 295"/>
                <a:gd name="T10" fmla="*/ 348 w 469"/>
                <a:gd name="T11" fmla="*/ 154 h 295"/>
                <a:gd name="T12" fmla="*/ 389 w 469"/>
                <a:gd name="T13" fmla="*/ 216 h 295"/>
                <a:gd name="T14" fmla="*/ 410 w 469"/>
                <a:gd name="T15" fmla="*/ 252 h 295"/>
                <a:gd name="T16" fmla="*/ 437 w 469"/>
                <a:gd name="T17" fmla="*/ 276 h 295"/>
                <a:gd name="T18" fmla="*/ 465 w 469"/>
                <a:gd name="T19" fmla="*/ 295 h 295"/>
                <a:gd name="T20" fmla="*/ 469 w 469"/>
                <a:gd name="T21" fmla="*/ 295 h 295"/>
                <a:gd name="T22" fmla="*/ 446 w 469"/>
                <a:gd name="T23" fmla="*/ 281 h 295"/>
                <a:gd name="T24" fmla="*/ 397 w 469"/>
                <a:gd name="T25" fmla="*/ 229 h 295"/>
                <a:gd name="T26" fmla="*/ 380 w 469"/>
                <a:gd name="T27" fmla="*/ 193 h 295"/>
                <a:gd name="T28" fmla="*/ 362 w 469"/>
                <a:gd name="T29" fmla="*/ 165 h 295"/>
                <a:gd name="T30" fmla="*/ 309 w 469"/>
                <a:gd name="T31" fmla="*/ 124 h 295"/>
                <a:gd name="T32" fmla="*/ 236 w 469"/>
                <a:gd name="T33" fmla="*/ 103 h 295"/>
                <a:gd name="T34" fmla="*/ 195 w 469"/>
                <a:gd name="T35" fmla="*/ 90 h 295"/>
                <a:gd name="T36" fmla="*/ 159 w 469"/>
                <a:gd name="T37" fmla="*/ 68 h 295"/>
                <a:gd name="T38" fmla="*/ 18 w 469"/>
                <a:gd name="T39" fmla="*/ 6 h 295"/>
                <a:gd name="T40" fmla="*/ 0 w 469"/>
                <a:gd name="T41"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9" h="295">
                  <a:moveTo>
                    <a:pt x="0" y="0"/>
                  </a:moveTo>
                  <a:cubicBezTo>
                    <a:pt x="0" y="2"/>
                    <a:pt x="0" y="2"/>
                    <a:pt x="0" y="2"/>
                  </a:cubicBezTo>
                  <a:cubicBezTo>
                    <a:pt x="47" y="18"/>
                    <a:pt x="94" y="34"/>
                    <a:pt x="138" y="58"/>
                  </a:cubicBezTo>
                  <a:cubicBezTo>
                    <a:pt x="161" y="70"/>
                    <a:pt x="182" y="88"/>
                    <a:pt x="206" y="97"/>
                  </a:cubicBezTo>
                  <a:cubicBezTo>
                    <a:pt x="232" y="107"/>
                    <a:pt x="261" y="109"/>
                    <a:pt x="287" y="117"/>
                  </a:cubicBezTo>
                  <a:cubicBezTo>
                    <a:pt x="310" y="124"/>
                    <a:pt x="331" y="137"/>
                    <a:pt x="348" y="154"/>
                  </a:cubicBezTo>
                  <a:cubicBezTo>
                    <a:pt x="366" y="171"/>
                    <a:pt x="379" y="192"/>
                    <a:pt x="389" y="216"/>
                  </a:cubicBezTo>
                  <a:cubicBezTo>
                    <a:pt x="394" y="228"/>
                    <a:pt x="400" y="241"/>
                    <a:pt x="410" y="252"/>
                  </a:cubicBezTo>
                  <a:cubicBezTo>
                    <a:pt x="417" y="261"/>
                    <a:pt x="427" y="269"/>
                    <a:pt x="437" y="276"/>
                  </a:cubicBezTo>
                  <a:cubicBezTo>
                    <a:pt x="446" y="283"/>
                    <a:pt x="456" y="289"/>
                    <a:pt x="465" y="295"/>
                  </a:cubicBezTo>
                  <a:cubicBezTo>
                    <a:pt x="469" y="295"/>
                    <a:pt x="469" y="295"/>
                    <a:pt x="469" y="295"/>
                  </a:cubicBezTo>
                  <a:cubicBezTo>
                    <a:pt x="462" y="290"/>
                    <a:pt x="454" y="285"/>
                    <a:pt x="446" y="281"/>
                  </a:cubicBezTo>
                  <a:cubicBezTo>
                    <a:pt x="426" y="267"/>
                    <a:pt x="408" y="251"/>
                    <a:pt x="397" y="229"/>
                  </a:cubicBezTo>
                  <a:cubicBezTo>
                    <a:pt x="391" y="217"/>
                    <a:pt x="387" y="204"/>
                    <a:pt x="380" y="193"/>
                  </a:cubicBezTo>
                  <a:cubicBezTo>
                    <a:pt x="375" y="183"/>
                    <a:pt x="369" y="174"/>
                    <a:pt x="362" y="165"/>
                  </a:cubicBezTo>
                  <a:cubicBezTo>
                    <a:pt x="347" y="148"/>
                    <a:pt x="329" y="134"/>
                    <a:pt x="309" y="124"/>
                  </a:cubicBezTo>
                  <a:cubicBezTo>
                    <a:pt x="286" y="112"/>
                    <a:pt x="261" y="109"/>
                    <a:pt x="236" y="103"/>
                  </a:cubicBezTo>
                  <a:cubicBezTo>
                    <a:pt x="222" y="100"/>
                    <a:pt x="208" y="96"/>
                    <a:pt x="195" y="90"/>
                  </a:cubicBezTo>
                  <a:cubicBezTo>
                    <a:pt x="183" y="84"/>
                    <a:pt x="171" y="76"/>
                    <a:pt x="159" y="68"/>
                  </a:cubicBezTo>
                  <a:cubicBezTo>
                    <a:pt x="115" y="40"/>
                    <a:pt x="67" y="22"/>
                    <a:pt x="18" y="6"/>
                  </a:cubicBezTo>
                  <a:cubicBezTo>
                    <a:pt x="12" y="4"/>
                    <a:pt x="6" y="2"/>
                    <a:pt x="0" y="0"/>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userDrawn="1"/>
          </p:nvSpPr>
          <p:spPr bwMode="auto">
            <a:xfrm>
              <a:off x="-164404" y="4063409"/>
              <a:ext cx="1443118" cy="1138429"/>
            </a:xfrm>
            <a:custGeom>
              <a:avLst/>
              <a:gdLst>
                <a:gd name="T0" fmla="*/ 0 w 219"/>
                <a:gd name="T1" fmla="*/ 0 h 173"/>
                <a:gd name="T2" fmla="*/ 0 w 219"/>
                <a:gd name="T3" fmla="*/ 2 h 173"/>
                <a:gd name="T4" fmla="*/ 104 w 219"/>
                <a:gd name="T5" fmla="*/ 23 h 173"/>
                <a:gd name="T6" fmla="*/ 152 w 219"/>
                <a:gd name="T7" fmla="*/ 49 h 173"/>
                <a:gd name="T8" fmla="*/ 184 w 219"/>
                <a:gd name="T9" fmla="*/ 91 h 173"/>
                <a:gd name="T10" fmla="*/ 217 w 219"/>
                <a:gd name="T11" fmla="*/ 173 h 173"/>
                <a:gd name="T12" fmla="*/ 219 w 219"/>
                <a:gd name="T13" fmla="*/ 173 h 173"/>
                <a:gd name="T14" fmla="*/ 187 w 219"/>
                <a:gd name="T15" fmla="*/ 93 h 173"/>
                <a:gd name="T16" fmla="*/ 159 w 219"/>
                <a:gd name="T17" fmla="*/ 53 h 173"/>
                <a:gd name="T18" fmla="*/ 116 w 219"/>
                <a:gd name="T19" fmla="*/ 25 h 173"/>
                <a:gd name="T20" fmla="*/ 11 w 219"/>
                <a:gd name="T21" fmla="*/ 2 h 173"/>
                <a:gd name="T22" fmla="*/ 0 w 219"/>
                <a:gd name="T2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173">
                  <a:moveTo>
                    <a:pt x="0" y="0"/>
                  </a:moveTo>
                  <a:cubicBezTo>
                    <a:pt x="0" y="2"/>
                    <a:pt x="0" y="2"/>
                    <a:pt x="0" y="2"/>
                  </a:cubicBezTo>
                  <a:cubicBezTo>
                    <a:pt x="35" y="8"/>
                    <a:pt x="71" y="11"/>
                    <a:pt x="104" y="23"/>
                  </a:cubicBezTo>
                  <a:cubicBezTo>
                    <a:pt x="121" y="29"/>
                    <a:pt x="138" y="37"/>
                    <a:pt x="152" y="49"/>
                  </a:cubicBezTo>
                  <a:cubicBezTo>
                    <a:pt x="166" y="61"/>
                    <a:pt x="176" y="75"/>
                    <a:pt x="184" y="91"/>
                  </a:cubicBezTo>
                  <a:cubicBezTo>
                    <a:pt x="197" y="117"/>
                    <a:pt x="204" y="146"/>
                    <a:pt x="217" y="173"/>
                  </a:cubicBezTo>
                  <a:cubicBezTo>
                    <a:pt x="219" y="173"/>
                    <a:pt x="219" y="173"/>
                    <a:pt x="219" y="173"/>
                  </a:cubicBezTo>
                  <a:cubicBezTo>
                    <a:pt x="207" y="147"/>
                    <a:pt x="200" y="119"/>
                    <a:pt x="187" y="93"/>
                  </a:cubicBezTo>
                  <a:cubicBezTo>
                    <a:pt x="180" y="78"/>
                    <a:pt x="171" y="64"/>
                    <a:pt x="159" y="53"/>
                  </a:cubicBezTo>
                  <a:cubicBezTo>
                    <a:pt x="146" y="41"/>
                    <a:pt x="131" y="32"/>
                    <a:pt x="116" y="25"/>
                  </a:cubicBezTo>
                  <a:cubicBezTo>
                    <a:pt x="82" y="11"/>
                    <a:pt x="46" y="7"/>
                    <a:pt x="11" y="2"/>
                  </a:cubicBezTo>
                  <a:cubicBezTo>
                    <a:pt x="7" y="1"/>
                    <a:pt x="4" y="1"/>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userDrawn="1"/>
          </p:nvSpPr>
          <p:spPr bwMode="auto">
            <a:xfrm>
              <a:off x="-164404" y="4736495"/>
              <a:ext cx="817121" cy="465343"/>
            </a:xfrm>
            <a:custGeom>
              <a:avLst/>
              <a:gdLst>
                <a:gd name="T0" fmla="*/ 0 w 124"/>
                <a:gd name="T1" fmla="*/ 0 h 71"/>
                <a:gd name="T2" fmla="*/ 0 w 124"/>
                <a:gd name="T3" fmla="*/ 2 h 71"/>
                <a:gd name="T4" fmla="*/ 37 w 124"/>
                <a:gd name="T5" fmla="*/ 13 h 71"/>
                <a:gd name="T6" fmla="*/ 74 w 124"/>
                <a:gd name="T7" fmla="*/ 30 h 71"/>
                <a:gd name="T8" fmla="*/ 108 w 124"/>
                <a:gd name="T9" fmla="*/ 58 h 71"/>
                <a:gd name="T10" fmla="*/ 122 w 124"/>
                <a:gd name="T11" fmla="*/ 71 h 71"/>
                <a:gd name="T12" fmla="*/ 124 w 124"/>
                <a:gd name="T13" fmla="*/ 71 h 71"/>
                <a:gd name="T14" fmla="*/ 115 w 124"/>
                <a:gd name="T15" fmla="*/ 62 h 71"/>
                <a:gd name="T16" fmla="*/ 50 w 124"/>
                <a:gd name="T17" fmla="*/ 15 h 71"/>
                <a:gd name="T18" fmla="*/ 0 w 124"/>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71">
                  <a:moveTo>
                    <a:pt x="0" y="0"/>
                  </a:moveTo>
                  <a:cubicBezTo>
                    <a:pt x="0" y="2"/>
                    <a:pt x="0" y="2"/>
                    <a:pt x="0" y="2"/>
                  </a:cubicBezTo>
                  <a:cubicBezTo>
                    <a:pt x="13" y="5"/>
                    <a:pt x="25" y="8"/>
                    <a:pt x="37" y="13"/>
                  </a:cubicBezTo>
                  <a:cubicBezTo>
                    <a:pt x="50" y="17"/>
                    <a:pt x="63" y="23"/>
                    <a:pt x="74" y="30"/>
                  </a:cubicBezTo>
                  <a:cubicBezTo>
                    <a:pt x="87" y="38"/>
                    <a:pt x="98" y="48"/>
                    <a:pt x="108" y="58"/>
                  </a:cubicBezTo>
                  <a:cubicBezTo>
                    <a:pt x="113" y="62"/>
                    <a:pt x="117" y="67"/>
                    <a:pt x="122" y="71"/>
                  </a:cubicBezTo>
                  <a:cubicBezTo>
                    <a:pt x="124" y="71"/>
                    <a:pt x="124" y="71"/>
                    <a:pt x="124" y="71"/>
                  </a:cubicBezTo>
                  <a:cubicBezTo>
                    <a:pt x="121" y="68"/>
                    <a:pt x="118" y="65"/>
                    <a:pt x="115" y="62"/>
                  </a:cubicBezTo>
                  <a:cubicBezTo>
                    <a:pt x="95" y="43"/>
                    <a:pt x="75" y="26"/>
                    <a:pt x="50" y="15"/>
                  </a:cubicBezTo>
                  <a:cubicBezTo>
                    <a:pt x="34" y="9"/>
                    <a:pt x="17" y="4"/>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userDrawn="1"/>
        </p:nvGrpSpPr>
        <p:grpSpPr>
          <a:xfrm>
            <a:off x="7571150" y="-841560"/>
            <a:ext cx="2480956" cy="1853496"/>
            <a:chOff x="6235140" y="-1293580"/>
            <a:chExt cx="4282267" cy="3199236"/>
          </a:xfrm>
        </p:grpSpPr>
        <p:sp>
          <p:nvSpPr>
            <p:cNvPr id="8" name="Freeform 7"/>
            <p:cNvSpPr/>
            <p:nvPr userDrawn="1"/>
          </p:nvSpPr>
          <p:spPr bwMode="auto">
            <a:xfrm>
              <a:off x="6235140" y="-1293580"/>
              <a:ext cx="4282267" cy="3199236"/>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D69A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userDrawn="1"/>
          </p:nvSpPr>
          <p:spPr bwMode="auto">
            <a:xfrm>
              <a:off x="7614551" y="661970"/>
              <a:ext cx="1324013" cy="684166"/>
            </a:xfrm>
            <a:custGeom>
              <a:avLst/>
              <a:gdLst>
                <a:gd name="T0" fmla="*/ 3 w 201"/>
                <a:gd name="T1" fmla="*/ 0 h 104"/>
                <a:gd name="T2" fmla="*/ 0 w 201"/>
                <a:gd name="T3" fmla="*/ 0 h 104"/>
                <a:gd name="T4" fmla="*/ 118 w 201"/>
                <a:gd name="T5" fmla="*/ 78 h 104"/>
                <a:gd name="T6" fmla="*/ 201 w 201"/>
                <a:gd name="T7" fmla="*/ 104 h 104"/>
                <a:gd name="T8" fmla="*/ 201 w 201"/>
                <a:gd name="T9" fmla="*/ 102 h 104"/>
                <a:gd name="T10" fmla="*/ 41 w 201"/>
                <a:gd name="T11" fmla="*/ 32 h 104"/>
                <a:gd name="T12" fmla="*/ 3 w 201"/>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201" h="104">
                  <a:moveTo>
                    <a:pt x="3" y="0"/>
                  </a:moveTo>
                  <a:cubicBezTo>
                    <a:pt x="0" y="0"/>
                    <a:pt x="0" y="0"/>
                    <a:pt x="0" y="0"/>
                  </a:cubicBezTo>
                  <a:cubicBezTo>
                    <a:pt x="34" y="33"/>
                    <a:pt x="74" y="59"/>
                    <a:pt x="118" y="78"/>
                  </a:cubicBezTo>
                  <a:cubicBezTo>
                    <a:pt x="144" y="90"/>
                    <a:pt x="173" y="99"/>
                    <a:pt x="201" y="104"/>
                  </a:cubicBezTo>
                  <a:cubicBezTo>
                    <a:pt x="201" y="102"/>
                    <a:pt x="201" y="102"/>
                    <a:pt x="201" y="102"/>
                  </a:cubicBezTo>
                  <a:cubicBezTo>
                    <a:pt x="144" y="91"/>
                    <a:pt x="89" y="66"/>
                    <a:pt x="41" y="32"/>
                  </a:cubicBezTo>
                  <a:cubicBezTo>
                    <a:pt x="28" y="22"/>
                    <a:pt x="15" y="11"/>
                    <a:pt x="3" y="0"/>
                  </a:cubicBezTo>
                </a:path>
              </a:pathLst>
            </a:custGeom>
            <a:solidFill>
              <a:srgbClr val="C48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grpSp>
        <p:nvGrpSpPr>
          <p:cNvPr id="4" name="组合 3"/>
          <p:cNvGrpSpPr/>
          <p:nvPr userDrawn="1"/>
        </p:nvGrpSpPr>
        <p:grpSpPr>
          <a:xfrm>
            <a:off x="-1082560" y="4145280"/>
            <a:ext cx="2811549" cy="1761851"/>
            <a:chOff x="-1594624" y="3260138"/>
            <a:chExt cx="4515890" cy="2829873"/>
          </a:xfrm>
        </p:grpSpPr>
        <p:sp>
          <p:nvSpPr>
            <p:cNvPr id="7" name="Freeform 6"/>
            <p:cNvSpPr/>
            <p:nvPr userDrawn="1"/>
          </p:nvSpPr>
          <p:spPr bwMode="auto">
            <a:xfrm>
              <a:off x="-1594624" y="3861206"/>
              <a:ext cx="3851114" cy="2228805"/>
            </a:xfrm>
            <a:custGeom>
              <a:avLst/>
              <a:gdLst>
                <a:gd name="T0" fmla="*/ 638 w 650"/>
                <a:gd name="T1" fmla="*/ 183 h 376"/>
                <a:gd name="T2" fmla="*/ 548 w 650"/>
                <a:gd name="T3" fmla="*/ 82 h 376"/>
                <a:gd name="T4" fmla="*/ 411 w 650"/>
                <a:gd name="T5" fmla="*/ 15 h 376"/>
                <a:gd name="T6" fmla="*/ 232 w 650"/>
                <a:gd name="T7" fmla="*/ 13 h 376"/>
                <a:gd name="T8" fmla="*/ 47 w 650"/>
                <a:gd name="T9" fmla="*/ 52 h 376"/>
                <a:gd name="T10" fmla="*/ 30 w 650"/>
                <a:gd name="T11" fmla="*/ 67 h 376"/>
                <a:gd name="T12" fmla="*/ 25 w 650"/>
                <a:gd name="T13" fmla="*/ 186 h 376"/>
                <a:gd name="T14" fmla="*/ 71 w 650"/>
                <a:gd name="T15" fmla="*/ 233 h 376"/>
                <a:gd name="T16" fmla="*/ 137 w 650"/>
                <a:gd name="T17" fmla="*/ 284 h 376"/>
                <a:gd name="T18" fmla="*/ 272 w 650"/>
                <a:gd name="T19" fmla="*/ 359 h 376"/>
                <a:gd name="T20" fmla="*/ 431 w 650"/>
                <a:gd name="T21" fmla="*/ 363 h 376"/>
                <a:gd name="T22" fmla="*/ 575 w 650"/>
                <a:gd name="T23" fmla="*/ 301 h 376"/>
                <a:gd name="T24" fmla="*/ 638 w 650"/>
                <a:gd name="T25" fmla="*/ 18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376">
                  <a:moveTo>
                    <a:pt x="638" y="183"/>
                  </a:moveTo>
                  <a:cubicBezTo>
                    <a:pt x="627" y="136"/>
                    <a:pt x="589" y="105"/>
                    <a:pt x="548" y="82"/>
                  </a:cubicBezTo>
                  <a:cubicBezTo>
                    <a:pt x="504" y="58"/>
                    <a:pt x="459" y="28"/>
                    <a:pt x="411" y="15"/>
                  </a:cubicBezTo>
                  <a:cubicBezTo>
                    <a:pt x="353" y="0"/>
                    <a:pt x="291" y="7"/>
                    <a:pt x="232" y="13"/>
                  </a:cubicBezTo>
                  <a:cubicBezTo>
                    <a:pt x="169" y="20"/>
                    <a:pt x="106" y="29"/>
                    <a:pt x="47" y="52"/>
                  </a:cubicBezTo>
                  <a:cubicBezTo>
                    <a:pt x="38" y="55"/>
                    <a:pt x="33" y="61"/>
                    <a:pt x="30" y="67"/>
                  </a:cubicBezTo>
                  <a:cubicBezTo>
                    <a:pt x="0" y="92"/>
                    <a:pt x="8" y="157"/>
                    <a:pt x="25" y="186"/>
                  </a:cubicBezTo>
                  <a:cubicBezTo>
                    <a:pt x="36" y="206"/>
                    <a:pt x="54" y="220"/>
                    <a:pt x="71" y="233"/>
                  </a:cubicBezTo>
                  <a:cubicBezTo>
                    <a:pt x="93" y="251"/>
                    <a:pt x="115" y="268"/>
                    <a:pt x="137" y="284"/>
                  </a:cubicBezTo>
                  <a:cubicBezTo>
                    <a:pt x="179" y="314"/>
                    <a:pt x="222" y="343"/>
                    <a:pt x="272" y="359"/>
                  </a:cubicBezTo>
                  <a:cubicBezTo>
                    <a:pt x="323" y="376"/>
                    <a:pt x="379" y="375"/>
                    <a:pt x="431" y="363"/>
                  </a:cubicBezTo>
                  <a:cubicBezTo>
                    <a:pt x="482" y="352"/>
                    <a:pt x="531" y="328"/>
                    <a:pt x="575" y="301"/>
                  </a:cubicBezTo>
                  <a:cubicBezTo>
                    <a:pt x="619" y="274"/>
                    <a:pt x="650" y="237"/>
                    <a:pt x="638" y="183"/>
                  </a:cubicBezTo>
                </a:path>
              </a:pathLst>
            </a:custGeom>
            <a:solidFill>
              <a:srgbClr val="A47F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userDrawn="1"/>
          </p:nvSpPr>
          <p:spPr bwMode="auto">
            <a:xfrm>
              <a:off x="-164404" y="3260138"/>
              <a:ext cx="3085670" cy="1941701"/>
            </a:xfrm>
            <a:custGeom>
              <a:avLst/>
              <a:gdLst>
                <a:gd name="T0" fmla="*/ 0 w 469"/>
                <a:gd name="T1" fmla="*/ 0 h 295"/>
                <a:gd name="T2" fmla="*/ 0 w 469"/>
                <a:gd name="T3" fmla="*/ 2 h 295"/>
                <a:gd name="T4" fmla="*/ 138 w 469"/>
                <a:gd name="T5" fmla="*/ 58 h 295"/>
                <a:gd name="T6" fmla="*/ 206 w 469"/>
                <a:gd name="T7" fmla="*/ 97 h 295"/>
                <a:gd name="T8" fmla="*/ 287 w 469"/>
                <a:gd name="T9" fmla="*/ 117 h 295"/>
                <a:gd name="T10" fmla="*/ 348 w 469"/>
                <a:gd name="T11" fmla="*/ 154 h 295"/>
                <a:gd name="T12" fmla="*/ 389 w 469"/>
                <a:gd name="T13" fmla="*/ 216 h 295"/>
                <a:gd name="T14" fmla="*/ 410 w 469"/>
                <a:gd name="T15" fmla="*/ 252 h 295"/>
                <a:gd name="T16" fmla="*/ 437 w 469"/>
                <a:gd name="T17" fmla="*/ 276 h 295"/>
                <a:gd name="T18" fmla="*/ 465 w 469"/>
                <a:gd name="T19" fmla="*/ 295 h 295"/>
                <a:gd name="T20" fmla="*/ 469 w 469"/>
                <a:gd name="T21" fmla="*/ 295 h 295"/>
                <a:gd name="T22" fmla="*/ 446 w 469"/>
                <a:gd name="T23" fmla="*/ 281 h 295"/>
                <a:gd name="T24" fmla="*/ 397 w 469"/>
                <a:gd name="T25" fmla="*/ 229 h 295"/>
                <a:gd name="T26" fmla="*/ 380 w 469"/>
                <a:gd name="T27" fmla="*/ 193 h 295"/>
                <a:gd name="T28" fmla="*/ 362 w 469"/>
                <a:gd name="T29" fmla="*/ 165 h 295"/>
                <a:gd name="T30" fmla="*/ 309 w 469"/>
                <a:gd name="T31" fmla="*/ 124 h 295"/>
                <a:gd name="T32" fmla="*/ 236 w 469"/>
                <a:gd name="T33" fmla="*/ 103 h 295"/>
                <a:gd name="T34" fmla="*/ 195 w 469"/>
                <a:gd name="T35" fmla="*/ 90 h 295"/>
                <a:gd name="T36" fmla="*/ 159 w 469"/>
                <a:gd name="T37" fmla="*/ 68 h 295"/>
                <a:gd name="T38" fmla="*/ 18 w 469"/>
                <a:gd name="T39" fmla="*/ 6 h 295"/>
                <a:gd name="T40" fmla="*/ 0 w 469"/>
                <a:gd name="T41"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9" h="295">
                  <a:moveTo>
                    <a:pt x="0" y="0"/>
                  </a:moveTo>
                  <a:cubicBezTo>
                    <a:pt x="0" y="2"/>
                    <a:pt x="0" y="2"/>
                    <a:pt x="0" y="2"/>
                  </a:cubicBezTo>
                  <a:cubicBezTo>
                    <a:pt x="47" y="18"/>
                    <a:pt x="94" y="34"/>
                    <a:pt x="138" y="58"/>
                  </a:cubicBezTo>
                  <a:cubicBezTo>
                    <a:pt x="161" y="70"/>
                    <a:pt x="182" y="88"/>
                    <a:pt x="206" y="97"/>
                  </a:cubicBezTo>
                  <a:cubicBezTo>
                    <a:pt x="232" y="107"/>
                    <a:pt x="261" y="109"/>
                    <a:pt x="287" y="117"/>
                  </a:cubicBezTo>
                  <a:cubicBezTo>
                    <a:pt x="310" y="124"/>
                    <a:pt x="331" y="137"/>
                    <a:pt x="348" y="154"/>
                  </a:cubicBezTo>
                  <a:cubicBezTo>
                    <a:pt x="366" y="171"/>
                    <a:pt x="379" y="192"/>
                    <a:pt x="389" y="216"/>
                  </a:cubicBezTo>
                  <a:cubicBezTo>
                    <a:pt x="394" y="228"/>
                    <a:pt x="400" y="241"/>
                    <a:pt x="410" y="252"/>
                  </a:cubicBezTo>
                  <a:cubicBezTo>
                    <a:pt x="417" y="261"/>
                    <a:pt x="427" y="269"/>
                    <a:pt x="437" y="276"/>
                  </a:cubicBezTo>
                  <a:cubicBezTo>
                    <a:pt x="446" y="283"/>
                    <a:pt x="456" y="289"/>
                    <a:pt x="465" y="295"/>
                  </a:cubicBezTo>
                  <a:cubicBezTo>
                    <a:pt x="469" y="295"/>
                    <a:pt x="469" y="295"/>
                    <a:pt x="469" y="295"/>
                  </a:cubicBezTo>
                  <a:cubicBezTo>
                    <a:pt x="462" y="290"/>
                    <a:pt x="454" y="285"/>
                    <a:pt x="446" y="281"/>
                  </a:cubicBezTo>
                  <a:cubicBezTo>
                    <a:pt x="426" y="267"/>
                    <a:pt x="408" y="251"/>
                    <a:pt x="397" y="229"/>
                  </a:cubicBezTo>
                  <a:cubicBezTo>
                    <a:pt x="391" y="217"/>
                    <a:pt x="387" y="204"/>
                    <a:pt x="380" y="193"/>
                  </a:cubicBezTo>
                  <a:cubicBezTo>
                    <a:pt x="375" y="183"/>
                    <a:pt x="369" y="174"/>
                    <a:pt x="362" y="165"/>
                  </a:cubicBezTo>
                  <a:cubicBezTo>
                    <a:pt x="347" y="148"/>
                    <a:pt x="329" y="134"/>
                    <a:pt x="309" y="124"/>
                  </a:cubicBezTo>
                  <a:cubicBezTo>
                    <a:pt x="286" y="112"/>
                    <a:pt x="261" y="109"/>
                    <a:pt x="236" y="103"/>
                  </a:cubicBezTo>
                  <a:cubicBezTo>
                    <a:pt x="222" y="100"/>
                    <a:pt x="208" y="96"/>
                    <a:pt x="195" y="90"/>
                  </a:cubicBezTo>
                  <a:cubicBezTo>
                    <a:pt x="183" y="84"/>
                    <a:pt x="171" y="76"/>
                    <a:pt x="159" y="68"/>
                  </a:cubicBezTo>
                  <a:cubicBezTo>
                    <a:pt x="115" y="40"/>
                    <a:pt x="67" y="22"/>
                    <a:pt x="18" y="6"/>
                  </a:cubicBezTo>
                  <a:cubicBezTo>
                    <a:pt x="12" y="4"/>
                    <a:pt x="6" y="2"/>
                    <a:pt x="0" y="0"/>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userDrawn="1"/>
          </p:nvSpPr>
          <p:spPr bwMode="auto">
            <a:xfrm>
              <a:off x="-164404" y="4063409"/>
              <a:ext cx="1443118" cy="1138429"/>
            </a:xfrm>
            <a:custGeom>
              <a:avLst/>
              <a:gdLst>
                <a:gd name="T0" fmla="*/ 0 w 219"/>
                <a:gd name="T1" fmla="*/ 0 h 173"/>
                <a:gd name="T2" fmla="*/ 0 w 219"/>
                <a:gd name="T3" fmla="*/ 2 h 173"/>
                <a:gd name="T4" fmla="*/ 104 w 219"/>
                <a:gd name="T5" fmla="*/ 23 h 173"/>
                <a:gd name="T6" fmla="*/ 152 w 219"/>
                <a:gd name="T7" fmla="*/ 49 h 173"/>
                <a:gd name="T8" fmla="*/ 184 w 219"/>
                <a:gd name="T9" fmla="*/ 91 h 173"/>
                <a:gd name="T10" fmla="*/ 217 w 219"/>
                <a:gd name="T11" fmla="*/ 173 h 173"/>
                <a:gd name="T12" fmla="*/ 219 w 219"/>
                <a:gd name="T13" fmla="*/ 173 h 173"/>
                <a:gd name="T14" fmla="*/ 187 w 219"/>
                <a:gd name="T15" fmla="*/ 93 h 173"/>
                <a:gd name="T16" fmla="*/ 159 w 219"/>
                <a:gd name="T17" fmla="*/ 53 h 173"/>
                <a:gd name="T18" fmla="*/ 116 w 219"/>
                <a:gd name="T19" fmla="*/ 25 h 173"/>
                <a:gd name="T20" fmla="*/ 11 w 219"/>
                <a:gd name="T21" fmla="*/ 2 h 173"/>
                <a:gd name="T22" fmla="*/ 0 w 219"/>
                <a:gd name="T2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173">
                  <a:moveTo>
                    <a:pt x="0" y="0"/>
                  </a:moveTo>
                  <a:cubicBezTo>
                    <a:pt x="0" y="2"/>
                    <a:pt x="0" y="2"/>
                    <a:pt x="0" y="2"/>
                  </a:cubicBezTo>
                  <a:cubicBezTo>
                    <a:pt x="35" y="8"/>
                    <a:pt x="71" y="11"/>
                    <a:pt x="104" y="23"/>
                  </a:cubicBezTo>
                  <a:cubicBezTo>
                    <a:pt x="121" y="29"/>
                    <a:pt x="138" y="37"/>
                    <a:pt x="152" y="49"/>
                  </a:cubicBezTo>
                  <a:cubicBezTo>
                    <a:pt x="166" y="61"/>
                    <a:pt x="176" y="75"/>
                    <a:pt x="184" y="91"/>
                  </a:cubicBezTo>
                  <a:cubicBezTo>
                    <a:pt x="197" y="117"/>
                    <a:pt x="204" y="146"/>
                    <a:pt x="217" y="173"/>
                  </a:cubicBezTo>
                  <a:cubicBezTo>
                    <a:pt x="219" y="173"/>
                    <a:pt x="219" y="173"/>
                    <a:pt x="219" y="173"/>
                  </a:cubicBezTo>
                  <a:cubicBezTo>
                    <a:pt x="207" y="147"/>
                    <a:pt x="200" y="119"/>
                    <a:pt x="187" y="93"/>
                  </a:cubicBezTo>
                  <a:cubicBezTo>
                    <a:pt x="180" y="78"/>
                    <a:pt x="171" y="64"/>
                    <a:pt x="159" y="53"/>
                  </a:cubicBezTo>
                  <a:cubicBezTo>
                    <a:pt x="146" y="41"/>
                    <a:pt x="131" y="32"/>
                    <a:pt x="116" y="25"/>
                  </a:cubicBezTo>
                  <a:cubicBezTo>
                    <a:pt x="82" y="11"/>
                    <a:pt x="46" y="7"/>
                    <a:pt x="11" y="2"/>
                  </a:cubicBezTo>
                  <a:cubicBezTo>
                    <a:pt x="7" y="1"/>
                    <a:pt x="4" y="1"/>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userDrawn="1"/>
          </p:nvSpPr>
          <p:spPr bwMode="auto">
            <a:xfrm>
              <a:off x="-164404" y="4736495"/>
              <a:ext cx="817121" cy="465343"/>
            </a:xfrm>
            <a:custGeom>
              <a:avLst/>
              <a:gdLst>
                <a:gd name="T0" fmla="*/ 0 w 124"/>
                <a:gd name="T1" fmla="*/ 0 h 71"/>
                <a:gd name="T2" fmla="*/ 0 w 124"/>
                <a:gd name="T3" fmla="*/ 2 h 71"/>
                <a:gd name="T4" fmla="*/ 37 w 124"/>
                <a:gd name="T5" fmla="*/ 13 h 71"/>
                <a:gd name="T6" fmla="*/ 74 w 124"/>
                <a:gd name="T7" fmla="*/ 30 h 71"/>
                <a:gd name="T8" fmla="*/ 108 w 124"/>
                <a:gd name="T9" fmla="*/ 58 h 71"/>
                <a:gd name="T10" fmla="*/ 122 w 124"/>
                <a:gd name="T11" fmla="*/ 71 h 71"/>
                <a:gd name="T12" fmla="*/ 124 w 124"/>
                <a:gd name="T13" fmla="*/ 71 h 71"/>
                <a:gd name="T14" fmla="*/ 115 w 124"/>
                <a:gd name="T15" fmla="*/ 62 h 71"/>
                <a:gd name="T16" fmla="*/ 50 w 124"/>
                <a:gd name="T17" fmla="*/ 15 h 71"/>
                <a:gd name="T18" fmla="*/ 0 w 124"/>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71">
                  <a:moveTo>
                    <a:pt x="0" y="0"/>
                  </a:moveTo>
                  <a:cubicBezTo>
                    <a:pt x="0" y="2"/>
                    <a:pt x="0" y="2"/>
                    <a:pt x="0" y="2"/>
                  </a:cubicBezTo>
                  <a:cubicBezTo>
                    <a:pt x="13" y="5"/>
                    <a:pt x="25" y="8"/>
                    <a:pt x="37" y="13"/>
                  </a:cubicBezTo>
                  <a:cubicBezTo>
                    <a:pt x="50" y="17"/>
                    <a:pt x="63" y="23"/>
                    <a:pt x="74" y="30"/>
                  </a:cubicBezTo>
                  <a:cubicBezTo>
                    <a:pt x="87" y="38"/>
                    <a:pt x="98" y="48"/>
                    <a:pt x="108" y="58"/>
                  </a:cubicBezTo>
                  <a:cubicBezTo>
                    <a:pt x="113" y="62"/>
                    <a:pt x="117" y="67"/>
                    <a:pt x="122" y="71"/>
                  </a:cubicBezTo>
                  <a:cubicBezTo>
                    <a:pt x="124" y="71"/>
                    <a:pt x="124" y="71"/>
                    <a:pt x="124" y="71"/>
                  </a:cubicBezTo>
                  <a:cubicBezTo>
                    <a:pt x="121" y="68"/>
                    <a:pt x="118" y="65"/>
                    <a:pt x="115" y="62"/>
                  </a:cubicBezTo>
                  <a:cubicBezTo>
                    <a:pt x="95" y="43"/>
                    <a:pt x="75" y="26"/>
                    <a:pt x="50" y="15"/>
                  </a:cubicBezTo>
                  <a:cubicBezTo>
                    <a:pt x="34" y="9"/>
                    <a:pt x="17" y="4"/>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userDrawn="1"/>
        </p:nvGrpSpPr>
        <p:grpSpPr>
          <a:xfrm>
            <a:off x="7571150" y="-841560"/>
            <a:ext cx="2480956" cy="1853496"/>
            <a:chOff x="6235140" y="-1293580"/>
            <a:chExt cx="4282267" cy="3199236"/>
          </a:xfrm>
        </p:grpSpPr>
        <p:sp>
          <p:nvSpPr>
            <p:cNvPr id="8" name="Freeform 7"/>
            <p:cNvSpPr/>
            <p:nvPr userDrawn="1"/>
          </p:nvSpPr>
          <p:spPr bwMode="auto">
            <a:xfrm>
              <a:off x="6235140" y="-1293580"/>
              <a:ext cx="4282267" cy="3199236"/>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D69A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userDrawn="1"/>
          </p:nvSpPr>
          <p:spPr bwMode="auto">
            <a:xfrm>
              <a:off x="7614551" y="661970"/>
              <a:ext cx="1324013" cy="684166"/>
            </a:xfrm>
            <a:custGeom>
              <a:avLst/>
              <a:gdLst>
                <a:gd name="T0" fmla="*/ 3 w 201"/>
                <a:gd name="T1" fmla="*/ 0 h 104"/>
                <a:gd name="T2" fmla="*/ 0 w 201"/>
                <a:gd name="T3" fmla="*/ 0 h 104"/>
                <a:gd name="T4" fmla="*/ 118 w 201"/>
                <a:gd name="T5" fmla="*/ 78 h 104"/>
                <a:gd name="T6" fmla="*/ 201 w 201"/>
                <a:gd name="T7" fmla="*/ 104 h 104"/>
                <a:gd name="T8" fmla="*/ 201 w 201"/>
                <a:gd name="T9" fmla="*/ 102 h 104"/>
                <a:gd name="T10" fmla="*/ 41 w 201"/>
                <a:gd name="T11" fmla="*/ 32 h 104"/>
                <a:gd name="T12" fmla="*/ 3 w 201"/>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201" h="104">
                  <a:moveTo>
                    <a:pt x="3" y="0"/>
                  </a:moveTo>
                  <a:cubicBezTo>
                    <a:pt x="0" y="0"/>
                    <a:pt x="0" y="0"/>
                    <a:pt x="0" y="0"/>
                  </a:cubicBezTo>
                  <a:cubicBezTo>
                    <a:pt x="34" y="33"/>
                    <a:pt x="74" y="59"/>
                    <a:pt x="118" y="78"/>
                  </a:cubicBezTo>
                  <a:cubicBezTo>
                    <a:pt x="144" y="90"/>
                    <a:pt x="173" y="99"/>
                    <a:pt x="201" y="104"/>
                  </a:cubicBezTo>
                  <a:cubicBezTo>
                    <a:pt x="201" y="102"/>
                    <a:pt x="201" y="102"/>
                    <a:pt x="201" y="102"/>
                  </a:cubicBezTo>
                  <a:cubicBezTo>
                    <a:pt x="144" y="91"/>
                    <a:pt x="89" y="66"/>
                    <a:pt x="41" y="32"/>
                  </a:cubicBezTo>
                  <a:cubicBezTo>
                    <a:pt x="28" y="22"/>
                    <a:pt x="15" y="11"/>
                    <a:pt x="3" y="0"/>
                  </a:cubicBezTo>
                </a:path>
              </a:pathLst>
            </a:custGeom>
            <a:solidFill>
              <a:srgbClr val="C48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图片占位符 4"/>
          <p:cNvSpPr>
            <a:spLocks noGrp="1"/>
          </p:cNvSpPr>
          <p:nvPr>
            <p:ph type="pic" sz="quarter" idx="10"/>
          </p:nvPr>
        </p:nvSpPr>
        <p:spPr>
          <a:xfrm>
            <a:off x="390636" y="1415018"/>
            <a:ext cx="2631632" cy="3041536"/>
          </a:xfrm>
        </p:spPr>
        <p:txBody>
          <a:bodyPr/>
          <a:lstStyle/>
          <a:p>
            <a:endParaRPr lang="zh-CN" altLang="en-US"/>
          </a:p>
        </p:txBody>
      </p:sp>
      <p:sp>
        <p:nvSpPr>
          <p:cNvPr id="6" name="矩形 5"/>
          <p:cNvSpPr/>
          <p:nvPr userDrawn="1"/>
        </p:nvSpPr>
        <p:spPr>
          <a:xfrm>
            <a:off x="3256184" y="1415018"/>
            <a:ext cx="2631632" cy="3041536"/>
          </a:xfrm>
          <a:prstGeom prst="rect">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6116489" y="1415018"/>
            <a:ext cx="2631632" cy="3041536"/>
          </a:xfrm>
          <a:prstGeom prst="rect">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grpSp>
        <p:nvGrpSpPr>
          <p:cNvPr id="4" name="组合 3"/>
          <p:cNvGrpSpPr/>
          <p:nvPr userDrawn="1"/>
        </p:nvGrpSpPr>
        <p:grpSpPr>
          <a:xfrm>
            <a:off x="-1082560" y="4145280"/>
            <a:ext cx="2811549" cy="1761851"/>
            <a:chOff x="-1594624" y="3260138"/>
            <a:chExt cx="4515890" cy="2829873"/>
          </a:xfrm>
        </p:grpSpPr>
        <p:sp>
          <p:nvSpPr>
            <p:cNvPr id="7" name="Freeform 6"/>
            <p:cNvSpPr/>
            <p:nvPr userDrawn="1"/>
          </p:nvSpPr>
          <p:spPr bwMode="auto">
            <a:xfrm>
              <a:off x="-1594624" y="3861206"/>
              <a:ext cx="3851114" cy="2228805"/>
            </a:xfrm>
            <a:custGeom>
              <a:avLst/>
              <a:gdLst>
                <a:gd name="T0" fmla="*/ 638 w 650"/>
                <a:gd name="T1" fmla="*/ 183 h 376"/>
                <a:gd name="T2" fmla="*/ 548 w 650"/>
                <a:gd name="T3" fmla="*/ 82 h 376"/>
                <a:gd name="T4" fmla="*/ 411 w 650"/>
                <a:gd name="T5" fmla="*/ 15 h 376"/>
                <a:gd name="T6" fmla="*/ 232 w 650"/>
                <a:gd name="T7" fmla="*/ 13 h 376"/>
                <a:gd name="T8" fmla="*/ 47 w 650"/>
                <a:gd name="T9" fmla="*/ 52 h 376"/>
                <a:gd name="T10" fmla="*/ 30 w 650"/>
                <a:gd name="T11" fmla="*/ 67 h 376"/>
                <a:gd name="T12" fmla="*/ 25 w 650"/>
                <a:gd name="T13" fmla="*/ 186 h 376"/>
                <a:gd name="T14" fmla="*/ 71 w 650"/>
                <a:gd name="T15" fmla="*/ 233 h 376"/>
                <a:gd name="T16" fmla="*/ 137 w 650"/>
                <a:gd name="T17" fmla="*/ 284 h 376"/>
                <a:gd name="T18" fmla="*/ 272 w 650"/>
                <a:gd name="T19" fmla="*/ 359 h 376"/>
                <a:gd name="T20" fmla="*/ 431 w 650"/>
                <a:gd name="T21" fmla="*/ 363 h 376"/>
                <a:gd name="T22" fmla="*/ 575 w 650"/>
                <a:gd name="T23" fmla="*/ 301 h 376"/>
                <a:gd name="T24" fmla="*/ 638 w 650"/>
                <a:gd name="T25" fmla="*/ 18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0" h="376">
                  <a:moveTo>
                    <a:pt x="638" y="183"/>
                  </a:moveTo>
                  <a:cubicBezTo>
                    <a:pt x="627" y="136"/>
                    <a:pt x="589" y="105"/>
                    <a:pt x="548" y="82"/>
                  </a:cubicBezTo>
                  <a:cubicBezTo>
                    <a:pt x="504" y="58"/>
                    <a:pt x="459" y="28"/>
                    <a:pt x="411" y="15"/>
                  </a:cubicBezTo>
                  <a:cubicBezTo>
                    <a:pt x="353" y="0"/>
                    <a:pt x="291" y="7"/>
                    <a:pt x="232" y="13"/>
                  </a:cubicBezTo>
                  <a:cubicBezTo>
                    <a:pt x="169" y="20"/>
                    <a:pt x="106" y="29"/>
                    <a:pt x="47" y="52"/>
                  </a:cubicBezTo>
                  <a:cubicBezTo>
                    <a:pt x="38" y="55"/>
                    <a:pt x="33" y="61"/>
                    <a:pt x="30" y="67"/>
                  </a:cubicBezTo>
                  <a:cubicBezTo>
                    <a:pt x="0" y="92"/>
                    <a:pt x="8" y="157"/>
                    <a:pt x="25" y="186"/>
                  </a:cubicBezTo>
                  <a:cubicBezTo>
                    <a:pt x="36" y="206"/>
                    <a:pt x="54" y="220"/>
                    <a:pt x="71" y="233"/>
                  </a:cubicBezTo>
                  <a:cubicBezTo>
                    <a:pt x="93" y="251"/>
                    <a:pt x="115" y="268"/>
                    <a:pt x="137" y="284"/>
                  </a:cubicBezTo>
                  <a:cubicBezTo>
                    <a:pt x="179" y="314"/>
                    <a:pt x="222" y="343"/>
                    <a:pt x="272" y="359"/>
                  </a:cubicBezTo>
                  <a:cubicBezTo>
                    <a:pt x="323" y="376"/>
                    <a:pt x="379" y="375"/>
                    <a:pt x="431" y="363"/>
                  </a:cubicBezTo>
                  <a:cubicBezTo>
                    <a:pt x="482" y="352"/>
                    <a:pt x="531" y="328"/>
                    <a:pt x="575" y="301"/>
                  </a:cubicBezTo>
                  <a:cubicBezTo>
                    <a:pt x="619" y="274"/>
                    <a:pt x="650" y="237"/>
                    <a:pt x="638" y="183"/>
                  </a:cubicBezTo>
                </a:path>
              </a:pathLst>
            </a:custGeom>
            <a:solidFill>
              <a:srgbClr val="A47F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userDrawn="1"/>
          </p:nvSpPr>
          <p:spPr bwMode="auto">
            <a:xfrm>
              <a:off x="-164404" y="3260138"/>
              <a:ext cx="3085670" cy="1941701"/>
            </a:xfrm>
            <a:custGeom>
              <a:avLst/>
              <a:gdLst>
                <a:gd name="T0" fmla="*/ 0 w 469"/>
                <a:gd name="T1" fmla="*/ 0 h 295"/>
                <a:gd name="T2" fmla="*/ 0 w 469"/>
                <a:gd name="T3" fmla="*/ 2 h 295"/>
                <a:gd name="T4" fmla="*/ 138 w 469"/>
                <a:gd name="T5" fmla="*/ 58 h 295"/>
                <a:gd name="T6" fmla="*/ 206 w 469"/>
                <a:gd name="T7" fmla="*/ 97 h 295"/>
                <a:gd name="T8" fmla="*/ 287 w 469"/>
                <a:gd name="T9" fmla="*/ 117 h 295"/>
                <a:gd name="T10" fmla="*/ 348 w 469"/>
                <a:gd name="T11" fmla="*/ 154 h 295"/>
                <a:gd name="T12" fmla="*/ 389 w 469"/>
                <a:gd name="T13" fmla="*/ 216 h 295"/>
                <a:gd name="T14" fmla="*/ 410 w 469"/>
                <a:gd name="T15" fmla="*/ 252 h 295"/>
                <a:gd name="T16" fmla="*/ 437 w 469"/>
                <a:gd name="T17" fmla="*/ 276 h 295"/>
                <a:gd name="T18" fmla="*/ 465 w 469"/>
                <a:gd name="T19" fmla="*/ 295 h 295"/>
                <a:gd name="T20" fmla="*/ 469 w 469"/>
                <a:gd name="T21" fmla="*/ 295 h 295"/>
                <a:gd name="T22" fmla="*/ 446 w 469"/>
                <a:gd name="T23" fmla="*/ 281 h 295"/>
                <a:gd name="T24" fmla="*/ 397 w 469"/>
                <a:gd name="T25" fmla="*/ 229 h 295"/>
                <a:gd name="T26" fmla="*/ 380 w 469"/>
                <a:gd name="T27" fmla="*/ 193 h 295"/>
                <a:gd name="T28" fmla="*/ 362 w 469"/>
                <a:gd name="T29" fmla="*/ 165 h 295"/>
                <a:gd name="T30" fmla="*/ 309 w 469"/>
                <a:gd name="T31" fmla="*/ 124 h 295"/>
                <a:gd name="T32" fmla="*/ 236 w 469"/>
                <a:gd name="T33" fmla="*/ 103 h 295"/>
                <a:gd name="T34" fmla="*/ 195 w 469"/>
                <a:gd name="T35" fmla="*/ 90 h 295"/>
                <a:gd name="T36" fmla="*/ 159 w 469"/>
                <a:gd name="T37" fmla="*/ 68 h 295"/>
                <a:gd name="T38" fmla="*/ 18 w 469"/>
                <a:gd name="T39" fmla="*/ 6 h 295"/>
                <a:gd name="T40" fmla="*/ 0 w 469"/>
                <a:gd name="T41"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9" h="295">
                  <a:moveTo>
                    <a:pt x="0" y="0"/>
                  </a:moveTo>
                  <a:cubicBezTo>
                    <a:pt x="0" y="2"/>
                    <a:pt x="0" y="2"/>
                    <a:pt x="0" y="2"/>
                  </a:cubicBezTo>
                  <a:cubicBezTo>
                    <a:pt x="47" y="18"/>
                    <a:pt x="94" y="34"/>
                    <a:pt x="138" y="58"/>
                  </a:cubicBezTo>
                  <a:cubicBezTo>
                    <a:pt x="161" y="70"/>
                    <a:pt x="182" y="88"/>
                    <a:pt x="206" y="97"/>
                  </a:cubicBezTo>
                  <a:cubicBezTo>
                    <a:pt x="232" y="107"/>
                    <a:pt x="261" y="109"/>
                    <a:pt x="287" y="117"/>
                  </a:cubicBezTo>
                  <a:cubicBezTo>
                    <a:pt x="310" y="124"/>
                    <a:pt x="331" y="137"/>
                    <a:pt x="348" y="154"/>
                  </a:cubicBezTo>
                  <a:cubicBezTo>
                    <a:pt x="366" y="171"/>
                    <a:pt x="379" y="192"/>
                    <a:pt x="389" y="216"/>
                  </a:cubicBezTo>
                  <a:cubicBezTo>
                    <a:pt x="394" y="228"/>
                    <a:pt x="400" y="241"/>
                    <a:pt x="410" y="252"/>
                  </a:cubicBezTo>
                  <a:cubicBezTo>
                    <a:pt x="417" y="261"/>
                    <a:pt x="427" y="269"/>
                    <a:pt x="437" y="276"/>
                  </a:cubicBezTo>
                  <a:cubicBezTo>
                    <a:pt x="446" y="283"/>
                    <a:pt x="456" y="289"/>
                    <a:pt x="465" y="295"/>
                  </a:cubicBezTo>
                  <a:cubicBezTo>
                    <a:pt x="469" y="295"/>
                    <a:pt x="469" y="295"/>
                    <a:pt x="469" y="295"/>
                  </a:cubicBezTo>
                  <a:cubicBezTo>
                    <a:pt x="462" y="290"/>
                    <a:pt x="454" y="285"/>
                    <a:pt x="446" y="281"/>
                  </a:cubicBezTo>
                  <a:cubicBezTo>
                    <a:pt x="426" y="267"/>
                    <a:pt x="408" y="251"/>
                    <a:pt x="397" y="229"/>
                  </a:cubicBezTo>
                  <a:cubicBezTo>
                    <a:pt x="391" y="217"/>
                    <a:pt x="387" y="204"/>
                    <a:pt x="380" y="193"/>
                  </a:cubicBezTo>
                  <a:cubicBezTo>
                    <a:pt x="375" y="183"/>
                    <a:pt x="369" y="174"/>
                    <a:pt x="362" y="165"/>
                  </a:cubicBezTo>
                  <a:cubicBezTo>
                    <a:pt x="347" y="148"/>
                    <a:pt x="329" y="134"/>
                    <a:pt x="309" y="124"/>
                  </a:cubicBezTo>
                  <a:cubicBezTo>
                    <a:pt x="286" y="112"/>
                    <a:pt x="261" y="109"/>
                    <a:pt x="236" y="103"/>
                  </a:cubicBezTo>
                  <a:cubicBezTo>
                    <a:pt x="222" y="100"/>
                    <a:pt x="208" y="96"/>
                    <a:pt x="195" y="90"/>
                  </a:cubicBezTo>
                  <a:cubicBezTo>
                    <a:pt x="183" y="84"/>
                    <a:pt x="171" y="76"/>
                    <a:pt x="159" y="68"/>
                  </a:cubicBezTo>
                  <a:cubicBezTo>
                    <a:pt x="115" y="40"/>
                    <a:pt x="67" y="22"/>
                    <a:pt x="18" y="6"/>
                  </a:cubicBezTo>
                  <a:cubicBezTo>
                    <a:pt x="12" y="4"/>
                    <a:pt x="6" y="2"/>
                    <a:pt x="0" y="0"/>
                  </a:cubicBezTo>
                </a:path>
              </a:pathLst>
            </a:custGeom>
            <a:solidFill>
              <a:srgbClr val="E7D9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userDrawn="1"/>
          </p:nvSpPr>
          <p:spPr bwMode="auto">
            <a:xfrm>
              <a:off x="-164404" y="4063409"/>
              <a:ext cx="1443118" cy="1138429"/>
            </a:xfrm>
            <a:custGeom>
              <a:avLst/>
              <a:gdLst>
                <a:gd name="T0" fmla="*/ 0 w 219"/>
                <a:gd name="T1" fmla="*/ 0 h 173"/>
                <a:gd name="T2" fmla="*/ 0 w 219"/>
                <a:gd name="T3" fmla="*/ 2 h 173"/>
                <a:gd name="T4" fmla="*/ 104 w 219"/>
                <a:gd name="T5" fmla="*/ 23 h 173"/>
                <a:gd name="T6" fmla="*/ 152 w 219"/>
                <a:gd name="T7" fmla="*/ 49 h 173"/>
                <a:gd name="T8" fmla="*/ 184 w 219"/>
                <a:gd name="T9" fmla="*/ 91 h 173"/>
                <a:gd name="T10" fmla="*/ 217 w 219"/>
                <a:gd name="T11" fmla="*/ 173 h 173"/>
                <a:gd name="T12" fmla="*/ 219 w 219"/>
                <a:gd name="T13" fmla="*/ 173 h 173"/>
                <a:gd name="T14" fmla="*/ 187 w 219"/>
                <a:gd name="T15" fmla="*/ 93 h 173"/>
                <a:gd name="T16" fmla="*/ 159 w 219"/>
                <a:gd name="T17" fmla="*/ 53 h 173"/>
                <a:gd name="T18" fmla="*/ 116 w 219"/>
                <a:gd name="T19" fmla="*/ 25 h 173"/>
                <a:gd name="T20" fmla="*/ 11 w 219"/>
                <a:gd name="T21" fmla="*/ 2 h 173"/>
                <a:gd name="T22" fmla="*/ 0 w 219"/>
                <a:gd name="T2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173">
                  <a:moveTo>
                    <a:pt x="0" y="0"/>
                  </a:moveTo>
                  <a:cubicBezTo>
                    <a:pt x="0" y="2"/>
                    <a:pt x="0" y="2"/>
                    <a:pt x="0" y="2"/>
                  </a:cubicBezTo>
                  <a:cubicBezTo>
                    <a:pt x="35" y="8"/>
                    <a:pt x="71" y="11"/>
                    <a:pt x="104" y="23"/>
                  </a:cubicBezTo>
                  <a:cubicBezTo>
                    <a:pt x="121" y="29"/>
                    <a:pt x="138" y="37"/>
                    <a:pt x="152" y="49"/>
                  </a:cubicBezTo>
                  <a:cubicBezTo>
                    <a:pt x="166" y="61"/>
                    <a:pt x="176" y="75"/>
                    <a:pt x="184" y="91"/>
                  </a:cubicBezTo>
                  <a:cubicBezTo>
                    <a:pt x="197" y="117"/>
                    <a:pt x="204" y="146"/>
                    <a:pt x="217" y="173"/>
                  </a:cubicBezTo>
                  <a:cubicBezTo>
                    <a:pt x="219" y="173"/>
                    <a:pt x="219" y="173"/>
                    <a:pt x="219" y="173"/>
                  </a:cubicBezTo>
                  <a:cubicBezTo>
                    <a:pt x="207" y="147"/>
                    <a:pt x="200" y="119"/>
                    <a:pt x="187" y="93"/>
                  </a:cubicBezTo>
                  <a:cubicBezTo>
                    <a:pt x="180" y="78"/>
                    <a:pt x="171" y="64"/>
                    <a:pt x="159" y="53"/>
                  </a:cubicBezTo>
                  <a:cubicBezTo>
                    <a:pt x="146" y="41"/>
                    <a:pt x="131" y="32"/>
                    <a:pt x="116" y="25"/>
                  </a:cubicBezTo>
                  <a:cubicBezTo>
                    <a:pt x="82" y="11"/>
                    <a:pt x="46" y="7"/>
                    <a:pt x="11" y="2"/>
                  </a:cubicBezTo>
                  <a:cubicBezTo>
                    <a:pt x="7" y="1"/>
                    <a:pt x="4" y="1"/>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userDrawn="1"/>
          </p:nvSpPr>
          <p:spPr bwMode="auto">
            <a:xfrm>
              <a:off x="-164404" y="4736495"/>
              <a:ext cx="817121" cy="465343"/>
            </a:xfrm>
            <a:custGeom>
              <a:avLst/>
              <a:gdLst>
                <a:gd name="T0" fmla="*/ 0 w 124"/>
                <a:gd name="T1" fmla="*/ 0 h 71"/>
                <a:gd name="T2" fmla="*/ 0 w 124"/>
                <a:gd name="T3" fmla="*/ 2 h 71"/>
                <a:gd name="T4" fmla="*/ 37 w 124"/>
                <a:gd name="T5" fmla="*/ 13 h 71"/>
                <a:gd name="T6" fmla="*/ 74 w 124"/>
                <a:gd name="T7" fmla="*/ 30 h 71"/>
                <a:gd name="T8" fmla="*/ 108 w 124"/>
                <a:gd name="T9" fmla="*/ 58 h 71"/>
                <a:gd name="T10" fmla="*/ 122 w 124"/>
                <a:gd name="T11" fmla="*/ 71 h 71"/>
                <a:gd name="T12" fmla="*/ 124 w 124"/>
                <a:gd name="T13" fmla="*/ 71 h 71"/>
                <a:gd name="T14" fmla="*/ 115 w 124"/>
                <a:gd name="T15" fmla="*/ 62 h 71"/>
                <a:gd name="T16" fmla="*/ 50 w 124"/>
                <a:gd name="T17" fmla="*/ 15 h 71"/>
                <a:gd name="T18" fmla="*/ 0 w 124"/>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71">
                  <a:moveTo>
                    <a:pt x="0" y="0"/>
                  </a:moveTo>
                  <a:cubicBezTo>
                    <a:pt x="0" y="2"/>
                    <a:pt x="0" y="2"/>
                    <a:pt x="0" y="2"/>
                  </a:cubicBezTo>
                  <a:cubicBezTo>
                    <a:pt x="13" y="5"/>
                    <a:pt x="25" y="8"/>
                    <a:pt x="37" y="13"/>
                  </a:cubicBezTo>
                  <a:cubicBezTo>
                    <a:pt x="50" y="17"/>
                    <a:pt x="63" y="23"/>
                    <a:pt x="74" y="30"/>
                  </a:cubicBezTo>
                  <a:cubicBezTo>
                    <a:pt x="87" y="38"/>
                    <a:pt x="98" y="48"/>
                    <a:pt x="108" y="58"/>
                  </a:cubicBezTo>
                  <a:cubicBezTo>
                    <a:pt x="113" y="62"/>
                    <a:pt x="117" y="67"/>
                    <a:pt x="122" y="71"/>
                  </a:cubicBezTo>
                  <a:cubicBezTo>
                    <a:pt x="124" y="71"/>
                    <a:pt x="124" y="71"/>
                    <a:pt x="124" y="71"/>
                  </a:cubicBezTo>
                  <a:cubicBezTo>
                    <a:pt x="121" y="68"/>
                    <a:pt x="118" y="65"/>
                    <a:pt x="115" y="62"/>
                  </a:cubicBezTo>
                  <a:cubicBezTo>
                    <a:pt x="95" y="43"/>
                    <a:pt x="75" y="26"/>
                    <a:pt x="50" y="15"/>
                  </a:cubicBezTo>
                  <a:cubicBezTo>
                    <a:pt x="34" y="9"/>
                    <a:pt x="17" y="4"/>
                    <a:pt x="0" y="0"/>
                  </a:cubicBezTo>
                </a:path>
              </a:pathLst>
            </a:custGeom>
            <a:solidFill>
              <a:srgbClr val="966D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userDrawn="1"/>
        </p:nvGrpSpPr>
        <p:grpSpPr>
          <a:xfrm>
            <a:off x="7571150" y="-841560"/>
            <a:ext cx="2480956" cy="1853496"/>
            <a:chOff x="6235140" y="-1293580"/>
            <a:chExt cx="4282267" cy="3199236"/>
          </a:xfrm>
        </p:grpSpPr>
        <p:sp>
          <p:nvSpPr>
            <p:cNvPr id="8" name="Freeform 7"/>
            <p:cNvSpPr/>
            <p:nvPr userDrawn="1"/>
          </p:nvSpPr>
          <p:spPr bwMode="auto">
            <a:xfrm>
              <a:off x="6235140" y="-1293580"/>
              <a:ext cx="4282267" cy="3199236"/>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D69A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userDrawn="1"/>
          </p:nvSpPr>
          <p:spPr bwMode="auto">
            <a:xfrm>
              <a:off x="7614551" y="661970"/>
              <a:ext cx="1324013" cy="684166"/>
            </a:xfrm>
            <a:custGeom>
              <a:avLst/>
              <a:gdLst>
                <a:gd name="T0" fmla="*/ 3 w 201"/>
                <a:gd name="T1" fmla="*/ 0 h 104"/>
                <a:gd name="T2" fmla="*/ 0 w 201"/>
                <a:gd name="T3" fmla="*/ 0 h 104"/>
                <a:gd name="T4" fmla="*/ 118 w 201"/>
                <a:gd name="T5" fmla="*/ 78 h 104"/>
                <a:gd name="T6" fmla="*/ 201 w 201"/>
                <a:gd name="T7" fmla="*/ 104 h 104"/>
                <a:gd name="T8" fmla="*/ 201 w 201"/>
                <a:gd name="T9" fmla="*/ 102 h 104"/>
                <a:gd name="T10" fmla="*/ 41 w 201"/>
                <a:gd name="T11" fmla="*/ 32 h 104"/>
                <a:gd name="T12" fmla="*/ 3 w 201"/>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201" h="104">
                  <a:moveTo>
                    <a:pt x="3" y="0"/>
                  </a:moveTo>
                  <a:cubicBezTo>
                    <a:pt x="0" y="0"/>
                    <a:pt x="0" y="0"/>
                    <a:pt x="0" y="0"/>
                  </a:cubicBezTo>
                  <a:cubicBezTo>
                    <a:pt x="34" y="33"/>
                    <a:pt x="74" y="59"/>
                    <a:pt x="118" y="78"/>
                  </a:cubicBezTo>
                  <a:cubicBezTo>
                    <a:pt x="144" y="90"/>
                    <a:pt x="173" y="99"/>
                    <a:pt x="201" y="104"/>
                  </a:cubicBezTo>
                  <a:cubicBezTo>
                    <a:pt x="201" y="102"/>
                    <a:pt x="201" y="102"/>
                    <a:pt x="201" y="102"/>
                  </a:cubicBezTo>
                  <a:cubicBezTo>
                    <a:pt x="144" y="91"/>
                    <a:pt x="89" y="66"/>
                    <a:pt x="41" y="32"/>
                  </a:cubicBezTo>
                  <a:cubicBezTo>
                    <a:pt x="28" y="22"/>
                    <a:pt x="15" y="11"/>
                    <a:pt x="3" y="0"/>
                  </a:cubicBezTo>
                </a:path>
              </a:pathLst>
            </a:custGeom>
            <a:solidFill>
              <a:srgbClr val="C48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 name="Picture Placeholder 7"/>
          <p:cNvSpPr>
            <a:spLocks noGrp="1"/>
          </p:cNvSpPr>
          <p:nvPr>
            <p:ph type="pic" sz="quarter" idx="15"/>
          </p:nvPr>
        </p:nvSpPr>
        <p:spPr>
          <a:xfrm>
            <a:off x="228502" y="1525821"/>
            <a:ext cx="1864019" cy="1863450"/>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 name="Picture Placeholder 7"/>
          <p:cNvSpPr>
            <a:spLocks noGrp="1"/>
          </p:cNvSpPr>
          <p:nvPr>
            <p:ph type="pic" sz="quarter" idx="16"/>
          </p:nvPr>
        </p:nvSpPr>
        <p:spPr>
          <a:xfrm>
            <a:off x="2537359" y="1525821"/>
            <a:ext cx="1864019" cy="1863450"/>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7" name="Picture Placeholder 7"/>
          <p:cNvSpPr>
            <a:spLocks noGrp="1"/>
          </p:cNvSpPr>
          <p:nvPr>
            <p:ph type="pic" sz="quarter" idx="17"/>
          </p:nvPr>
        </p:nvSpPr>
        <p:spPr>
          <a:xfrm>
            <a:off x="4846216" y="1525821"/>
            <a:ext cx="1864019" cy="1863450"/>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8" name="Picture Placeholder 7"/>
          <p:cNvSpPr>
            <a:spLocks noGrp="1"/>
          </p:cNvSpPr>
          <p:nvPr>
            <p:ph type="pic" sz="quarter" idx="18"/>
          </p:nvPr>
        </p:nvSpPr>
        <p:spPr>
          <a:xfrm>
            <a:off x="7155074" y="1525821"/>
            <a:ext cx="1864019" cy="1863450"/>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13F87CF-3569-4A6D-ABE9-80B564D3AFB4}" type="datetimeFigureOut">
              <a:rPr lang="zh-CN" altLang="en-US" smtClean="0"/>
              <a:t>2021/12/8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431EDE2-ED55-47B1-BF0C-0EF98048EB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438245" y="1535569"/>
            <a:ext cx="4267515" cy="1015663"/>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tab pos="625475" algn="l"/>
              </a:tabLst>
              <a:defRPr/>
            </a:pPr>
            <a:r>
              <a:rPr kumimoji="0" lang="zh-CN" altLang="en-US" sz="6000" b="0" i="0" u="none" strike="noStrike" kern="100" cap="none" spc="0" normalizeH="0" baseline="0" noProof="0" dirty="0">
                <a:ln>
                  <a:noFill/>
                </a:ln>
                <a:solidFill>
                  <a:srgbClr val="A47F74"/>
                </a:solidFill>
                <a:effectLst/>
                <a:uLnTx/>
                <a:uFillTx/>
                <a:latin typeface="+mj-ea"/>
                <a:ea typeface="+mj-ea"/>
                <a:cs typeface="Times New Roman" pitchFamily="18" charset="0"/>
              </a:rPr>
              <a:t>第七章</a:t>
            </a:r>
            <a:r>
              <a:rPr kumimoji="0" lang="en-US" altLang="zh-CN" sz="6000" b="0" i="0" u="none" strike="noStrike" kern="100" cap="none" spc="0" normalizeH="0" baseline="0" noProof="0" dirty="0">
                <a:ln>
                  <a:noFill/>
                </a:ln>
                <a:solidFill>
                  <a:srgbClr val="A47F74"/>
                </a:solidFill>
                <a:effectLst/>
                <a:uLnTx/>
                <a:uFillTx/>
                <a:latin typeface="+mj-ea"/>
                <a:ea typeface="+mj-ea"/>
                <a:cs typeface="Times New Roman" pitchFamily="18" charset="0"/>
              </a:rPr>
              <a:t>-</a:t>
            </a:r>
            <a:r>
              <a:rPr kumimoji="0" lang="zh-CN" altLang="en-US" sz="6000" b="0" i="0" u="none" strike="noStrike" kern="100" cap="none" spc="0" normalizeH="0" baseline="0" noProof="0" dirty="0">
                <a:ln>
                  <a:noFill/>
                </a:ln>
                <a:solidFill>
                  <a:srgbClr val="A47F74"/>
                </a:solidFill>
                <a:effectLst/>
                <a:uLnTx/>
                <a:uFillTx/>
                <a:latin typeface="+mj-ea"/>
                <a:ea typeface="+mj-ea"/>
                <a:cs typeface="Times New Roman" pitchFamily="18" charset="0"/>
              </a:rPr>
              <a:t>实现</a:t>
            </a:r>
          </a:p>
        </p:txBody>
      </p:sp>
      <p:sp>
        <p:nvSpPr>
          <p:cNvPr id="26" name="矩形 25"/>
          <p:cNvSpPr/>
          <p:nvPr/>
        </p:nvSpPr>
        <p:spPr>
          <a:xfrm>
            <a:off x="2541609" y="2631474"/>
            <a:ext cx="4060781" cy="307777"/>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A47F74"/>
                </a:solidFill>
                <a:effectLst/>
                <a:uLnTx/>
                <a:uFillTx/>
                <a:latin typeface="华文细黑"/>
                <a:ea typeface="微软雅黑 Light"/>
                <a:cs typeface="+mn-cs"/>
              </a:rPr>
              <a:t>G10</a:t>
            </a:r>
            <a:endParaRPr kumimoji="0" lang="zh-CN" altLang="en-US" sz="1400" b="0" i="0" u="none" strike="noStrike" kern="1200" cap="none" spc="0" normalizeH="0" baseline="0" noProof="0" dirty="0">
              <a:ln>
                <a:noFill/>
              </a:ln>
              <a:solidFill>
                <a:srgbClr val="A47F74"/>
              </a:solidFill>
              <a:effectLst/>
              <a:uLnTx/>
              <a:uFillTx/>
              <a:latin typeface="华文细黑"/>
              <a:ea typeface="微软雅黑 Light"/>
              <a:cs typeface="+mn-cs"/>
            </a:endParaRPr>
          </a:p>
        </p:txBody>
      </p:sp>
      <p:sp>
        <p:nvSpPr>
          <p:cNvPr id="27" name="矩形 26"/>
          <p:cNvSpPr/>
          <p:nvPr/>
        </p:nvSpPr>
        <p:spPr>
          <a:xfrm>
            <a:off x="2213181" y="2938291"/>
            <a:ext cx="4717638" cy="309124"/>
          </a:xfrm>
          <a:prstGeom prst="rect">
            <a:avLst/>
          </a:prstGeom>
        </p:spPr>
        <p:txBody>
          <a:bodyPr wrap="square">
            <a:spAutoFit/>
          </a:bodyPr>
          <a:lstStyle/>
          <a:p>
            <a:pPr marL="0" marR="0" lvl="0" indent="0" algn="ctr" defTabSz="457200" rtl="0" eaLnBrk="1" fontAlgn="auto" latinLnBrk="0" hangingPunct="1">
              <a:lnSpc>
                <a:spcPct val="15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rgbClr val="1A1E24"/>
                </a:solidFill>
                <a:effectLst/>
                <a:uLnTx/>
                <a:uFillTx/>
                <a:latin typeface="Calibri Light"/>
                <a:ea typeface="微软雅黑 Light"/>
                <a:cs typeface="+mn-cs"/>
              </a:rPr>
              <a:t>吴登钻 钟朱楠 赵晟浩</a:t>
            </a:r>
            <a:endParaRPr kumimoji="0" lang="en-US" altLang="zh-CN" sz="1050" b="0" i="0" u="none" strike="noStrike" kern="1200" cap="none" spc="0" normalizeH="0" baseline="0" noProof="0" dirty="0">
              <a:ln>
                <a:noFill/>
              </a:ln>
              <a:solidFill>
                <a:srgbClr val="1A1E24"/>
              </a:solidFill>
              <a:effectLst/>
              <a:uLnTx/>
              <a:uFillTx/>
              <a:latin typeface="Calibri Light"/>
              <a:ea typeface="微软雅黑 Light"/>
              <a:cs typeface="+mn-cs"/>
            </a:endParaRPr>
          </a:p>
        </p:txBody>
      </p:sp>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编码风格</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2585323"/>
          </a:xfrm>
          <a:prstGeom prst="rect">
            <a:avLst/>
          </a:prstGeom>
          <a:noFill/>
        </p:spPr>
        <p:txBody>
          <a:bodyPr wrap="square" rtlCol="0">
            <a:spAutoFit/>
          </a:bodyPr>
          <a:lstStyle/>
          <a:p>
            <a:r>
              <a:rPr lang="en-US" altLang="zh-CN" dirty="0"/>
              <a:t>5.</a:t>
            </a:r>
            <a:r>
              <a:rPr lang="zh-CN" altLang="en-US" dirty="0"/>
              <a:t>效率</a:t>
            </a:r>
            <a:endParaRPr lang="en-US" altLang="zh-CN" dirty="0"/>
          </a:p>
          <a:p>
            <a:r>
              <a:rPr lang="en-US" altLang="zh-CN" dirty="0"/>
              <a:t>	1</a:t>
            </a:r>
            <a:r>
              <a:rPr lang="zh-CN" altLang="en-US" dirty="0"/>
              <a:t>）程序运行时间</a:t>
            </a:r>
            <a:r>
              <a:rPr lang="en-US" altLang="zh-CN" dirty="0"/>
              <a:t>	</a:t>
            </a:r>
          </a:p>
          <a:p>
            <a:endParaRPr lang="en-US" altLang="zh-CN" dirty="0"/>
          </a:p>
          <a:p>
            <a:r>
              <a:rPr lang="en-US" altLang="zh-CN" dirty="0"/>
              <a:t>	2</a:t>
            </a:r>
            <a:r>
              <a:rPr lang="zh-CN" altLang="en-US" dirty="0"/>
              <a:t>）存储器效率</a:t>
            </a:r>
            <a:endParaRPr lang="en-US" altLang="zh-CN" dirty="0"/>
          </a:p>
          <a:p>
            <a:r>
              <a:rPr lang="en-US" altLang="zh-CN" dirty="0"/>
              <a:t>	</a:t>
            </a:r>
          </a:p>
          <a:p>
            <a:r>
              <a:rPr lang="en-US" altLang="zh-CN" dirty="0"/>
              <a:t>	3</a:t>
            </a:r>
            <a:r>
              <a:rPr lang="zh-CN" altLang="en-US" dirty="0"/>
              <a:t>）输入输出效率</a:t>
            </a:r>
            <a:endParaRPr lang="en-US" altLang="zh-CN" dirty="0"/>
          </a:p>
          <a:p>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418043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171345" y="1535569"/>
            <a:ext cx="4801314" cy="1015663"/>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tab pos="625475" algn="l"/>
              </a:tabLst>
              <a:defRPr/>
            </a:pPr>
            <a:r>
              <a:rPr lang="zh-CN" altLang="en-US" sz="6000" kern="100" dirty="0">
                <a:solidFill>
                  <a:srgbClr val="A47F74"/>
                </a:solidFill>
                <a:latin typeface="+mj-ea"/>
                <a:ea typeface="+mj-ea"/>
                <a:cs typeface="Times New Roman" pitchFamily="18" charset="0"/>
              </a:rPr>
              <a:t>软件测试基础</a:t>
            </a:r>
            <a:endParaRPr kumimoji="0" lang="zh-CN" altLang="en-US" sz="60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26" name="矩形 25"/>
          <p:cNvSpPr/>
          <p:nvPr/>
        </p:nvSpPr>
        <p:spPr>
          <a:xfrm>
            <a:off x="3746670" y="2592269"/>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1.</a:t>
            </a:r>
            <a:r>
              <a:rPr lang="zh-CN" altLang="en-US" sz="1400" dirty="0">
                <a:solidFill>
                  <a:srgbClr val="A47F74"/>
                </a:solidFill>
                <a:latin typeface="华文细黑"/>
                <a:ea typeface="微软雅黑 Light"/>
              </a:rPr>
              <a:t>软件测试的目标</a:t>
            </a:r>
            <a:endParaRPr lang="en-US" altLang="zh-CN" sz="1400" dirty="0">
              <a:solidFill>
                <a:srgbClr val="A47F74"/>
              </a:solidFill>
              <a:latin typeface="华文细黑"/>
              <a:ea typeface="微软雅黑 Light"/>
            </a:endParaRPr>
          </a:p>
        </p:txBody>
      </p:sp>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0E1E64D-FE1F-47CB-A9EA-C590B5C3BF1B}"/>
              </a:ext>
            </a:extLst>
          </p:cNvPr>
          <p:cNvSpPr/>
          <p:nvPr/>
        </p:nvSpPr>
        <p:spPr>
          <a:xfrm>
            <a:off x="3746670" y="2941083"/>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2.</a:t>
            </a:r>
            <a:r>
              <a:rPr lang="zh-CN" altLang="en-US" sz="1400" dirty="0">
                <a:solidFill>
                  <a:srgbClr val="A47F74"/>
                </a:solidFill>
                <a:latin typeface="华文细黑"/>
                <a:ea typeface="微软雅黑 Light"/>
              </a:rPr>
              <a:t>软件测试准则</a:t>
            </a:r>
            <a:endParaRPr lang="en-US" altLang="zh-CN" sz="1400" dirty="0">
              <a:solidFill>
                <a:srgbClr val="A47F74"/>
              </a:solidFill>
              <a:latin typeface="华文细黑"/>
              <a:ea typeface="微软雅黑 Light"/>
            </a:endParaRPr>
          </a:p>
        </p:txBody>
      </p:sp>
      <p:sp>
        <p:nvSpPr>
          <p:cNvPr id="17" name="矩形 16">
            <a:extLst>
              <a:ext uri="{FF2B5EF4-FFF2-40B4-BE49-F238E27FC236}">
                <a16:creationId xmlns:a16="http://schemas.microsoft.com/office/drawing/2014/main" id="{FA086D4F-553D-4BB7-97E1-05C74F728CCA}"/>
              </a:ext>
            </a:extLst>
          </p:cNvPr>
          <p:cNvSpPr/>
          <p:nvPr/>
        </p:nvSpPr>
        <p:spPr>
          <a:xfrm>
            <a:off x="3746669" y="3290832"/>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3.</a:t>
            </a:r>
            <a:r>
              <a:rPr lang="zh-CN" altLang="en-US" sz="1400" dirty="0">
                <a:solidFill>
                  <a:srgbClr val="A47F74"/>
                </a:solidFill>
                <a:latin typeface="华文细黑"/>
                <a:ea typeface="微软雅黑 Light"/>
              </a:rPr>
              <a:t>测试方法</a:t>
            </a:r>
            <a:endParaRPr lang="en-US" altLang="zh-CN" sz="1400" dirty="0">
              <a:solidFill>
                <a:srgbClr val="A47F74"/>
              </a:solidFill>
              <a:latin typeface="华文细黑"/>
              <a:ea typeface="微软雅黑 Light"/>
            </a:endParaRPr>
          </a:p>
        </p:txBody>
      </p:sp>
      <p:sp>
        <p:nvSpPr>
          <p:cNvPr id="19" name="矩形 18">
            <a:extLst>
              <a:ext uri="{FF2B5EF4-FFF2-40B4-BE49-F238E27FC236}">
                <a16:creationId xmlns:a16="http://schemas.microsoft.com/office/drawing/2014/main" id="{26CA34B2-F3DD-428B-B513-1FF9F195937F}"/>
              </a:ext>
            </a:extLst>
          </p:cNvPr>
          <p:cNvSpPr/>
          <p:nvPr/>
        </p:nvSpPr>
        <p:spPr>
          <a:xfrm>
            <a:off x="3746668" y="3639646"/>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4.</a:t>
            </a:r>
            <a:r>
              <a:rPr lang="zh-CN" altLang="en-US" sz="1400" dirty="0">
                <a:solidFill>
                  <a:srgbClr val="A47F74"/>
                </a:solidFill>
                <a:latin typeface="华文细黑"/>
                <a:ea typeface="微软雅黑 Light"/>
              </a:rPr>
              <a:t>测试步骤</a:t>
            </a:r>
            <a:endParaRPr lang="en-US" altLang="zh-CN" sz="1400" dirty="0">
              <a:solidFill>
                <a:srgbClr val="A47F74"/>
              </a:solidFill>
              <a:latin typeface="华文细黑"/>
              <a:ea typeface="微软雅黑 Light"/>
            </a:endParaRPr>
          </a:p>
        </p:txBody>
      </p:sp>
      <p:sp>
        <p:nvSpPr>
          <p:cNvPr id="21" name="矩形 20">
            <a:extLst>
              <a:ext uri="{FF2B5EF4-FFF2-40B4-BE49-F238E27FC236}">
                <a16:creationId xmlns:a16="http://schemas.microsoft.com/office/drawing/2014/main" id="{1FDC83BB-1B94-46E7-A64B-B428A2938917}"/>
              </a:ext>
            </a:extLst>
          </p:cNvPr>
          <p:cNvSpPr/>
          <p:nvPr/>
        </p:nvSpPr>
        <p:spPr>
          <a:xfrm>
            <a:off x="3746668" y="3981695"/>
            <a:ext cx="2295406"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4.</a:t>
            </a:r>
            <a:r>
              <a:rPr lang="zh-CN" altLang="en-US" sz="1400" dirty="0">
                <a:solidFill>
                  <a:srgbClr val="A47F74"/>
                </a:solidFill>
                <a:latin typeface="华文细黑"/>
                <a:ea typeface="微软雅黑 Light"/>
              </a:rPr>
              <a:t>测试接地端的信息流</a:t>
            </a:r>
            <a:endParaRPr lang="en-US" altLang="zh-CN" sz="1400" dirty="0">
              <a:solidFill>
                <a:srgbClr val="A47F74"/>
              </a:solidFill>
              <a:latin typeface="华文细黑"/>
              <a:ea typeface="微软雅黑 Light"/>
            </a:endParaRPr>
          </a:p>
        </p:txBody>
      </p:sp>
    </p:spTree>
    <p:extLst>
      <p:ext uri="{BB962C8B-B14F-4D97-AF65-F5344CB8AC3E}">
        <p14:creationId xmlns:p14="http://schemas.microsoft.com/office/powerpoint/2010/main" val="214523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556338" y="13372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软件测试基础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2862322"/>
          </a:xfrm>
          <a:prstGeom prst="rect">
            <a:avLst/>
          </a:prstGeom>
          <a:noFill/>
        </p:spPr>
        <p:txBody>
          <a:bodyPr wrap="square" rtlCol="0">
            <a:spAutoFit/>
          </a:bodyPr>
          <a:lstStyle/>
          <a:p>
            <a:r>
              <a:rPr lang="en-US" altLang="zh-CN" dirty="0"/>
              <a:t>1.</a:t>
            </a:r>
            <a:r>
              <a:rPr lang="zh-CN" altLang="en-US" dirty="0"/>
              <a:t>软件测试的目标</a:t>
            </a:r>
            <a:endParaRPr lang="en-US" altLang="zh-CN" dirty="0"/>
          </a:p>
          <a:p>
            <a:endParaRPr lang="en-US" altLang="zh-CN" dirty="0"/>
          </a:p>
          <a:p>
            <a:pPr>
              <a:lnSpc>
                <a:spcPct val="150000"/>
              </a:lnSpc>
            </a:pPr>
            <a:r>
              <a:rPr lang="en-US" altLang="zh-CN" dirty="0"/>
              <a:t>1</a:t>
            </a:r>
            <a:r>
              <a:rPr lang="zh-CN" altLang="en-US" dirty="0"/>
              <a:t>）为了发现程序中的错误而执行程序的过程。</a:t>
            </a:r>
          </a:p>
          <a:p>
            <a:pPr>
              <a:lnSpc>
                <a:spcPct val="150000"/>
              </a:lnSpc>
            </a:pPr>
            <a:r>
              <a:rPr lang="en-US" altLang="zh-CN" dirty="0"/>
              <a:t>2</a:t>
            </a:r>
            <a:r>
              <a:rPr lang="zh-CN" altLang="en-US" dirty="0"/>
              <a:t>）好的测试方案是极有可能发现迄今为止尚未发现错误的测试方案。</a:t>
            </a:r>
          </a:p>
          <a:p>
            <a:pPr>
              <a:lnSpc>
                <a:spcPct val="150000"/>
              </a:lnSpc>
            </a:pPr>
            <a:r>
              <a:rPr lang="en-US" altLang="zh-CN" dirty="0"/>
              <a:t>3</a:t>
            </a:r>
            <a:r>
              <a:rPr lang="zh-CN" altLang="en-US" dirty="0"/>
              <a:t>）成功的测试是发现了至今为止尚未发现的错误的测试。</a:t>
            </a:r>
          </a:p>
          <a:p>
            <a:endParaRPr lang="en-US" altLang="zh-CN" dirty="0"/>
          </a:p>
          <a:p>
            <a:endParaRPr lang="zh-CN" altLang="en-US" dirty="0"/>
          </a:p>
        </p:txBody>
      </p:sp>
    </p:spTree>
    <p:extLst>
      <p:ext uri="{BB962C8B-B14F-4D97-AF65-F5344CB8AC3E}">
        <p14:creationId xmlns:p14="http://schemas.microsoft.com/office/powerpoint/2010/main" val="245329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556338" y="13372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软件测试基础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3000821"/>
          </a:xfrm>
          <a:prstGeom prst="rect">
            <a:avLst/>
          </a:prstGeom>
          <a:noFill/>
        </p:spPr>
        <p:txBody>
          <a:bodyPr wrap="square" rtlCol="0">
            <a:spAutoFit/>
          </a:bodyPr>
          <a:lstStyle/>
          <a:p>
            <a:r>
              <a:rPr lang="en-US" altLang="zh-CN" dirty="0"/>
              <a:t>2.</a:t>
            </a:r>
            <a:r>
              <a:rPr lang="zh-CN" altLang="en-US" dirty="0"/>
              <a:t>软件测试准则</a:t>
            </a:r>
            <a:endParaRPr lang="en-US" altLang="zh-CN" dirty="0"/>
          </a:p>
          <a:p>
            <a:endParaRPr lang="en-US" altLang="zh-CN" dirty="0"/>
          </a:p>
          <a:p>
            <a:r>
              <a:rPr lang="en-US" altLang="zh-CN" dirty="0"/>
              <a:t>1</a:t>
            </a:r>
            <a:r>
              <a:rPr lang="zh-CN" altLang="en-US" dirty="0"/>
              <a:t>）所有测试都应该能追溯到用户需求。</a:t>
            </a:r>
            <a:endParaRPr lang="en-US" altLang="zh-CN" dirty="0"/>
          </a:p>
          <a:p>
            <a:r>
              <a:rPr lang="en-US" altLang="zh-CN" dirty="0"/>
              <a:t>2</a:t>
            </a:r>
            <a:r>
              <a:rPr lang="zh-CN" altLang="en-US" dirty="0"/>
              <a:t>）应该远在测试开始之前就制定出测试计划。</a:t>
            </a:r>
          </a:p>
          <a:p>
            <a:pPr>
              <a:lnSpc>
                <a:spcPct val="150000"/>
              </a:lnSpc>
            </a:pPr>
            <a:r>
              <a:rPr lang="en-US" altLang="zh-CN" dirty="0"/>
              <a:t>3</a:t>
            </a:r>
            <a:r>
              <a:rPr lang="zh-CN" altLang="en-US" dirty="0"/>
              <a:t>）把</a:t>
            </a:r>
            <a:r>
              <a:rPr lang="en-US" altLang="zh-CN" dirty="0"/>
              <a:t>Pareto</a:t>
            </a:r>
            <a:r>
              <a:rPr lang="zh-CN" altLang="en-US" dirty="0"/>
              <a:t>原理应用到软件测试中。</a:t>
            </a:r>
          </a:p>
          <a:p>
            <a:r>
              <a:rPr lang="en-US" altLang="zh-CN" dirty="0"/>
              <a:t>4</a:t>
            </a:r>
            <a:r>
              <a:rPr lang="zh-CN" altLang="en-US" dirty="0"/>
              <a:t>）应该从“小规模”测试开始，并逐步进行“大规模”测试。</a:t>
            </a:r>
          </a:p>
          <a:p>
            <a:r>
              <a:rPr lang="en-US" altLang="zh-CN" dirty="0"/>
              <a:t>5</a:t>
            </a:r>
            <a:r>
              <a:rPr lang="zh-CN" altLang="en-US" dirty="0"/>
              <a:t>）穷举测试是不可能的。</a:t>
            </a:r>
          </a:p>
          <a:p>
            <a:r>
              <a:rPr lang="en-US" altLang="zh-CN" dirty="0"/>
              <a:t>6</a:t>
            </a:r>
            <a:r>
              <a:rPr lang="zh-CN" altLang="en-US" dirty="0"/>
              <a:t>）为了达到最佳的测试效果，应该由独立的第三方从事测试工作</a:t>
            </a:r>
          </a:p>
          <a:p>
            <a:endParaRPr lang="en-US" altLang="zh-CN" dirty="0"/>
          </a:p>
          <a:p>
            <a:endParaRPr lang="zh-CN" altLang="en-US" dirty="0"/>
          </a:p>
        </p:txBody>
      </p:sp>
    </p:spTree>
    <p:extLst>
      <p:ext uri="{BB962C8B-B14F-4D97-AF65-F5344CB8AC3E}">
        <p14:creationId xmlns:p14="http://schemas.microsoft.com/office/powerpoint/2010/main" val="138825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编码风格</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45625" y="1126004"/>
            <a:ext cx="6782376" cy="923330"/>
          </a:xfrm>
          <a:prstGeom prst="rect">
            <a:avLst/>
          </a:prstGeom>
          <a:noFill/>
        </p:spPr>
        <p:txBody>
          <a:bodyPr wrap="square" rtlCol="0">
            <a:spAutoFit/>
          </a:bodyPr>
          <a:lstStyle/>
          <a:p>
            <a:r>
              <a:rPr lang="en-US" altLang="zh-CN" dirty="0"/>
              <a:t>3.</a:t>
            </a:r>
            <a:r>
              <a:rPr lang="zh-CN" altLang="en-US" dirty="0"/>
              <a:t>测试方法</a:t>
            </a:r>
            <a:endParaRPr lang="en-US" altLang="zh-CN" dirty="0"/>
          </a:p>
          <a:p>
            <a:r>
              <a:rPr lang="en-US" altLang="zh-CN" dirty="0"/>
              <a:t>	</a:t>
            </a:r>
          </a:p>
          <a:p>
            <a:endParaRPr lang="zh-CN" altLang="en-US" dirty="0"/>
          </a:p>
        </p:txBody>
      </p:sp>
      <p:grpSp>
        <p:nvGrpSpPr>
          <p:cNvPr id="31" name="组合 30">
            <a:extLst>
              <a:ext uri="{FF2B5EF4-FFF2-40B4-BE49-F238E27FC236}">
                <a16:creationId xmlns:a16="http://schemas.microsoft.com/office/drawing/2014/main" id="{9D00EF57-A903-4754-B34C-96A602EB6876}"/>
              </a:ext>
            </a:extLst>
          </p:cNvPr>
          <p:cNvGrpSpPr/>
          <p:nvPr/>
        </p:nvGrpSpPr>
        <p:grpSpPr>
          <a:xfrm>
            <a:off x="3469237" y="1707845"/>
            <a:ext cx="2205526" cy="2210703"/>
            <a:chOff x="3555785" y="1553425"/>
            <a:chExt cx="2031881" cy="2036650"/>
          </a:xfrm>
          <a:solidFill>
            <a:srgbClr val="A47F74"/>
          </a:solidFill>
        </p:grpSpPr>
        <p:sp>
          <p:nvSpPr>
            <p:cNvPr id="32" name="泪滴形 31">
              <a:extLst>
                <a:ext uri="{FF2B5EF4-FFF2-40B4-BE49-F238E27FC236}">
                  <a16:creationId xmlns:a16="http://schemas.microsoft.com/office/drawing/2014/main" id="{C0E868B0-052E-4FDA-B6F5-4FEBFFD5D75E}"/>
                </a:ext>
              </a:extLst>
            </p:cNvPr>
            <p:cNvSpPr/>
            <p:nvPr/>
          </p:nvSpPr>
          <p:spPr>
            <a:xfrm>
              <a:off x="3556336" y="2608263"/>
              <a:ext cx="981812" cy="981812"/>
            </a:xfrm>
            <a:prstGeom prst="teardrop">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泪滴形 32">
              <a:extLst>
                <a:ext uri="{FF2B5EF4-FFF2-40B4-BE49-F238E27FC236}">
                  <a16:creationId xmlns:a16="http://schemas.microsoft.com/office/drawing/2014/main" id="{7A5B5D44-6311-4103-895A-24403C21D908}"/>
                </a:ext>
              </a:extLst>
            </p:cNvPr>
            <p:cNvSpPr/>
            <p:nvPr/>
          </p:nvSpPr>
          <p:spPr>
            <a:xfrm flipH="1">
              <a:off x="4605854" y="2608263"/>
              <a:ext cx="981812" cy="981812"/>
            </a:xfrm>
            <a:prstGeom prst="teardrop">
              <a:avLst/>
            </a:prstGeom>
            <a:solidFill>
              <a:srgbClr val="E0C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泪滴形 33">
              <a:extLst>
                <a:ext uri="{FF2B5EF4-FFF2-40B4-BE49-F238E27FC236}">
                  <a16:creationId xmlns:a16="http://schemas.microsoft.com/office/drawing/2014/main" id="{F840D961-8A92-4930-8FBF-E2B8FB8FFF09}"/>
                </a:ext>
              </a:extLst>
            </p:cNvPr>
            <p:cNvSpPr/>
            <p:nvPr/>
          </p:nvSpPr>
          <p:spPr>
            <a:xfrm flipV="1">
              <a:off x="3555785" y="1553425"/>
              <a:ext cx="981812" cy="981812"/>
            </a:xfrm>
            <a:prstGeom prst="teardrop">
              <a:avLst/>
            </a:prstGeom>
            <a:solidFill>
              <a:srgbClr val="E0C7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泪滴形 34">
              <a:extLst>
                <a:ext uri="{FF2B5EF4-FFF2-40B4-BE49-F238E27FC236}">
                  <a16:creationId xmlns:a16="http://schemas.microsoft.com/office/drawing/2014/main" id="{DF72BD28-268B-4E1B-A19B-9E2302311380}"/>
                </a:ext>
              </a:extLst>
            </p:cNvPr>
            <p:cNvSpPr/>
            <p:nvPr/>
          </p:nvSpPr>
          <p:spPr>
            <a:xfrm flipH="1" flipV="1">
              <a:off x="4605850" y="1553425"/>
              <a:ext cx="981812" cy="981812"/>
            </a:xfrm>
            <a:prstGeom prst="teardrop">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a:extLst>
              <a:ext uri="{FF2B5EF4-FFF2-40B4-BE49-F238E27FC236}">
                <a16:creationId xmlns:a16="http://schemas.microsoft.com/office/drawing/2014/main" id="{79DEDCF1-8445-4FA1-A991-94CA6B537CA2}"/>
              </a:ext>
            </a:extLst>
          </p:cNvPr>
          <p:cNvSpPr/>
          <p:nvPr/>
        </p:nvSpPr>
        <p:spPr>
          <a:xfrm>
            <a:off x="1689663" y="1505448"/>
            <a:ext cx="1440979" cy="338554"/>
          </a:xfrm>
          <a:prstGeom prst="rect">
            <a:avLst/>
          </a:prstGeom>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r>
              <a:rPr lang="zh-CN" altLang="en-US" sz="1600" dirty="0">
                <a:solidFill>
                  <a:srgbClr val="A47F74"/>
                </a:solidFill>
                <a:latin typeface="华文细黑"/>
                <a:ea typeface="汉仪大宋简"/>
                <a:sym typeface="+mn-lt"/>
              </a:rPr>
              <a:t>黑盒测试</a:t>
            </a:r>
            <a:endParaRPr kumimoji="0" lang="zh-CN" altLang="en-US" sz="1600" b="0" i="0" u="none" strike="noStrike" kern="1200" cap="none" spc="0" normalizeH="0" baseline="0" noProof="0" dirty="0">
              <a:ln>
                <a:noFill/>
              </a:ln>
              <a:solidFill>
                <a:srgbClr val="A47F74"/>
              </a:solidFill>
              <a:effectLst/>
              <a:uLnTx/>
              <a:uFillTx/>
              <a:latin typeface="华文细黑"/>
              <a:ea typeface="汉仪大宋简"/>
              <a:cs typeface="+mn-cs"/>
              <a:sym typeface="+mn-lt"/>
            </a:endParaRPr>
          </a:p>
        </p:txBody>
      </p:sp>
      <p:sp>
        <p:nvSpPr>
          <p:cNvPr id="42" name="矩形 41"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a:extLst>
              <a:ext uri="{FF2B5EF4-FFF2-40B4-BE49-F238E27FC236}">
                <a16:creationId xmlns:a16="http://schemas.microsoft.com/office/drawing/2014/main" id="{48E688AC-A5C8-4D6A-BC6F-81F5533CB724}"/>
              </a:ext>
            </a:extLst>
          </p:cNvPr>
          <p:cNvSpPr/>
          <p:nvPr/>
        </p:nvSpPr>
        <p:spPr>
          <a:xfrm>
            <a:off x="6013360" y="1505448"/>
            <a:ext cx="1440979" cy="338554"/>
          </a:xfrm>
          <a:prstGeom prst="rect">
            <a:avLst/>
          </a:prstGeom>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A47F74"/>
                </a:solidFill>
                <a:effectLst/>
                <a:uLnTx/>
                <a:uFillTx/>
                <a:latin typeface="华文细黑"/>
                <a:ea typeface="汉仪大宋简"/>
                <a:cs typeface="+mn-cs"/>
                <a:sym typeface="+mn-lt"/>
              </a:rPr>
              <a:t>白盒测试</a:t>
            </a:r>
          </a:p>
        </p:txBody>
      </p:sp>
      <p:sp>
        <p:nvSpPr>
          <p:cNvPr id="44" name="AutoShape 59">
            <a:extLst>
              <a:ext uri="{FF2B5EF4-FFF2-40B4-BE49-F238E27FC236}">
                <a16:creationId xmlns:a16="http://schemas.microsoft.com/office/drawing/2014/main" id="{4EB27DE1-2668-4F8D-A014-107B9E257670}"/>
              </a:ext>
            </a:extLst>
          </p:cNvPr>
          <p:cNvSpPr/>
          <p:nvPr/>
        </p:nvSpPr>
        <p:spPr bwMode="auto">
          <a:xfrm>
            <a:off x="4840496" y="1989317"/>
            <a:ext cx="480557" cy="47844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5" name="AutoShape 112">
            <a:extLst>
              <a:ext uri="{FF2B5EF4-FFF2-40B4-BE49-F238E27FC236}">
                <a16:creationId xmlns:a16="http://schemas.microsoft.com/office/drawing/2014/main" id="{FE452849-6B30-4044-B484-48AF5598C8FA}"/>
              </a:ext>
            </a:extLst>
          </p:cNvPr>
          <p:cNvSpPr/>
          <p:nvPr/>
        </p:nvSpPr>
        <p:spPr bwMode="auto">
          <a:xfrm>
            <a:off x="3784367" y="3094751"/>
            <a:ext cx="480559" cy="47844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nvGrpSpPr>
          <p:cNvPr id="46" name="组合 45">
            <a:extLst>
              <a:ext uri="{FF2B5EF4-FFF2-40B4-BE49-F238E27FC236}">
                <a16:creationId xmlns:a16="http://schemas.microsoft.com/office/drawing/2014/main" id="{F9D392BE-978E-49C0-B28B-EA4C87D779E0}"/>
              </a:ext>
            </a:extLst>
          </p:cNvPr>
          <p:cNvGrpSpPr/>
          <p:nvPr/>
        </p:nvGrpSpPr>
        <p:grpSpPr>
          <a:xfrm>
            <a:off x="4939375" y="3094081"/>
            <a:ext cx="329133" cy="479780"/>
            <a:chOff x="2528974" y="2863357"/>
            <a:chExt cx="246811" cy="359779"/>
          </a:xfrm>
          <a:solidFill>
            <a:schemeClr val="bg1"/>
          </a:solidFill>
        </p:grpSpPr>
        <p:sp>
          <p:nvSpPr>
            <p:cNvPr id="47" name="AutoShape 113">
              <a:extLst>
                <a:ext uri="{FF2B5EF4-FFF2-40B4-BE49-F238E27FC236}">
                  <a16:creationId xmlns:a16="http://schemas.microsoft.com/office/drawing/2014/main" id="{0D8B0807-1446-44C7-9F92-B49183B5E3EE}"/>
                </a:ext>
              </a:extLst>
            </p:cNvPr>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48" name="AutoShape 114">
              <a:extLst>
                <a:ext uri="{FF2B5EF4-FFF2-40B4-BE49-F238E27FC236}">
                  <a16:creationId xmlns:a16="http://schemas.microsoft.com/office/drawing/2014/main" id="{B860DB9D-38B8-4729-9148-199B241ABF0C}"/>
                </a:ext>
              </a:extLst>
            </p:cNvPr>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grpSp>
        <p:nvGrpSpPr>
          <p:cNvPr id="49" name="Group 124">
            <a:extLst>
              <a:ext uri="{FF2B5EF4-FFF2-40B4-BE49-F238E27FC236}">
                <a16:creationId xmlns:a16="http://schemas.microsoft.com/office/drawing/2014/main" id="{D4C9927F-B613-4C4D-B3AD-8C73471B8FF7}"/>
              </a:ext>
            </a:extLst>
          </p:cNvPr>
          <p:cNvGrpSpPr/>
          <p:nvPr/>
        </p:nvGrpSpPr>
        <p:grpSpPr>
          <a:xfrm>
            <a:off x="3777388" y="2026719"/>
            <a:ext cx="479780" cy="403636"/>
            <a:chOff x="5368132" y="2625725"/>
            <a:chExt cx="465138" cy="391319"/>
          </a:xfrm>
          <a:solidFill>
            <a:schemeClr val="bg1"/>
          </a:solidFill>
        </p:grpSpPr>
        <p:sp>
          <p:nvSpPr>
            <p:cNvPr id="50" name="AutoShape 120">
              <a:extLst>
                <a:ext uri="{FF2B5EF4-FFF2-40B4-BE49-F238E27FC236}">
                  <a16:creationId xmlns:a16="http://schemas.microsoft.com/office/drawing/2014/main" id="{40934451-9B68-4953-945A-C0B783AB385B}"/>
                </a:ext>
              </a:extLst>
            </p:cNvPr>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1" name="AutoShape 121">
              <a:extLst>
                <a:ext uri="{FF2B5EF4-FFF2-40B4-BE49-F238E27FC236}">
                  <a16:creationId xmlns:a16="http://schemas.microsoft.com/office/drawing/2014/main" id="{E144E59A-83F5-423D-B0B1-F4A408C8A465}"/>
                </a:ext>
              </a:extLst>
            </p:cNvPr>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2" name="AutoShape 122">
              <a:extLst>
                <a:ext uri="{FF2B5EF4-FFF2-40B4-BE49-F238E27FC236}">
                  <a16:creationId xmlns:a16="http://schemas.microsoft.com/office/drawing/2014/main" id="{ACD10E13-B3D9-4919-B9CE-27F04554BFF0}"/>
                </a:ext>
              </a:extLst>
            </p:cNvPr>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
        <p:nvSpPr>
          <p:cNvPr id="54" name="文本框 53">
            <a:extLst>
              <a:ext uri="{FF2B5EF4-FFF2-40B4-BE49-F238E27FC236}">
                <a16:creationId xmlns:a16="http://schemas.microsoft.com/office/drawing/2014/main" id="{D0F08FFB-31F8-4848-8325-CEF1AC9B44CF}"/>
              </a:ext>
            </a:extLst>
          </p:cNvPr>
          <p:cNvSpPr txBox="1"/>
          <p:nvPr/>
        </p:nvSpPr>
        <p:spPr>
          <a:xfrm>
            <a:off x="436729" y="1823559"/>
            <a:ext cx="2750252" cy="2269339"/>
          </a:xfrm>
          <a:prstGeom prst="rect">
            <a:avLst/>
          </a:prstGeom>
          <a:noFill/>
        </p:spPr>
        <p:txBody>
          <a:bodyPr wrap="square">
            <a:spAutoFit/>
          </a:bodyPr>
          <a:lstStyle/>
          <a:p>
            <a:pPr>
              <a:lnSpc>
                <a:spcPct val="150000"/>
              </a:lnSpc>
            </a:pPr>
            <a:r>
              <a:rPr lang="en-US" altLang="zh-CN" sz="1600" dirty="0"/>
              <a:t>1</a:t>
            </a:r>
            <a:r>
              <a:rPr lang="zh-CN" altLang="en-US" sz="1600" dirty="0"/>
              <a:t>）把程序看作一个黑盒子；</a:t>
            </a:r>
          </a:p>
          <a:p>
            <a:pPr>
              <a:lnSpc>
                <a:spcPct val="150000"/>
              </a:lnSpc>
            </a:pPr>
            <a:r>
              <a:rPr lang="en-US" altLang="zh-CN" sz="1600" dirty="0"/>
              <a:t>2</a:t>
            </a:r>
            <a:r>
              <a:rPr lang="zh-CN" altLang="en-US" sz="1600" dirty="0"/>
              <a:t>）完全不考虑程序的内部结构和处理过程；</a:t>
            </a:r>
          </a:p>
          <a:p>
            <a:pPr>
              <a:lnSpc>
                <a:spcPct val="150000"/>
              </a:lnSpc>
            </a:pPr>
            <a:r>
              <a:rPr lang="en-US" altLang="zh-CN" sz="1600" dirty="0"/>
              <a:t>3</a:t>
            </a:r>
            <a:r>
              <a:rPr lang="zh-CN" altLang="en-US" sz="1600" dirty="0"/>
              <a:t>）是在程序接口进行的测试。</a:t>
            </a:r>
            <a:endParaRPr lang="en-US" altLang="zh-CN" sz="1600" dirty="0"/>
          </a:p>
          <a:p>
            <a:pPr>
              <a:lnSpc>
                <a:spcPct val="150000"/>
              </a:lnSpc>
            </a:pPr>
            <a:r>
              <a:rPr lang="en-US" altLang="zh-CN" sz="1600" dirty="0"/>
              <a:t>4</a:t>
            </a:r>
            <a:r>
              <a:rPr lang="zh-CN" altLang="en-US" sz="1600" dirty="0"/>
              <a:t>）只检查程序功能是否按照规格说明书的规定正常使用</a:t>
            </a:r>
          </a:p>
        </p:txBody>
      </p:sp>
      <p:sp>
        <p:nvSpPr>
          <p:cNvPr id="55" name="文本框 54">
            <a:extLst>
              <a:ext uri="{FF2B5EF4-FFF2-40B4-BE49-F238E27FC236}">
                <a16:creationId xmlns:a16="http://schemas.microsoft.com/office/drawing/2014/main" id="{4098D265-8409-4297-8A68-DA0C2B024920}"/>
              </a:ext>
            </a:extLst>
          </p:cNvPr>
          <p:cNvSpPr txBox="1"/>
          <p:nvPr/>
        </p:nvSpPr>
        <p:spPr>
          <a:xfrm>
            <a:off x="5957021" y="1860034"/>
            <a:ext cx="2750252" cy="3008003"/>
          </a:xfrm>
          <a:prstGeom prst="rect">
            <a:avLst/>
          </a:prstGeom>
          <a:noFill/>
        </p:spPr>
        <p:txBody>
          <a:bodyPr wrap="square">
            <a:spAutoFit/>
          </a:bodyPr>
          <a:lstStyle/>
          <a:p>
            <a:pPr>
              <a:lnSpc>
                <a:spcPct val="150000"/>
              </a:lnSpc>
            </a:pPr>
            <a:r>
              <a:rPr lang="en-US" altLang="zh-CN" sz="1600" dirty="0"/>
              <a:t>1</a:t>
            </a:r>
            <a:r>
              <a:rPr lang="zh-CN" altLang="en-US" sz="1600" dirty="0"/>
              <a:t>）把程序看成装在一个透明的盒子里；</a:t>
            </a:r>
          </a:p>
          <a:p>
            <a:pPr>
              <a:lnSpc>
                <a:spcPct val="150000"/>
              </a:lnSpc>
            </a:pPr>
            <a:r>
              <a:rPr lang="en-US" altLang="zh-CN" sz="1600" dirty="0"/>
              <a:t>2</a:t>
            </a:r>
            <a:r>
              <a:rPr lang="zh-CN" altLang="en-US" sz="1600" dirty="0"/>
              <a:t>）测试者完全知道程序的结构和处理算法；</a:t>
            </a:r>
          </a:p>
          <a:p>
            <a:pPr>
              <a:lnSpc>
                <a:spcPct val="150000"/>
              </a:lnSpc>
            </a:pPr>
            <a:r>
              <a:rPr lang="en-US" altLang="zh-CN" sz="1600" dirty="0"/>
              <a:t>3</a:t>
            </a:r>
            <a:r>
              <a:rPr lang="zh-CN" altLang="en-US" sz="1600" dirty="0"/>
              <a:t>）按照程序内部的逻辑测试程序，检测程序中的主要执行通路是否都能按预定要求正确工作。</a:t>
            </a:r>
          </a:p>
        </p:txBody>
      </p:sp>
    </p:spTree>
    <p:extLst>
      <p:ext uri="{BB962C8B-B14F-4D97-AF65-F5344CB8AC3E}">
        <p14:creationId xmlns:p14="http://schemas.microsoft.com/office/powerpoint/2010/main" val="2076121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556338" y="13372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软件测试基础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586854" y="759693"/>
            <a:ext cx="5834174" cy="369332"/>
          </a:xfrm>
          <a:prstGeom prst="rect">
            <a:avLst/>
          </a:prstGeom>
          <a:noFill/>
        </p:spPr>
        <p:txBody>
          <a:bodyPr wrap="square" rtlCol="0">
            <a:spAutoFit/>
          </a:bodyPr>
          <a:lstStyle/>
          <a:p>
            <a:r>
              <a:rPr lang="en-US" altLang="zh-CN" dirty="0"/>
              <a:t>4.</a:t>
            </a:r>
            <a:r>
              <a:rPr lang="zh-CN" altLang="en-US" dirty="0"/>
              <a:t>测试步骤</a:t>
            </a:r>
            <a:endParaRPr lang="en-US" altLang="zh-CN" dirty="0"/>
          </a:p>
        </p:txBody>
      </p:sp>
      <p:sp>
        <p:nvSpPr>
          <p:cNvPr id="8" name="文本框 7">
            <a:extLst>
              <a:ext uri="{FF2B5EF4-FFF2-40B4-BE49-F238E27FC236}">
                <a16:creationId xmlns:a16="http://schemas.microsoft.com/office/drawing/2014/main" id="{13A886D0-0F3F-4FA6-B0F8-C559A9E87C5B}"/>
              </a:ext>
            </a:extLst>
          </p:cNvPr>
          <p:cNvSpPr txBox="1"/>
          <p:nvPr/>
        </p:nvSpPr>
        <p:spPr>
          <a:xfrm>
            <a:off x="648830" y="1262418"/>
            <a:ext cx="8583880" cy="3393237"/>
          </a:xfrm>
          <a:prstGeom prst="rect">
            <a:avLst/>
          </a:prstGeom>
          <a:noFill/>
          <a:ln>
            <a:noFill/>
          </a:ln>
        </p:spPr>
        <p:txBody>
          <a:bodyPr wrap="square" rtlCol="0">
            <a:spAutoFit/>
          </a:bodyPr>
          <a:lstStyle/>
          <a:p>
            <a:pPr>
              <a:lnSpc>
                <a:spcPct val="120000"/>
              </a:lnSpc>
            </a:pPr>
            <a:r>
              <a:rPr lang="en-US" altLang="zh-CN" dirty="0"/>
              <a:t>1)</a:t>
            </a:r>
            <a:r>
              <a:rPr lang="zh-CN" altLang="en-US" dirty="0"/>
              <a:t>模块测试</a:t>
            </a:r>
            <a:endParaRPr lang="en-US" altLang="zh-CN" dirty="0"/>
          </a:p>
          <a:p>
            <a:pPr>
              <a:lnSpc>
                <a:spcPct val="120000"/>
              </a:lnSpc>
            </a:pPr>
            <a:r>
              <a:rPr lang="en-US" altLang="zh-CN" dirty="0"/>
              <a:t>       </a:t>
            </a:r>
            <a:r>
              <a:rPr lang="zh-CN" altLang="en-US" dirty="0"/>
              <a:t>保证每个模块作为一个单元能正确运行；</a:t>
            </a:r>
          </a:p>
          <a:p>
            <a:pPr>
              <a:lnSpc>
                <a:spcPct val="120000"/>
              </a:lnSpc>
            </a:pPr>
            <a:r>
              <a:rPr lang="zh-CN" altLang="en-US" dirty="0"/>
              <a:t>       发现的往往是编码和详细设计的错误。</a:t>
            </a:r>
          </a:p>
          <a:p>
            <a:pPr>
              <a:lnSpc>
                <a:spcPct val="120000"/>
              </a:lnSpc>
            </a:pPr>
            <a:r>
              <a:rPr lang="en-US" altLang="zh-CN" dirty="0"/>
              <a:t>2)</a:t>
            </a:r>
            <a:r>
              <a:rPr lang="zh-CN" altLang="en-US" dirty="0"/>
              <a:t>子系统测试</a:t>
            </a:r>
            <a:endParaRPr lang="en-US" altLang="zh-CN" dirty="0"/>
          </a:p>
          <a:p>
            <a:pPr>
              <a:lnSpc>
                <a:spcPct val="120000"/>
              </a:lnSpc>
            </a:pPr>
            <a:r>
              <a:rPr lang="zh-CN" altLang="en-US" dirty="0"/>
              <a:t>       把经过单元测试的模块放在一起形成一个子系统来测试；</a:t>
            </a:r>
          </a:p>
          <a:p>
            <a:pPr>
              <a:lnSpc>
                <a:spcPct val="120000"/>
              </a:lnSpc>
            </a:pPr>
            <a:r>
              <a:rPr lang="zh-CN" altLang="en-US" dirty="0"/>
              <a:t>       着重测试模块的接口。</a:t>
            </a:r>
          </a:p>
          <a:p>
            <a:pPr>
              <a:lnSpc>
                <a:spcPct val="120000"/>
              </a:lnSpc>
            </a:pPr>
            <a:r>
              <a:rPr lang="en-US" altLang="zh-CN" dirty="0">
                <a:sym typeface="+mn-ea"/>
              </a:rPr>
              <a:t>3)</a:t>
            </a:r>
            <a:r>
              <a:rPr lang="zh-CN" altLang="en-US" dirty="0">
                <a:sym typeface="+mn-ea"/>
              </a:rPr>
              <a:t>系统测试</a:t>
            </a:r>
          </a:p>
          <a:p>
            <a:pPr>
              <a:lnSpc>
                <a:spcPct val="120000"/>
              </a:lnSpc>
            </a:pPr>
            <a:r>
              <a:rPr lang="zh-CN" altLang="en-US" dirty="0">
                <a:sym typeface="+mn-ea"/>
              </a:rPr>
              <a:t>       把经过测试的子系统装配成一个完整的系统来测试；</a:t>
            </a:r>
          </a:p>
          <a:p>
            <a:pPr>
              <a:lnSpc>
                <a:spcPct val="120000"/>
              </a:lnSpc>
            </a:pPr>
            <a:r>
              <a:rPr lang="zh-CN" altLang="en-US" dirty="0">
                <a:sym typeface="+mn-ea"/>
              </a:rPr>
              <a:t>       发现的往往是软件设计中的错误,也可能发现需求说明中的错误；</a:t>
            </a:r>
          </a:p>
          <a:p>
            <a:pPr>
              <a:lnSpc>
                <a:spcPct val="120000"/>
              </a:lnSpc>
            </a:pPr>
            <a:r>
              <a:rPr lang="zh-CN" altLang="en-US" dirty="0">
                <a:sym typeface="+mn-ea"/>
              </a:rPr>
              <a:t>       不论是子系统测试还是系统测试,都兼有检测和组装两重含义,通常称为集成测试。</a:t>
            </a:r>
            <a:endParaRPr lang="zh-CN" altLang="en-US" dirty="0"/>
          </a:p>
        </p:txBody>
      </p:sp>
    </p:spTree>
    <p:extLst>
      <p:ext uri="{BB962C8B-B14F-4D97-AF65-F5344CB8AC3E}">
        <p14:creationId xmlns:p14="http://schemas.microsoft.com/office/powerpoint/2010/main" val="111257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556338" y="13372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软件测试基础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586854" y="759693"/>
            <a:ext cx="5834174" cy="369332"/>
          </a:xfrm>
          <a:prstGeom prst="rect">
            <a:avLst/>
          </a:prstGeom>
          <a:noFill/>
        </p:spPr>
        <p:txBody>
          <a:bodyPr wrap="square" rtlCol="0">
            <a:spAutoFit/>
          </a:bodyPr>
          <a:lstStyle/>
          <a:p>
            <a:r>
              <a:rPr lang="en-US" altLang="zh-CN" dirty="0"/>
              <a:t>4.</a:t>
            </a:r>
            <a:r>
              <a:rPr lang="zh-CN" altLang="en-US" dirty="0"/>
              <a:t>测试步骤</a:t>
            </a:r>
            <a:endParaRPr lang="en-US" altLang="zh-CN" dirty="0"/>
          </a:p>
        </p:txBody>
      </p:sp>
      <p:sp>
        <p:nvSpPr>
          <p:cNvPr id="8" name="文本框 7">
            <a:extLst>
              <a:ext uri="{FF2B5EF4-FFF2-40B4-BE49-F238E27FC236}">
                <a16:creationId xmlns:a16="http://schemas.microsoft.com/office/drawing/2014/main" id="{13A886D0-0F3F-4FA6-B0F8-C559A9E87C5B}"/>
              </a:ext>
            </a:extLst>
          </p:cNvPr>
          <p:cNvSpPr txBox="1"/>
          <p:nvPr/>
        </p:nvSpPr>
        <p:spPr>
          <a:xfrm>
            <a:off x="586854" y="1129025"/>
            <a:ext cx="8583880" cy="4059701"/>
          </a:xfrm>
          <a:prstGeom prst="rect">
            <a:avLst/>
          </a:prstGeom>
          <a:noFill/>
          <a:ln>
            <a:noFill/>
          </a:ln>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4)</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sym typeface="+mn-ea"/>
              </a:rPr>
              <a:t>验收测试(确认测试)</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把软件系统作为单一的实体进行测试；</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它是在用户积极参与下进行的,而且可能主要使用实际数据(系统将来要处理的信息进行测试；</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发现的往往是系统需求说明书中的错误。</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5)</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平行运行</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同时运行新开发出来的系统和将被它取代的旧系统；</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比较新旧两个系统的处理结果;</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可以在准生产环境中运行新系统而又不冒风险;</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用户能有一段熟悉新系统的时间;</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可以验证用户指南和使用手册之类的文档;</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能够以准生产模式对新系统进行全负荷测试,可以用测试结果验证性能指标。</a:t>
            </a:r>
          </a:p>
        </p:txBody>
      </p:sp>
    </p:spTree>
    <p:extLst>
      <p:ext uri="{BB962C8B-B14F-4D97-AF65-F5344CB8AC3E}">
        <p14:creationId xmlns:p14="http://schemas.microsoft.com/office/powerpoint/2010/main" val="299436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556338" y="133729"/>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软件测试基础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586854" y="759693"/>
            <a:ext cx="5834174" cy="369332"/>
          </a:xfrm>
          <a:prstGeom prst="rect">
            <a:avLst/>
          </a:prstGeom>
          <a:noFill/>
        </p:spPr>
        <p:txBody>
          <a:bodyPr wrap="square" rtlCol="0">
            <a:spAutoFit/>
          </a:bodyPr>
          <a:lstStyle/>
          <a:p>
            <a:r>
              <a:rPr lang="en-US" altLang="zh-CN" dirty="0"/>
              <a:t>4.</a:t>
            </a:r>
            <a:r>
              <a:rPr lang="zh-CN" altLang="en-US" dirty="0"/>
              <a:t>测试阶段的信息流</a:t>
            </a:r>
            <a:endParaRPr lang="en-US" altLang="zh-CN" dirty="0"/>
          </a:p>
        </p:txBody>
      </p:sp>
      <p:sp>
        <p:nvSpPr>
          <p:cNvPr id="8" name="文本框 7">
            <a:extLst>
              <a:ext uri="{FF2B5EF4-FFF2-40B4-BE49-F238E27FC236}">
                <a16:creationId xmlns:a16="http://schemas.microsoft.com/office/drawing/2014/main" id="{13A886D0-0F3F-4FA6-B0F8-C559A9E87C5B}"/>
              </a:ext>
            </a:extLst>
          </p:cNvPr>
          <p:cNvSpPr txBox="1"/>
          <p:nvPr/>
        </p:nvSpPr>
        <p:spPr>
          <a:xfrm>
            <a:off x="586854" y="1129025"/>
            <a:ext cx="8583880" cy="1068113"/>
          </a:xfrm>
          <a:prstGeom prst="rect">
            <a:avLst/>
          </a:prstGeom>
          <a:noFill/>
          <a:ln>
            <a:noFill/>
          </a:ln>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输入信息有两类：</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）软件配置</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包括需求说明书、设计说明书和源程序清单等</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2</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）测试配置</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包括测试计划和测试方案。</a:t>
            </a:r>
          </a:p>
        </p:txBody>
      </p:sp>
      <p:pic>
        <p:nvPicPr>
          <p:cNvPr id="7" name="图片 6">
            <a:extLst>
              <a:ext uri="{FF2B5EF4-FFF2-40B4-BE49-F238E27FC236}">
                <a16:creationId xmlns:a16="http://schemas.microsoft.com/office/drawing/2014/main" id="{B3DCD228-82DE-4A7A-8118-070698C8A3A9}"/>
              </a:ext>
            </a:extLst>
          </p:cNvPr>
          <p:cNvPicPr>
            <a:picLocks noChangeAspect="1"/>
          </p:cNvPicPr>
          <p:nvPr/>
        </p:nvPicPr>
        <p:blipFill>
          <a:blip r:embed="rId2"/>
          <a:stretch>
            <a:fillRect/>
          </a:stretch>
        </p:blipFill>
        <p:spPr>
          <a:xfrm>
            <a:off x="608017" y="2466692"/>
            <a:ext cx="5896642" cy="1917115"/>
          </a:xfrm>
          <a:prstGeom prst="rect">
            <a:avLst/>
          </a:prstGeom>
        </p:spPr>
      </p:pic>
    </p:spTree>
    <p:extLst>
      <p:ext uri="{BB962C8B-B14F-4D97-AF65-F5344CB8AC3E}">
        <p14:creationId xmlns:p14="http://schemas.microsoft.com/office/powerpoint/2010/main" val="1722553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940785" y="1535569"/>
            <a:ext cx="3262433" cy="1015663"/>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tab pos="625475" algn="l"/>
              </a:tabLst>
              <a:defRPr/>
            </a:pPr>
            <a:r>
              <a:rPr lang="zh-CN" altLang="en-US" sz="6000" kern="100" dirty="0">
                <a:solidFill>
                  <a:srgbClr val="A47F74"/>
                </a:solidFill>
                <a:latin typeface="+mj-ea"/>
                <a:ea typeface="+mj-ea"/>
                <a:cs typeface="Times New Roman" pitchFamily="18" charset="0"/>
              </a:rPr>
              <a:t>单元测试</a:t>
            </a:r>
            <a:endParaRPr kumimoji="0" lang="zh-CN" altLang="en-US" sz="60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26" name="矩形 25"/>
          <p:cNvSpPr/>
          <p:nvPr/>
        </p:nvSpPr>
        <p:spPr>
          <a:xfrm>
            <a:off x="3746670" y="2592269"/>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1.</a:t>
            </a:r>
            <a:r>
              <a:rPr lang="zh-CN" altLang="en-US" sz="1400" dirty="0">
                <a:solidFill>
                  <a:srgbClr val="A47F74"/>
                </a:solidFill>
                <a:latin typeface="华文细黑"/>
                <a:ea typeface="微软雅黑 Light"/>
              </a:rPr>
              <a:t>测试重点</a:t>
            </a:r>
            <a:endParaRPr lang="en-US" altLang="zh-CN" sz="1400" dirty="0">
              <a:solidFill>
                <a:srgbClr val="A47F74"/>
              </a:solidFill>
              <a:latin typeface="华文细黑"/>
              <a:ea typeface="微软雅黑 Light"/>
            </a:endParaRPr>
          </a:p>
        </p:txBody>
      </p:sp>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0E1E64D-FE1F-47CB-A9EA-C590B5C3BF1B}"/>
              </a:ext>
            </a:extLst>
          </p:cNvPr>
          <p:cNvSpPr/>
          <p:nvPr/>
        </p:nvSpPr>
        <p:spPr>
          <a:xfrm>
            <a:off x="3746670" y="2941083"/>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2.</a:t>
            </a:r>
            <a:r>
              <a:rPr lang="zh-CN" altLang="en-US" sz="1400" dirty="0">
                <a:solidFill>
                  <a:srgbClr val="A47F74"/>
                </a:solidFill>
                <a:latin typeface="华文细黑"/>
                <a:ea typeface="微软雅黑 Light"/>
              </a:rPr>
              <a:t>代码审查</a:t>
            </a:r>
            <a:endParaRPr lang="en-US" altLang="zh-CN" sz="1400" dirty="0">
              <a:solidFill>
                <a:srgbClr val="A47F74"/>
              </a:solidFill>
              <a:latin typeface="华文细黑"/>
              <a:ea typeface="微软雅黑 Light"/>
            </a:endParaRPr>
          </a:p>
        </p:txBody>
      </p:sp>
      <p:sp>
        <p:nvSpPr>
          <p:cNvPr id="17" name="矩形 16">
            <a:extLst>
              <a:ext uri="{FF2B5EF4-FFF2-40B4-BE49-F238E27FC236}">
                <a16:creationId xmlns:a16="http://schemas.microsoft.com/office/drawing/2014/main" id="{FA086D4F-553D-4BB7-97E1-05C74F728CCA}"/>
              </a:ext>
            </a:extLst>
          </p:cNvPr>
          <p:cNvSpPr/>
          <p:nvPr/>
        </p:nvSpPr>
        <p:spPr>
          <a:xfrm>
            <a:off x="3746669" y="3290832"/>
            <a:ext cx="1929643" cy="307777"/>
          </a:xfrm>
          <a:prstGeom prst="rect">
            <a:avLst/>
          </a:prstGeom>
          <a:ln>
            <a:noFill/>
          </a:ln>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3.</a:t>
            </a:r>
            <a:r>
              <a:rPr lang="zh-CN" altLang="en-US" sz="1400" dirty="0">
                <a:solidFill>
                  <a:srgbClr val="A47F74"/>
                </a:solidFill>
                <a:latin typeface="华文细黑"/>
                <a:ea typeface="微软雅黑 Light"/>
              </a:rPr>
              <a:t>计算机测试</a:t>
            </a:r>
            <a:endParaRPr lang="en-US" altLang="zh-CN" sz="1400" dirty="0">
              <a:solidFill>
                <a:srgbClr val="A47F74"/>
              </a:solidFill>
              <a:latin typeface="华文细黑"/>
              <a:ea typeface="微软雅黑 Light"/>
            </a:endParaRPr>
          </a:p>
        </p:txBody>
      </p:sp>
    </p:spTree>
    <p:extLst>
      <p:ext uri="{BB962C8B-B14F-4D97-AF65-F5344CB8AC3E}">
        <p14:creationId xmlns:p14="http://schemas.microsoft.com/office/powerpoint/2010/main" val="390228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单元测试</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3970318"/>
          </a:xfrm>
          <a:prstGeom prst="rect">
            <a:avLst/>
          </a:prstGeom>
          <a:noFill/>
        </p:spPr>
        <p:txBody>
          <a:bodyPr wrap="square" rtlCol="0">
            <a:spAutoFit/>
          </a:bodyPr>
          <a:lstStyle/>
          <a:p>
            <a:r>
              <a:rPr lang="en-US" altLang="zh-CN" dirty="0"/>
              <a:t>1.</a:t>
            </a:r>
            <a:r>
              <a:rPr lang="zh-CN" altLang="en-US" dirty="0"/>
              <a:t>测试重点</a:t>
            </a:r>
            <a:endParaRPr lang="en-US" altLang="zh-CN" dirty="0"/>
          </a:p>
          <a:p>
            <a:endParaRPr lang="en-US" altLang="zh-CN" dirty="0"/>
          </a:p>
          <a:p>
            <a:r>
              <a:rPr lang="zh-CN" altLang="en-US" dirty="0"/>
              <a:t>单元测试集中检测模块</a:t>
            </a:r>
            <a:r>
              <a:rPr lang="en-US" altLang="zh-CN" dirty="0"/>
              <a:t>;</a:t>
            </a:r>
          </a:p>
          <a:p>
            <a:r>
              <a:rPr lang="zh-CN" altLang="en-US" dirty="0"/>
              <a:t>单元测试和编码属于软件过程的同一个阶段</a:t>
            </a:r>
          </a:p>
          <a:p>
            <a:r>
              <a:rPr lang="zh-CN" altLang="en-US" dirty="0"/>
              <a:t>可以应用人工测试和计算机测试这样两种不同类型的测试方法</a:t>
            </a:r>
          </a:p>
          <a:p>
            <a:r>
              <a:rPr lang="zh-CN" altLang="en-US" dirty="0"/>
              <a:t>单元测试主要使用白盒测试技术</a:t>
            </a:r>
            <a:r>
              <a:rPr lang="en-US" altLang="zh-CN" dirty="0"/>
              <a:t>,</a:t>
            </a:r>
            <a:r>
              <a:rPr lang="zh-CN" altLang="en-US" dirty="0"/>
              <a:t>对多个模块的测试可以并行地进行。</a:t>
            </a:r>
          </a:p>
          <a:p>
            <a:r>
              <a:rPr lang="en-US" altLang="zh-CN" dirty="0"/>
              <a:t>1</a:t>
            </a:r>
            <a:r>
              <a:rPr lang="zh-CN" altLang="en-US" dirty="0"/>
              <a:t>）模块接口</a:t>
            </a:r>
          </a:p>
          <a:p>
            <a:r>
              <a:rPr lang="en-US" altLang="zh-CN" dirty="0"/>
              <a:t>2</a:t>
            </a:r>
            <a:r>
              <a:rPr lang="zh-CN" altLang="en-US" dirty="0"/>
              <a:t>）局部数据结构</a:t>
            </a:r>
          </a:p>
          <a:p>
            <a:r>
              <a:rPr lang="en-US" altLang="zh-CN" dirty="0"/>
              <a:t>3</a:t>
            </a:r>
            <a:r>
              <a:rPr lang="zh-CN" altLang="en-US" dirty="0"/>
              <a:t>）重要的执行通路</a:t>
            </a:r>
          </a:p>
          <a:p>
            <a:r>
              <a:rPr lang="en-US" altLang="zh-CN" dirty="0"/>
              <a:t>4</a:t>
            </a:r>
            <a:r>
              <a:rPr lang="zh-CN" altLang="en-US" dirty="0"/>
              <a:t>）出错处理通路</a:t>
            </a:r>
          </a:p>
          <a:p>
            <a:r>
              <a:rPr lang="en-US" altLang="zh-CN" dirty="0"/>
              <a:t>5</a:t>
            </a:r>
            <a:r>
              <a:rPr lang="zh-CN" altLang="en-US" dirty="0"/>
              <a:t>）边界条件</a:t>
            </a:r>
          </a:p>
          <a:p>
            <a:endParaRPr lang="en-US" altLang="zh-CN" dirty="0"/>
          </a:p>
          <a:p>
            <a:endParaRPr lang="zh-CN" altLang="en-US" dirty="0"/>
          </a:p>
        </p:txBody>
      </p:sp>
    </p:spTree>
    <p:extLst>
      <p:ext uri="{BB962C8B-B14F-4D97-AF65-F5344CB8AC3E}">
        <p14:creationId xmlns:p14="http://schemas.microsoft.com/office/powerpoint/2010/main" val="90293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894139" y="1011285"/>
            <a:ext cx="1334451" cy="369332"/>
          </a:xfrm>
          <a:prstGeom prst="rect">
            <a:avLst/>
          </a:prstGeom>
        </p:spPr>
        <p:txBody>
          <a:bodyPr wrap="square">
            <a:spAutoFit/>
          </a:bodyPr>
          <a:lstStyle/>
          <a:p>
            <a:pPr marL="0" marR="0" lvl="0" indent="0" algn="dist" defTabSz="4572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A47F74"/>
                </a:solidFill>
                <a:effectLst/>
                <a:uLnTx/>
                <a:uFillTx/>
                <a:latin typeface="华文细黑"/>
                <a:ea typeface="方正兰亭黑_GBK"/>
                <a:cs typeface="+mn-cs"/>
              </a:rPr>
              <a:t>Contents</a:t>
            </a:r>
            <a:endParaRPr kumimoji="0" lang="zh-CN" altLang="en-US" sz="1800" b="0" i="0" u="none" strike="noStrike" kern="1200" cap="none" spc="0" normalizeH="0" baseline="0" noProof="0">
              <a:ln>
                <a:noFill/>
              </a:ln>
              <a:solidFill>
                <a:srgbClr val="A47F74"/>
              </a:solidFill>
              <a:effectLst/>
              <a:uLnTx/>
              <a:uFillTx/>
              <a:latin typeface="华文细黑"/>
              <a:ea typeface="方正兰亭黑_GBK"/>
              <a:cs typeface="+mn-cs"/>
            </a:endParaRPr>
          </a:p>
        </p:txBody>
      </p:sp>
      <p:sp>
        <p:nvSpPr>
          <p:cNvPr id="3" name="矩形 2"/>
          <p:cNvSpPr/>
          <p:nvPr/>
        </p:nvSpPr>
        <p:spPr bwMode="auto">
          <a:xfrm>
            <a:off x="3915410" y="291571"/>
            <a:ext cx="1313180" cy="769441"/>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400" b="0" i="0" u="none" strike="noStrike" kern="100" cap="none" spc="0" normalizeH="0" baseline="0" noProof="0">
                <a:ln>
                  <a:noFill/>
                </a:ln>
                <a:solidFill>
                  <a:srgbClr val="A47F74"/>
                </a:solidFill>
                <a:effectLst/>
                <a:uLnTx/>
                <a:uFillTx/>
                <a:latin typeface="+mj-ea"/>
                <a:ea typeface="+mj-ea"/>
                <a:cs typeface="Times New Roman" pitchFamily="18" charset="0"/>
              </a:rPr>
              <a:t>目录</a:t>
            </a:r>
            <a:endParaRPr kumimoji="0" lang="en-US" altLang="zh-CN" sz="4400" b="0" i="0" u="none" strike="noStrike" kern="100" cap="none" spc="0" normalizeH="0" baseline="0" noProof="0">
              <a:ln>
                <a:noFill/>
              </a:ln>
              <a:solidFill>
                <a:srgbClr val="A47F74"/>
              </a:solidFill>
              <a:effectLst/>
              <a:uLnTx/>
              <a:uFillTx/>
              <a:latin typeface="+mj-ea"/>
              <a:ea typeface="+mj-ea"/>
              <a:cs typeface="Times New Roman" pitchFamily="18" charset="0"/>
            </a:endParaRPr>
          </a:p>
        </p:txBody>
      </p:sp>
      <p:sp>
        <p:nvSpPr>
          <p:cNvPr id="4" name="椭圆 3"/>
          <p:cNvSpPr/>
          <p:nvPr/>
        </p:nvSpPr>
        <p:spPr>
          <a:xfrm>
            <a:off x="133987" y="1686307"/>
            <a:ext cx="613317" cy="61331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壹</a:t>
            </a:r>
          </a:p>
        </p:txBody>
      </p:sp>
      <p:sp>
        <p:nvSpPr>
          <p:cNvPr id="15" name="椭圆 14"/>
          <p:cNvSpPr/>
          <p:nvPr/>
        </p:nvSpPr>
        <p:spPr>
          <a:xfrm>
            <a:off x="1111840" y="1686307"/>
            <a:ext cx="613317" cy="61331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mj-ea"/>
                <a:ea typeface="+mj-ea"/>
              </a:rPr>
              <a:t>贰</a:t>
            </a:r>
          </a:p>
        </p:txBody>
      </p:sp>
      <p:sp>
        <p:nvSpPr>
          <p:cNvPr id="16" name="椭圆 15"/>
          <p:cNvSpPr/>
          <p:nvPr/>
        </p:nvSpPr>
        <p:spPr>
          <a:xfrm>
            <a:off x="2089693" y="1686307"/>
            <a:ext cx="613317" cy="61331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叁</a:t>
            </a:r>
          </a:p>
        </p:txBody>
      </p:sp>
      <p:sp>
        <p:nvSpPr>
          <p:cNvPr id="17" name="椭圆 16"/>
          <p:cNvSpPr/>
          <p:nvPr/>
        </p:nvSpPr>
        <p:spPr>
          <a:xfrm>
            <a:off x="3067546" y="1686307"/>
            <a:ext cx="613317" cy="61331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肆</a:t>
            </a:r>
          </a:p>
        </p:txBody>
      </p:sp>
      <p:sp>
        <p:nvSpPr>
          <p:cNvPr id="5" name="文本框 6"/>
          <p:cNvSpPr txBox="1">
            <a:spLocks noChangeArrowheads="1"/>
          </p:cNvSpPr>
          <p:nvPr/>
        </p:nvSpPr>
        <p:spPr bwMode="auto">
          <a:xfrm>
            <a:off x="133987" y="2450363"/>
            <a:ext cx="492443"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lang="zh-CN" altLang="en-US" sz="2000" dirty="0">
                <a:solidFill>
                  <a:srgbClr val="CB9971"/>
                </a:solidFill>
                <a:latin typeface="汉仪大宋简"/>
                <a:ea typeface="汉仪大宋简"/>
              </a:rPr>
              <a:t>编码</a:t>
            </a:r>
            <a:endPar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endParaRPr>
          </a:p>
        </p:txBody>
      </p:sp>
      <p:sp>
        <p:nvSpPr>
          <p:cNvPr id="29" name="文本框 6"/>
          <p:cNvSpPr txBox="1">
            <a:spLocks noChangeArrowheads="1"/>
          </p:cNvSpPr>
          <p:nvPr/>
        </p:nvSpPr>
        <p:spPr bwMode="auto">
          <a:xfrm>
            <a:off x="5083696" y="2450363"/>
            <a:ext cx="49244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白盒测试技术</a:t>
            </a:r>
          </a:p>
        </p:txBody>
      </p:sp>
      <p:sp>
        <p:nvSpPr>
          <p:cNvPr id="31" name="文本框 6"/>
          <p:cNvSpPr txBox="1">
            <a:spLocks noChangeArrowheads="1"/>
          </p:cNvSpPr>
          <p:nvPr/>
        </p:nvSpPr>
        <p:spPr bwMode="auto">
          <a:xfrm>
            <a:off x="7039394" y="2459663"/>
            <a:ext cx="492443"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调试</a:t>
            </a:r>
          </a:p>
        </p:txBody>
      </p:sp>
      <p:sp>
        <p:nvSpPr>
          <p:cNvPr id="20" name="椭圆 19">
            <a:extLst>
              <a:ext uri="{FF2B5EF4-FFF2-40B4-BE49-F238E27FC236}">
                <a16:creationId xmlns:a16="http://schemas.microsoft.com/office/drawing/2014/main" id="{86CE83C9-AE90-48DD-98A3-A97FDB985545}"/>
              </a:ext>
            </a:extLst>
          </p:cNvPr>
          <p:cNvSpPr/>
          <p:nvPr/>
        </p:nvSpPr>
        <p:spPr>
          <a:xfrm>
            <a:off x="4045399" y="1667592"/>
            <a:ext cx="613317" cy="61331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伍</a:t>
            </a:r>
          </a:p>
        </p:txBody>
      </p:sp>
      <p:sp>
        <p:nvSpPr>
          <p:cNvPr id="21" name="椭圆 20">
            <a:extLst>
              <a:ext uri="{FF2B5EF4-FFF2-40B4-BE49-F238E27FC236}">
                <a16:creationId xmlns:a16="http://schemas.microsoft.com/office/drawing/2014/main" id="{8C231D4E-8B95-4794-9C42-EB129E7680DC}"/>
              </a:ext>
            </a:extLst>
          </p:cNvPr>
          <p:cNvSpPr/>
          <p:nvPr/>
        </p:nvSpPr>
        <p:spPr>
          <a:xfrm>
            <a:off x="5023252" y="1667592"/>
            <a:ext cx="613317" cy="61331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陆</a:t>
            </a:r>
          </a:p>
        </p:txBody>
      </p:sp>
      <p:sp>
        <p:nvSpPr>
          <p:cNvPr id="22" name="椭圆 21">
            <a:extLst>
              <a:ext uri="{FF2B5EF4-FFF2-40B4-BE49-F238E27FC236}">
                <a16:creationId xmlns:a16="http://schemas.microsoft.com/office/drawing/2014/main" id="{89C3F031-7B64-46FC-AC8D-C596671D13FD}"/>
              </a:ext>
            </a:extLst>
          </p:cNvPr>
          <p:cNvSpPr/>
          <p:nvPr/>
        </p:nvSpPr>
        <p:spPr>
          <a:xfrm>
            <a:off x="6001105" y="1667592"/>
            <a:ext cx="613317" cy="61331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柒</a:t>
            </a:r>
          </a:p>
        </p:txBody>
      </p:sp>
      <p:sp>
        <p:nvSpPr>
          <p:cNvPr id="23" name="椭圆 22">
            <a:extLst>
              <a:ext uri="{FF2B5EF4-FFF2-40B4-BE49-F238E27FC236}">
                <a16:creationId xmlns:a16="http://schemas.microsoft.com/office/drawing/2014/main" id="{04931D26-A228-4ED5-AF29-22884DF64F02}"/>
              </a:ext>
            </a:extLst>
          </p:cNvPr>
          <p:cNvSpPr/>
          <p:nvPr/>
        </p:nvSpPr>
        <p:spPr>
          <a:xfrm>
            <a:off x="6978958" y="1667592"/>
            <a:ext cx="613317" cy="61331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捌</a:t>
            </a:r>
          </a:p>
        </p:txBody>
      </p:sp>
      <p:sp>
        <p:nvSpPr>
          <p:cNvPr id="26" name="椭圆 25">
            <a:extLst>
              <a:ext uri="{FF2B5EF4-FFF2-40B4-BE49-F238E27FC236}">
                <a16:creationId xmlns:a16="http://schemas.microsoft.com/office/drawing/2014/main" id="{0451EDEE-EC1D-4C29-8249-3DC3E1A7FBB9}"/>
              </a:ext>
            </a:extLst>
          </p:cNvPr>
          <p:cNvSpPr/>
          <p:nvPr/>
        </p:nvSpPr>
        <p:spPr>
          <a:xfrm>
            <a:off x="7971922" y="1667591"/>
            <a:ext cx="613317" cy="61331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玖</a:t>
            </a:r>
          </a:p>
        </p:txBody>
      </p:sp>
      <p:sp>
        <p:nvSpPr>
          <p:cNvPr id="27" name="文本框 6">
            <a:extLst>
              <a:ext uri="{FF2B5EF4-FFF2-40B4-BE49-F238E27FC236}">
                <a16:creationId xmlns:a16="http://schemas.microsoft.com/office/drawing/2014/main" id="{DC335291-0A49-43F3-9424-30DB41F28031}"/>
              </a:ext>
            </a:extLst>
          </p:cNvPr>
          <p:cNvSpPr txBox="1">
            <a:spLocks noChangeArrowheads="1"/>
          </p:cNvSpPr>
          <p:nvPr/>
        </p:nvSpPr>
        <p:spPr bwMode="auto">
          <a:xfrm>
            <a:off x="1172284" y="2450363"/>
            <a:ext cx="49244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软件测试基础</a:t>
            </a:r>
          </a:p>
        </p:txBody>
      </p:sp>
      <p:sp>
        <p:nvSpPr>
          <p:cNvPr id="28" name="文本框 6">
            <a:extLst>
              <a:ext uri="{FF2B5EF4-FFF2-40B4-BE49-F238E27FC236}">
                <a16:creationId xmlns:a16="http://schemas.microsoft.com/office/drawing/2014/main" id="{A183B9D1-E7DC-4318-94EA-A73A88AC93D2}"/>
              </a:ext>
            </a:extLst>
          </p:cNvPr>
          <p:cNvSpPr txBox="1">
            <a:spLocks noChangeArrowheads="1"/>
          </p:cNvSpPr>
          <p:nvPr/>
        </p:nvSpPr>
        <p:spPr bwMode="auto">
          <a:xfrm>
            <a:off x="2150135" y="2450363"/>
            <a:ext cx="492443"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单元测试</a:t>
            </a:r>
          </a:p>
        </p:txBody>
      </p:sp>
      <p:sp>
        <p:nvSpPr>
          <p:cNvPr id="35" name="文本框 6">
            <a:extLst>
              <a:ext uri="{FF2B5EF4-FFF2-40B4-BE49-F238E27FC236}">
                <a16:creationId xmlns:a16="http://schemas.microsoft.com/office/drawing/2014/main" id="{F363C6E4-0D83-421D-A8B4-C418183E14EF}"/>
              </a:ext>
            </a:extLst>
          </p:cNvPr>
          <p:cNvSpPr txBox="1">
            <a:spLocks noChangeArrowheads="1"/>
          </p:cNvSpPr>
          <p:nvPr/>
        </p:nvSpPr>
        <p:spPr bwMode="auto">
          <a:xfrm>
            <a:off x="3127986" y="2450363"/>
            <a:ext cx="492443"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lang="zh-CN" altLang="en-US" sz="2000" dirty="0">
                <a:solidFill>
                  <a:srgbClr val="CB9971"/>
                </a:solidFill>
                <a:latin typeface="汉仪大宋简"/>
                <a:ea typeface="汉仪大宋简"/>
              </a:rPr>
              <a:t>集成</a:t>
            </a: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测试</a:t>
            </a:r>
          </a:p>
        </p:txBody>
      </p:sp>
      <p:sp>
        <p:nvSpPr>
          <p:cNvPr id="36" name="文本框 6">
            <a:extLst>
              <a:ext uri="{FF2B5EF4-FFF2-40B4-BE49-F238E27FC236}">
                <a16:creationId xmlns:a16="http://schemas.microsoft.com/office/drawing/2014/main" id="{461025A0-BFC7-4F2B-96BA-A000F48E9BE7}"/>
              </a:ext>
            </a:extLst>
          </p:cNvPr>
          <p:cNvSpPr txBox="1">
            <a:spLocks noChangeArrowheads="1"/>
          </p:cNvSpPr>
          <p:nvPr/>
        </p:nvSpPr>
        <p:spPr bwMode="auto">
          <a:xfrm>
            <a:off x="4105841" y="2450363"/>
            <a:ext cx="492443"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lang="zh-CN" altLang="en-US" sz="2000" dirty="0">
                <a:solidFill>
                  <a:srgbClr val="CB9971"/>
                </a:solidFill>
                <a:latin typeface="汉仪大宋简"/>
                <a:ea typeface="汉仪大宋简"/>
              </a:rPr>
              <a:t>确认</a:t>
            </a: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测试</a:t>
            </a:r>
          </a:p>
        </p:txBody>
      </p:sp>
      <p:sp>
        <p:nvSpPr>
          <p:cNvPr id="37" name="文本框 6">
            <a:extLst>
              <a:ext uri="{FF2B5EF4-FFF2-40B4-BE49-F238E27FC236}">
                <a16:creationId xmlns:a16="http://schemas.microsoft.com/office/drawing/2014/main" id="{4C8A642B-46C9-4D40-BFDB-A3507D244B68}"/>
              </a:ext>
            </a:extLst>
          </p:cNvPr>
          <p:cNvSpPr txBox="1">
            <a:spLocks noChangeArrowheads="1"/>
          </p:cNvSpPr>
          <p:nvPr/>
        </p:nvSpPr>
        <p:spPr bwMode="auto">
          <a:xfrm>
            <a:off x="6061550" y="2417142"/>
            <a:ext cx="49244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lang="zh-CN" altLang="en-US" sz="2000" dirty="0">
                <a:solidFill>
                  <a:srgbClr val="CB9971"/>
                </a:solidFill>
                <a:latin typeface="汉仪大宋简"/>
                <a:ea typeface="汉仪大宋简"/>
              </a:rPr>
              <a:t>黑</a:t>
            </a: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盒测试技术</a:t>
            </a:r>
          </a:p>
        </p:txBody>
      </p:sp>
      <p:sp>
        <p:nvSpPr>
          <p:cNvPr id="38" name="文本框 6">
            <a:extLst>
              <a:ext uri="{FF2B5EF4-FFF2-40B4-BE49-F238E27FC236}">
                <a16:creationId xmlns:a16="http://schemas.microsoft.com/office/drawing/2014/main" id="{3D3C097D-4858-434A-B4D7-0AFC6EDA4A27}"/>
              </a:ext>
            </a:extLst>
          </p:cNvPr>
          <p:cNvSpPr txBox="1">
            <a:spLocks noChangeArrowheads="1"/>
          </p:cNvSpPr>
          <p:nvPr/>
        </p:nvSpPr>
        <p:spPr bwMode="auto">
          <a:xfrm>
            <a:off x="8032364" y="2450363"/>
            <a:ext cx="492443" cy="137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t" anchorCtr="1">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CB9971"/>
                </a:solidFill>
                <a:effectLst/>
                <a:uLnTx/>
                <a:uFillTx/>
                <a:latin typeface="汉仪大宋简"/>
                <a:ea typeface="汉仪大宋简"/>
                <a:cs typeface="+mn-cs"/>
              </a:rPr>
              <a:t>软件可靠性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单元测试</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3416320"/>
          </a:xfrm>
          <a:prstGeom prst="rect">
            <a:avLst/>
          </a:prstGeom>
          <a:noFill/>
        </p:spPr>
        <p:txBody>
          <a:bodyPr wrap="square" rtlCol="0">
            <a:spAutoFit/>
          </a:bodyPr>
          <a:lstStyle/>
          <a:p>
            <a:r>
              <a:rPr lang="en-US" altLang="zh-CN" dirty="0"/>
              <a:t>1.</a:t>
            </a:r>
            <a:r>
              <a:rPr lang="zh-CN" altLang="en-US" dirty="0"/>
              <a:t>代码审查</a:t>
            </a:r>
            <a:endParaRPr lang="en-US" altLang="zh-CN" dirty="0"/>
          </a:p>
          <a:p>
            <a:endParaRPr lang="en-US" altLang="zh-CN" dirty="0"/>
          </a:p>
          <a:p>
            <a:r>
              <a:rPr lang="zh-CN" altLang="en-US" dirty="0"/>
              <a:t>由审查小组正式进行测试称为代码审査</a:t>
            </a:r>
            <a:r>
              <a:rPr lang="en-US" altLang="zh-CN" dirty="0"/>
              <a:t>;</a:t>
            </a:r>
          </a:p>
          <a:p>
            <a:r>
              <a:rPr lang="zh-CN" altLang="en-US" dirty="0"/>
              <a:t>可查出</a:t>
            </a:r>
            <a:r>
              <a:rPr lang="en-US" altLang="zh-CN" dirty="0"/>
              <a:t>30%~70%</a:t>
            </a:r>
            <a:r>
              <a:rPr lang="zh-CN" altLang="en-US" dirty="0"/>
              <a:t>的逻辑设计错误和编码错误</a:t>
            </a:r>
            <a:r>
              <a:rPr lang="en-US" altLang="zh-CN" dirty="0"/>
              <a:t>;</a:t>
            </a:r>
          </a:p>
          <a:p>
            <a:r>
              <a:rPr lang="zh-CN" altLang="en-US" dirty="0"/>
              <a:t>审查小组组成</a:t>
            </a:r>
            <a:r>
              <a:rPr lang="en-US" altLang="zh-CN" dirty="0"/>
              <a:t>:</a:t>
            </a:r>
          </a:p>
          <a:p>
            <a:r>
              <a:rPr lang="zh-CN" altLang="en-US" dirty="0"/>
              <a:t>组长</a:t>
            </a:r>
          </a:p>
          <a:p>
            <a:r>
              <a:rPr lang="zh-CN" altLang="en-US" dirty="0"/>
              <a:t>程序的设计者</a:t>
            </a:r>
          </a:p>
          <a:p>
            <a:r>
              <a:rPr lang="zh-CN" altLang="en-US" dirty="0"/>
              <a:t>程序的编写者</a:t>
            </a:r>
          </a:p>
          <a:p>
            <a:r>
              <a:rPr lang="zh-CN" altLang="en-US" dirty="0"/>
              <a:t>程序的测试者</a:t>
            </a:r>
          </a:p>
          <a:p>
            <a:r>
              <a:rPr lang="zh-CN" altLang="en-US" dirty="0"/>
              <a:t>一次审査会上可以发现许多错误</a:t>
            </a:r>
            <a:r>
              <a:rPr lang="en-US" altLang="zh-CN" dirty="0"/>
              <a:t>,</a:t>
            </a:r>
            <a:r>
              <a:rPr lang="zh-CN" altLang="en-US" dirty="0"/>
              <a:t>可以减少系统验证的总工作量。</a:t>
            </a:r>
          </a:p>
          <a:p>
            <a:endParaRPr lang="en-US" altLang="zh-CN" dirty="0"/>
          </a:p>
          <a:p>
            <a:endParaRPr lang="zh-CN" altLang="en-US" dirty="0"/>
          </a:p>
        </p:txBody>
      </p:sp>
    </p:spTree>
    <p:extLst>
      <p:ext uri="{BB962C8B-B14F-4D97-AF65-F5344CB8AC3E}">
        <p14:creationId xmlns:p14="http://schemas.microsoft.com/office/powerpoint/2010/main" val="252429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单元测试</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3416320"/>
          </a:xfrm>
          <a:prstGeom prst="rect">
            <a:avLst/>
          </a:prstGeom>
          <a:noFill/>
        </p:spPr>
        <p:txBody>
          <a:bodyPr wrap="square" rtlCol="0">
            <a:spAutoFit/>
          </a:bodyPr>
          <a:lstStyle/>
          <a:p>
            <a:r>
              <a:rPr lang="en-US" altLang="zh-CN" dirty="0"/>
              <a:t>2.</a:t>
            </a:r>
            <a:r>
              <a:rPr lang="zh-CN" altLang="en-US" dirty="0"/>
              <a:t>代码审查</a:t>
            </a:r>
            <a:endParaRPr lang="en-US" altLang="zh-CN" dirty="0"/>
          </a:p>
          <a:p>
            <a:endParaRPr lang="en-US" altLang="zh-CN" dirty="0"/>
          </a:p>
          <a:p>
            <a:r>
              <a:rPr lang="zh-CN" altLang="en-US" dirty="0"/>
              <a:t>由审查小组正式进行测试称为代码审査</a:t>
            </a:r>
            <a:r>
              <a:rPr lang="en-US" altLang="zh-CN" dirty="0"/>
              <a:t>;</a:t>
            </a:r>
          </a:p>
          <a:p>
            <a:r>
              <a:rPr lang="zh-CN" altLang="en-US" dirty="0"/>
              <a:t>可查出</a:t>
            </a:r>
            <a:r>
              <a:rPr lang="en-US" altLang="zh-CN" dirty="0"/>
              <a:t>30%~70%</a:t>
            </a:r>
            <a:r>
              <a:rPr lang="zh-CN" altLang="en-US" dirty="0"/>
              <a:t>的逻辑设计错误和编码错误</a:t>
            </a:r>
            <a:r>
              <a:rPr lang="en-US" altLang="zh-CN" dirty="0"/>
              <a:t>;</a:t>
            </a:r>
          </a:p>
          <a:p>
            <a:r>
              <a:rPr lang="zh-CN" altLang="en-US" dirty="0"/>
              <a:t>审查小组组成</a:t>
            </a:r>
            <a:r>
              <a:rPr lang="en-US" altLang="zh-CN" dirty="0"/>
              <a:t>:</a:t>
            </a:r>
          </a:p>
          <a:p>
            <a:r>
              <a:rPr lang="en-US" altLang="zh-CN" dirty="0"/>
              <a:t>1</a:t>
            </a:r>
            <a:r>
              <a:rPr lang="zh-CN" altLang="en-US" dirty="0"/>
              <a:t>）组长</a:t>
            </a:r>
          </a:p>
          <a:p>
            <a:r>
              <a:rPr lang="en-US" altLang="zh-CN" dirty="0"/>
              <a:t>2</a:t>
            </a:r>
            <a:r>
              <a:rPr lang="zh-CN" altLang="en-US" dirty="0"/>
              <a:t>）程序的设计者</a:t>
            </a:r>
          </a:p>
          <a:p>
            <a:r>
              <a:rPr lang="en-US" altLang="zh-CN" dirty="0"/>
              <a:t>3</a:t>
            </a:r>
            <a:r>
              <a:rPr lang="zh-CN" altLang="en-US" dirty="0"/>
              <a:t>）程序的编写者</a:t>
            </a:r>
          </a:p>
          <a:p>
            <a:r>
              <a:rPr lang="en-US" altLang="zh-CN" dirty="0"/>
              <a:t>4</a:t>
            </a:r>
            <a:r>
              <a:rPr lang="zh-CN" altLang="en-US" dirty="0"/>
              <a:t>）程序的测试者</a:t>
            </a:r>
          </a:p>
          <a:p>
            <a:r>
              <a:rPr lang="zh-CN" altLang="en-US" dirty="0"/>
              <a:t>一次审査会上可以发现许多错误</a:t>
            </a:r>
            <a:r>
              <a:rPr lang="en-US" altLang="zh-CN" dirty="0"/>
              <a:t>,</a:t>
            </a:r>
            <a:r>
              <a:rPr lang="zh-CN" altLang="en-US" dirty="0"/>
              <a:t>可以减少系统验证的总工作量。</a:t>
            </a:r>
          </a:p>
          <a:p>
            <a:endParaRPr lang="en-US" altLang="zh-CN" dirty="0"/>
          </a:p>
          <a:p>
            <a:endParaRPr lang="zh-CN" altLang="en-US" dirty="0"/>
          </a:p>
        </p:txBody>
      </p:sp>
    </p:spTree>
    <p:extLst>
      <p:ext uri="{BB962C8B-B14F-4D97-AF65-F5344CB8AC3E}">
        <p14:creationId xmlns:p14="http://schemas.microsoft.com/office/powerpoint/2010/main" val="1329819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单元测试</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3139321"/>
          </a:xfrm>
          <a:prstGeom prst="rect">
            <a:avLst/>
          </a:prstGeom>
          <a:noFill/>
        </p:spPr>
        <p:txBody>
          <a:bodyPr wrap="square" rtlCol="0">
            <a:spAutoFit/>
          </a:bodyPr>
          <a:lstStyle/>
          <a:p>
            <a:r>
              <a:rPr lang="en-US" altLang="zh-CN" dirty="0"/>
              <a:t>3.</a:t>
            </a:r>
            <a:r>
              <a:rPr lang="zh-CN" altLang="en-US" dirty="0"/>
              <a:t>计算机测试</a:t>
            </a:r>
            <a:endParaRPr lang="en-US" altLang="zh-CN" dirty="0"/>
          </a:p>
          <a:p>
            <a:r>
              <a:rPr lang="zh-CN" altLang="en-US" dirty="0"/>
              <a:t>必须为每个单元测试开发驱动程序和</a:t>
            </a:r>
            <a:r>
              <a:rPr lang="en-US" altLang="zh-CN" dirty="0"/>
              <a:t>(</a:t>
            </a:r>
            <a:r>
              <a:rPr lang="zh-CN" altLang="en-US" dirty="0"/>
              <a:t>或</a:t>
            </a:r>
            <a:r>
              <a:rPr lang="en-US" altLang="zh-CN" dirty="0"/>
              <a:t>)</a:t>
            </a:r>
            <a:r>
              <a:rPr lang="zh-CN" altLang="en-US" dirty="0"/>
              <a:t>存根程序。</a:t>
            </a:r>
          </a:p>
          <a:p>
            <a:r>
              <a:rPr lang="zh-CN" altLang="en-US" dirty="0"/>
              <a:t>驱动程序是一个“主程序”</a:t>
            </a:r>
            <a:r>
              <a:rPr lang="en-US" altLang="zh-CN" dirty="0"/>
              <a:t>,</a:t>
            </a:r>
            <a:r>
              <a:rPr lang="zh-CN" altLang="en-US" dirty="0"/>
              <a:t>它接收测试数据</a:t>
            </a:r>
            <a:r>
              <a:rPr lang="en-US" altLang="zh-CN" dirty="0"/>
              <a:t>,</a:t>
            </a:r>
            <a:r>
              <a:rPr lang="zh-CN" altLang="en-US" dirty="0"/>
              <a:t>传送给被测试的模块</a:t>
            </a:r>
            <a:r>
              <a:rPr lang="en-US" altLang="zh-CN" dirty="0"/>
              <a:t>,</a:t>
            </a:r>
            <a:r>
              <a:rPr lang="zh-CN" altLang="en-US" dirty="0"/>
              <a:t>并且印出有关的结果。</a:t>
            </a:r>
          </a:p>
          <a:p>
            <a:r>
              <a:rPr lang="zh-CN" altLang="en-US" dirty="0"/>
              <a:t>存根程序代替被测试的模块所调用的模块。它使用被它代替的模块的接口</a:t>
            </a:r>
            <a:r>
              <a:rPr lang="en-US" altLang="zh-CN" dirty="0"/>
              <a:t>,</a:t>
            </a:r>
            <a:r>
              <a:rPr lang="zh-CN" altLang="en-US" dirty="0"/>
              <a:t>可能做最少量的数据操作</a:t>
            </a:r>
            <a:r>
              <a:rPr lang="en-US" altLang="zh-CN" dirty="0"/>
              <a:t>,</a:t>
            </a:r>
            <a:r>
              <a:rPr lang="zh-CN" altLang="en-US" dirty="0"/>
              <a:t>印出对入口的检验或操作结果</a:t>
            </a:r>
            <a:r>
              <a:rPr lang="en-US" altLang="zh-CN" dirty="0"/>
              <a:t>,</a:t>
            </a:r>
            <a:r>
              <a:rPr lang="zh-CN" altLang="en-US" dirty="0"/>
              <a:t>并且把控制归还给调用它的模块。</a:t>
            </a:r>
          </a:p>
          <a:p>
            <a:r>
              <a:rPr lang="zh-CN" altLang="en-US" dirty="0"/>
              <a:t>驱动程序和存根程序代表开销</a:t>
            </a:r>
            <a:r>
              <a:rPr lang="en-US" altLang="zh-CN" dirty="0"/>
              <a:t>,</a:t>
            </a:r>
            <a:r>
              <a:rPr lang="zh-CN" altLang="en-US" dirty="0"/>
              <a:t>通常并不把它们作为软件产品的一部分交给用户</a:t>
            </a:r>
          </a:p>
          <a:p>
            <a:endParaRPr lang="en-US" altLang="zh-CN" dirty="0"/>
          </a:p>
          <a:p>
            <a:endParaRPr lang="zh-CN" altLang="en-US" dirty="0"/>
          </a:p>
        </p:txBody>
      </p:sp>
    </p:spTree>
    <p:extLst>
      <p:ext uri="{BB962C8B-B14F-4D97-AF65-F5344CB8AC3E}">
        <p14:creationId xmlns:p14="http://schemas.microsoft.com/office/powerpoint/2010/main" val="239786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E3B11A1-C7A4-41A9-879F-65CB45EB93CC}"/>
              </a:ext>
            </a:extLst>
          </p:cNvPr>
          <p:cNvSpPr/>
          <p:nvPr/>
        </p:nvSpPr>
        <p:spPr bwMode="auto">
          <a:xfrm>
            <a:off x="3482115" y="210889"/>
            <a:ext cx="19893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集成测试</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4" name="矩形 13">
            <a:extLst>
              <a:ext uri="{FF2B5EF4-FFF2-40B4-BE49-F238E27FC236}">
                <a16:creationId xmlns:a16="http://schemas.microsoft.com/office/drawing/2014/main" id="{6EF5E932-7C15-49EA-A614-402BE846A297}"/>
              </a:ext>
            </a:extLst>
          </p:cNvPr>
          <p:cNvSpPr/>
          <p:nvPr/>
        </p:nvSpPr>
        <p:spPr>
          <a:xfrm>
            <a:off x="522033" y="838804"/>
            <a:ext cx="1318308" cy="461665"/>
          </a:xfrm>
          <a:prstGeom prst="rect">
            <a:avLst/>
          </a:prstGeom>
          <a:ln>
            <a:noFill/>
          </a:ln>
        </p:spPr>
        <p:txBody>
          <a:bodyPr wrap="square">
            <a:spAutoFit/>
          </a:body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华文细黑"/>
                <a:ea typeface="微软雅黑 Light"/>
                <a:cs typeface="+mn-cs"/>
              </a:rPr>
              <a:t>定义：</a:t>
            </a:r>
            <a:endParaRPr kumimoji="0" lang="ja-JP" altLang="en-US" sz="2400" b="0" i="0" u="none" strike="noStrike" kern="1200" cap="none" spc="0" normalizeH="0" baseline="0" noProof="0" dirty="0">
              <a:ln>
                <a:noFill/>
              </a:ln>
              <a:solidFill>
                <a:srgbClr val="A47F74"/>
              </a:solidFill>
              <a:effectLst/>
              <a:uLnTx/>
              <a:uFillTx/>
              <a:latin typeface="华文细黑"/>
              <a:ea typeface="微软雅黑 Light"/>
              <a:cs typeface="+mn-cs"/>
            </a:endParaRPr>
          </a:p>
        </p:txBody>
      </p:sp>
      <p:sp>
        <p:nvSpPr>
          <p:cNvPr id="2" name="文本框 1">
            <a:extLst>
              <a:ext uri="{FF2B5EF4-FFF2-40B4-BE49-F238E27FC236}">
                <a16:creationId xmlns:a16="http://schemas.microsoft.com/office/drawing/2014/main" id="{B0C9D698-0FCF-48A9-81F6-6588205D957F}"/>
              </a:ext>
            </a:extLst>
          </p:cNvPr>
          <p:cNvSpPr txBox="1"/>
          <p:nvPr/>
        </p:nvSpPr>
        <p:spPr>
          <a:xfrm>
            <a:off x="1657637" y="838804"/>
            <a:ext cx="5948256" cy="2308324"/>
          </a:xfrm>
          <a:prstGeom prst="rect">
            <a:avLst/>
          </a:prstGeom>
          <a:noFill/>
        </p:spPr>
        <p:txBody>
          <a:bodyPr wrap="square" rtlCol="0">
            <a:spAutoFit/>
          </a:bodyPr>
          <a:lstStyle/>
          <a:p>
            <a:r>
              <a:rPr lang="zh-CN" altLang="en-US" dirty="0"/>
              <a:t>当组成系统</a:t>
            </a:r>
            <a:r>
              <a:rPr lang="en-US" altLang="zh-CN" dirty="0"/>
              <a:t>(</a:t>
            </a:r>
            <a:r>
              <a:rPr lang="zh-CN" altLang="en-US" dirty="0"/>
              <a:t>子系统）的所有单元都经过严格的单元测试之后</a:t>
            </a:r>
            <a:r>
              <a:rPr lang="en-US" altLang="zh-CN" dirty="0"/>
              <a:t>,</a:t>
            </a:r>
            <a:r>
              <a:rPr lang="zh-CN" altLang="en-US" dirty="0"/>
              <a:t>就需要将它们按照系统设计说明书将其集成到一起。</a:t>
            </a:r>
            <a:endParaRPr lang="en-US" altLang="zh-CN" dirty="0"/>
          </a:p>
          <a:p>
            <a:r>
              <a:rPr lang="zh-CN" altLang="en-US" dirty="0"/>
              <a:t>集成测试也叫做组装测试或联合测试</a:t>
            </a:r>
            <a:r>
              <a:rPr lang="en-US" altLang="zh-CN" dirty="0"/>
              <a:t>,</a:t>
            </a:r>
            <a:r>
              <a:rPr lang="zh-CN" altLang="en-US" dirty="0"/>
              <a:t>就是对集成到一起的单元进行测试</a:t>
            </a:r>
            <a:r>
              <a:rPr lang="en-US" altLang="zh-CN" dirty="0"/>
              <a:t>,</a:t>
            </a:r>
            <a:r>
              <a:rPr lang="zh-CN" altLang="en-US" dirty="0"/>
              <a:t>以检查这些单元之间的接口是否存在问题</a:t>
            </a:r>
            <a:endParaRPr lang="en-US" altLang="zh-CN" dirty="0"/>
          </a:p>
          <a:p>
            <a:r>
              <a:rPr lang="zh-CN" altLang="en-US" dirty="0"/>
              <a:t>经过集成测试</a:t>
            </a:r>
            <a:r>
              <a:rPr lang="en-US" altLang="zh-CN" dirty="0"/>
              <a:t>,</a:t>
            </a:r>
            <a:r>
              <a:rPr lang="zh-CN" altLang="en-US" dirty="0"/>
              <a:t>分散开发的单元被连接起来</a:t>
            </a:r>
            <a:r>
              <a:rPr lang="en-US" altLang="zh-CN" dirty="0"/>
              <a:t>,</a:t>
            </a:r>
            <a:r>
              <a:rPr lang="zh-CN" altLang="en-US" dirty="0"/>
              <a:t>构成了相对完成的系统，各单元接口之间存在问题已经基本消除</a:t>
            </a:r>
            <a:r>
              <a:rPr lang="en-US" altLang="zh-CN" dirty="0"/>
              <a:t>,</a:t>
            </a:r>
            <a:r>
              <a:rPr lang="zh-CN" altLang="en-US" dirty="0"/>
              <a:t>为下一步的确认测试奠定了基础。</a:t>
            </a:r>
          </a:p>
        </p:txBody>
      </p:sp>
      <p:sp>
        <p:nvSpPr>
          <p:cNvPr id="15" name="矩形 14">
            <a:extLst>
              <a:ext uri="{FF2B5EF4-FFF2-40B4-BE49-F238E27FC236}">
                <a16:creationId xmlns:a16="http://schemas.microsoft.com/office/drawing/2014/main" id="{0E1EDA48-0F15-4704-8DF7-5FDBF9F96154}"/>
              </a:ext>
            </a:extLst>
          </p:cNvPr>
          <p:cNvSpPr/>
          <p:nvPr/>
        </p:nvSpPr>
        <p:spPr>
          <a:xfrm>
            <a:off x="1657637" y="3345674"/>
            <a:ext cx="1318308" cy="461665"/>
          </a:xfrm>
          <a:prstGeom prst="rect">
            <a:avLst/>
          </a:prstGeom>
          <a:ln>
            <a:noFill/>
          </a:ln>
        </p:spPr>
        <p:txBody>
          <a:bodyPr wrap="square">
            <a:spAutoFit/>
          </a:bodyPr>
          <a:lstStyle/>
          <a:p>
            <a:pPr marL="0" marR="0" lvl="0" indent="0" algn="dist" defTabSz="457200" rtl="0" eaLnBrk="1" fontAlgn="auto" latinLnBrk="0" hangingPunct="1">
              <a:lnSpc>
                <a:spcPct val="100000"/>
              </a:lnSpc>
              <a:spcBef>
                <a:spcPts val="0"/>
              </a:spcBef>
              <a:spcAft>
                <a:spcPts val="0"/>
              </a:spcAft>
              <a:buClrTx/>
              <a:buSzTx/>
              <a:buFontTx/>
              <a:buNone/>
              <a:defRPr/>
            </a:pPr>
            <a:r>
              <a:rPr lang="zh-CN" altLang="en-US" sz="2400" dirty="0">
                <a:solidFill>
                  <a:srgbClr val="A47F74"/>
                </a:solidFill>
                <a:latin typeface="华文细黑"/>
                <a:ea typeface="微软雅黑 Light"/>
              </a:rPr>
              <a:t>目的</a:t>
            </a:r>
            <a:r>
              <a:rPr kumimoji="0" lang="zh-CN" altLang="en-US" sz="2400" b="0" i="0" u="none" strike="noStrike" kern="1200" cap="none" spc="0" normalizeH="0" baseline="0" noProof="0" dirty="0">
                <a:ln>
                  <a:noFill/>
                </a:ln>
                <a:solidFill>
                  <a:srgbClr val="A47F74"/>
                </a:solidFill>
                <a:effectLst/>
                <a:uLnTx/>
                <a:uFillTx/>
                <a:latin typeface="华文细黑"/>
                <a:ea typeface="微软雅黑 Light"/>
                <a:cs typeface="+mn-cs"/>
              </a:rPr>
              <a:t>：</a:t>
            </a:r>
            <a:endParaRPr kumimoji="0" lang="ja-JP" altLang="en-US" sz="2400" b="0" i="0" u="none" strike="noStrike" kern="1200" cap="none" spc="0" normalizeH="0" baseline="0" noProof="0" dirty="0">
              <a:ln>
                <a:noFill/>
              </a:ln>
              <a:solidFill>
                <a:srgbClr val="A47F74"/>
              </a:solidFill>
              <a:effectLst/>
              <a:uLnTx/>
              <a:uFillTx/>
              <a:latin typeface="华文细黑"/>
              <a:ea typeface="微软雅黑 Light"/>
              <a:cs typeface="+mn-cs"/>
            </a:endParaRPr>
          </a:p>
        </p:txBody>
      </p:sp>
      <p:sp>
        <p:nvSpPr>
          <p:cNvPr id="3" name="文本框 2">
            <a:extLst>
              <a:ext uri="{FF2B5EF4-FFF2-40B4-BE49-F238E27FC236}">
                <a16:creationId xmlns:a16="http://schemas.microsoft.com/office/drawing/2014/main" id="{0CC90C53-71CE-4499-ABCA-E118D076CA88}"/>
              </a:ext>
            </a:extLst>
          </p:cNvPr>
          <p:cNvSpPr txBox="1"/>
          <p:nvPr/>
        </p:nvSpPr>
        <p:spPr>
          <a:xfrm>
            <a:off x="2862729" y="3397048"/>
            <a:ext cx="4111813" cy="1107996"/>
          </a:xfrm>
          <a:prstGeom prst="rect">
            <a:avLst/>
          </a:prstGeom>
          <a:noFill/>
        </p:spPr>
        <p:txBody>
          <a:bodyPr wrap="square" rtlCol="0">
            <a:spAutoFit/>
          </a:bodyPr>
          <a:lstStyle/>
          <a:p>
            <a:r>
              <a:rPr lang="en-US" altLang="zh-CN" sz="1100" b="1" dirty="0"/>
              <a:t>·</a:t>
            </a:r>
            <a:r>
              <a:rPr lang="zh-CN" altLang="en-US" sz="1100" dirty="0"/>
              <a:t>各个单元模块连接起来时</a:t>
            </a:r>
            <a:r>
              <a:rPr lang="en-US" altLang="zh-CN" sz="1100" dirty="0"/>
              <a:t>,</a:t>
            </a:r>
            <a:r>
              <a:rPr lang="zh-CN" altLang="en-US" sz="1100" dirty="0"/>
              <a:t>穿越模块接口的数据是否会丢失</a:t>
            </a:r>
            <a:r>
              <a:rPr lang="en-US" altLang="zh-CN" sz="1100" dirty="0"/>
              <a:t>;</a:t>
            </a:r>
          </a:p>
          <a:p>
            <a:r>
              <a:rPr lang="en-US" altLang="zh-CN" sz="1100" b="1" dirty="0"/>
              <a:t>·</a:t>
            </a:r>
            <a:r>
              <a:rPr lang="zh-CN" altLang="en-US" sz="1100" dirty="0"/>
              <a:t>各个子功能集成起来</a:t>
            </a:r>
            <a:r>
              <a:rPr lang="en-US" altLang="zh-CN" sz="1100" dirty="0"/>
              <a:t>,</a:t>
            </a:r>
            <a:r>
              <a:rPr lang="zh-CN" altLang="en-US" sz="1100" dirty="0"/>
              <a:t>能否达到预期要求的父功能</a:t>
            </a:r>
            <a:r>
              <a:rPr lang="en-US" altLang="zh-CN" sz="1100" dirty="0"/>
              <a:t>;</a:t>
            </a:r>
            <a:r>
              <a:rPr lang="zh-CN" altLang="en-US" sz="1100" dirty="0"/>
              <a:t>一个模块的功能是否会对另外某块的功能产生不利的影响</a:t>
            </a:r>
            <a:r>
              <a:rPr lang="en-US" altLang="zh-CN" sz="1100" dirty="0"/>
              <a:t>;</a:t>
            </a:r>
          </a:p>
          <a:p>
            <a:r>
              <a:rPr lang="en-US" altLang="zh-CN" sz="1100" b="1" dirty="0"/>
              <a:t>·</a:t>
            </a:r>
            <a:r>
              <a:rPr lang="zh-CN" altLang="en-US" sz="1100" dirty="0"/>
              <a:t>全局数据结构是否存在问题</a:t>
            </a:r>
            <a:r>
              <a:rPr lang="en-US" altLang="zh-CN" sz="1100" dirty="0"/>
              <a:t>;</a:t>
            </a:r>
          </a:p>
          <a:p>
            <a:r>
              <a:rPr lang="en-US" altLang="zh-CN" sz="1100" b="1" dirty="0"/>
              <a:t>·</a:t>
            </a:r>
            <a:r>
              <a:rPr lang="zh-CN" altLang="en-US" sz="1100" dirty="0"/>
              <a:t>单个模块的误差积累起来是否会放大，从而达到不可接受的程度</a:t>
            </a:r>
            <a:r>
              <a:rPr lang="en-US" altLang="zh-CN" sz="1100" dirty="0"/>
              <a:t>;</a:t>
            </a:r>
            <a:endParaRPr lang="zh-CN" altLang="en-US" sz="1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CBDBBE6-B7E9-4897-814A-8A8217D064C2}"/>
              </a:ext>
            </a:extLst>
          </p:cNvPr>
          <p:cNvSpPr/>
          <p:nvPr/>
        </p:nvSpPr>
        <p:spPr bwMode="auto">
          <a:xfrm>
            <a:off x="3039857" y="298351"/>
            <a:ext cx="2936614"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不同的集成测试策略</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3" name="矩形 12">
            <a:extLst>
              <a:ext uri="{FF2B5EF4-FFF2-40B4-BE49-F238E27FC236}">
                <a16:creationId xmlns:a16="http://schemas.microsoft.com/office/drawing/2014/main" id="{42D9472A-B721-477B-BB17-8C434E701EB9}"/>
              </a:ext>
            </a:extLst>
          </p:cNvPr>
          <p:cNvSpPr/>
          <p:nvPr/>
        </p:nvSpPr>
        <p:spPr bwMode="auto">
          <a:xfrm>
            <a:off x="2944234" y="830179"/>
            <a:ext cx="2936614"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自顶向下集成</a:t>
            </a:r>
            <a:endParaRPr kumimoji="0" lang="en-US" altLang="zh-CN"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endParaRPr>
          </a:p>
        </p:txBody>
      </p:sp>
      <p:pic>
        <p:nvPicPr>
          <p:cNvPr id="3" name="图片 2">
            <a:extLst>
              <a:ext uri="{FF2B5EF4-FFF2-40B4-BE49-F238E27FC236}">
                <a16:creationId xmlns:a16="http://schemas.microsoft.com/office/drawing/2014/main" id="{22B470BC-51AD-4C53-A22F-555EFB46AE03}"/>
              </a:ext>
            </a:extLst>
          </p:cNvPr>
          <p:cNvPicPr>
            <a:picLocks noChangeAspect="1"/>
          </p:cNvPicPr>
          <p:nvPr/>
        </p:nvPicPr>
        <p:blipFill>
          <a:blip r:embed="rId2"/>
          <a:stretch>
            <a:fillRect/>
          </a:stretch>
        </p:blipFill>
        <p:spPr>
          <a:xfrm>
            <a:off x="4108966" y="1207136"/>
            <a:ext cx="3627434" cy="3078747"/>
          </a:xfrm>
          <a:prstGeom prst="rect">
            <a:avLst/>
          </a:prstGeom>
        </p:spPr>
      </p:pic>
      <p:sp>
        <p:nvSpPr>
          <p:cNvPr id="4" name="文本框 3">
            <a:extLst>
              <a:ext uri="{FF2B5EF4-FFF2-40B4-BE49-F238E27FC236}">
                <a16:creationId xmlns:a16="http://schemas.microsoft.com/office/drawing/2014/main" id="{5376D33D-F70C-4B5E-84CC-A21FEE763D36}"/>
              </a:ext>
            </a:extLst>
          </p:cNvPr>
          <p:cNvSpPr txBox="1"/>
          <p:nvPr/>
        </p:nvSpPr>
        <p:spPr>
          <a:xfrm>
            <a:off x="537883" y="1573200"/>
            <a:ext cx="2623671" cy="1754326"/>
          </a:xfrm>
          <a:prstGeom prst="rect">
            <a:avLst/>
          </a:prstGeom>
          <a:noFill/>
        </p:spPr>
        <p:txBody>
          <a:bodyPr wrap="square" rtlCol="0">
            <a:spAutoFit/>
          </a:bodyPr>
          <a:lstStyle/>
          <a:p>
            <a:r>
              <a:rPr lang="zh-CN" altLang="en-US" dirty="0"/>
              <a:t>从主控模块开始</a:t>
            </a:r>
            <a:r>
              <a:rPr lang="en-US" altLang="zh-CN" dirty="0"/>
              <a:t>,</a:t>
            </a:r>
            <a:r>
              <a:rPr lang="zh-CN" altLang="en-US" dirty="0"/>
              <a:t>沿着软件的控制层次向下移动，从而逐渐把各个单元集成起来</a:t>
            </a:r>
            <a:r>
              <a:rPr lang="en-US" altLang="zh-CN" dirty="0"/>
              <a:t>,</a:t>
            </a:r>
            <a:r>
              <a:rPr lang="zh-CN" altLang="en-US" dirty="0"/>
              <a:t>在集成过程中</a:t>
            </a:r>
            <a:r>
              <a:rPr lang="en-US" altLang="zh-CN" dirty="0"/>
              <a:t>,</a:t>
            </a:r>
            <a:r>
              <a:rPr lang="zh-CN" altLang="en-US" dirty="0"/>
              <a:t>可以使用深度优先策略</a:t>
            </a:r>
            <a:r>
              <a:rPr lang="en-US" altLang="zh-CN" dirty="0"/>
              <a:t>,</a:t>
            </a:r>
            <a:r>
              <a:rPr lang="zh-CN" altLang="en-US" dirty="0"/>
              <a:t>也可以使用宽度优先策略</a:t>
            </a:r>
          </a:p>
        </p:txBody>
      </p:sp>
      <p:sp>
        <p:nvSpPr>
          <p:cNvPr id="5" name="文本框 4">
            <a:extLst>
              <a:ext uri="{FF2B5EF4-FFF2-40B4-BE49-F238E27FC236}">
                <a16:creationId xmlns:a16="http://schemas.microsoft.com/office/drawing/2014/main" id="{680EB490-680B-4DB2-9B45-C2EEF1FB3E5F}"/>
              </a:ext>
            </a:extLst>
          </p:cNvPr>
          <p:cNvSpPr txBox="1"/>
          <p:nvPr/>
        </p:nvSpPr>
        <p:spPr>
          <a:xfrm>
            <a:off x="3854824" y="4285883"/>
            <a:ext cx="5205505" cy="646331"/>
          </a:xfrm>
          <a:prstGeom prst="rect">
            <a:avLst/>
          </a:prstGeom>
          <a:noFill/>
        </p:spPr>
        <p:txBody>
          <a:bodyPr wrap="square" rtlCol="0">
            <a:spAutoFit/>
          </a:bodyPr>
          <a:lstStyle/>
          <a:p>
            <a:r>
              <a:rPr lang="zh-CN" altLang="en-US" dirty="0"/>
              <a:t>深度优先：</a:t>
            </a:r>
            <a:r>
              <a:rPr lang="en-US" altLang="zh-CN" dirty="0"/>
              <a:t>M-&gt;L11-&gt;L21-&gt;L31-&gt;L22-&gt;L12-&gt;L13-&gt;L2n</a:t>
            </a:r>
          </a:p>
          <a:p>
            <a:r>
              <a:rPr lang="zh-CN" altLang="en-US" dirty="0"/>
              <a:t>广度优先：</a:t>
            </a:r>
            <a:r>
              <a:rPr lang="en-US" altLang="zh-CN" dirty="0"/>
              <a:t>M-&gt;L11-&gt;L12-&gt;L13-&gt;L21-&gt;L22-&gt;L2n-&gt;L31</a:t>
            </a:r>
            <a:endParaRPr lang="zh-CN" altLang="en-US" dirty="0"/>
          </a:p>
        </p:txBody>
      </p:sp>
    </p:spTree>
    <p:extLst>
      <p:ext uri="{BB962C8B-B14F-4D97-AF65-F5344CB8AC3E}">
        <p14:creationId xmlns:p14="http://schemas.microsoft.com/office/powerpoint/2010/main" val="1886885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CBDBBE6-B7E9-4897-814A-8A8217D064C2}"/>
              </a:ext>
            </a:extLst>
          </p:cNvPr>
          <p:cNvSpPr/>
          <p:nvPr/>
        </p:nvSpPr>
        <p:spPr bwMode="auto">
          <a:xfrm>
            <a:off x="3103693" y="503723"/>
            <a:ext cx="2936614"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步骤</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2" name="文本框 1">
            <a:extLst>
              <a:ext uri="{FF2B5EF4-FFF2-40B4-BE49-F238E27FC236}">
                <a16:creationId xmlns:a16="http://schemas.microsoft.com/office/drawing/2014/main" id="{C1D6A96C-C5AB-4B9C-AADD-C870C4840589}"/>
              </a:ext>
            </a:extLst>
          </p:cNvPr>
          <p:cNvSpPr txBox="1"/>
          <p:nvPr/>
        </p:nvSpPr>
        <p:spPr>
          <a:xfrm>
            <a:off x="1786965" y="1129553"/>
            <a:ext cx="5874870" cy="3693319"/>
          </a:xfrm>
          <a:prstGeom prst="rect">
            <a:avLst/>
          </a:prstGeom>
          <a:noFill/>
        </p:spPr>
        <p:txBody>
          <a:bodyPr wrap="square" rtlCol="0">
            <a:spAutoFit/>
          </a:bodyPr>
          <a:lstStyle/>
          <a:p>
            <a:r>
              <a:rPr lang="en-US" altLang="zh-CN" dirty="0"/>
              <a:t>1</a:t>
            </a:r>
            <a:r>
              <a:rPr lang="zh-CN" altLang="en-US" dirty="0"/>
              <a:t>、对主控模块进行测试，测试时用存根模块代替所有直接附属于主控模块的模块。</a:t>
            </a:r>
            <a:endParaRPr lang="en-US" altLang="zh-CN" dirty="0"/>
          </a:p>
          <a:p>
            <a:endParaRPr lang="en-US" altLang="zh-CN" dirty="0"/>
          </a:p>
          <a:p>
            <a:r>
              <a:rPr lang="en-US" altLang="zh-CN" dirty="0"/>
              <a:t>2.</a:t>
            </a:r>
            <a:r>
              <a:rPr lang="zh-CN" altLang="en-US" dirty="0"/>
              <a:t>根据选定的测试策略</a:t>
            </a:r>
            <a:r>
              <a:rPr lang="en-US" altLang="zh-CN" dirty="0"/>
              <a:t>,</a:t>
            </a:r>
            <a:r>
              <a:rPr lang="zh-CN" altLang="en-US" dirty="0"/>
              <a:t>每次用一个实际的模块代替一个存根模块。</a:t>
            </a:r>
            <a:endParaRPr lang="en-US" altLang="zh-CN" dirty="0"/>
          </a:p>
          <a:p>
            <a:endParaRPr lang="en-US" altLang="zh-CN" dirty="0"/>
          </a:p>
          <a:p>
            <a:r>
              <a:rPr lang="en-US" altLang="zh-CN" dirty="0"/>
              <a:t>3.</a:t>
            </a:r>
            <a:r>
              <a:rPr lang="zh-CN" altLang="en-US" dirty="0"/>
              <a:t> 对替换后的系统进行测试</a:t>
            </a:r>
            <a:r>
              <a:rPr lang="en-US" altLang="zh-CN" dirty="0"/>
              <a:t>,</a:t>
            </a:r>
            <a:r>
              <a:rPr lang="zh-CN" altLang="en-US" dirty="0"/>
              <a:t>重点测试替换模块的接口</a:t>
            </a:r>
            <a:r>
              <a:rPr lang="en-US" altLang="zh-CN" dirty="0"/>
              <a:t>,</a:t>
            </a:r>
            <a:r>
              <a:rPr lang="zh-CN" altLang="en-US" dirty="0"/>
              <a:t>如果正确，则再集成下一个模块</a:t>
            </a:r>
            <a:r>
              <a:rPr lang="en-US" altLang="zh-CN" dirty="0"/>
              <a:t>;</a:t>
            </a:r>
          </a:p>
          <a:p>
            <a:endParaRPr lang="en-US" altLang="zh-CN" dirty="0"/>
          </a:p>
          <a:p>
            <a:r>
              <a:rPr lang="zh-CN" altLang="en-US" dirty="0"/>
              <a:t> </a:t>
            </a:r>
            <a:r>
              <a:rPr lang="en-US" altLang="zh-CN" dirty="0"/>
              <a:t>4.</a:t>
            </a:r>
            <a:r>
              <a:rPr lang="zh-CN" altLang="en-US" dirty="0"/>
              <a:t>如果出现问题</a:t>
            </a:r>
            <a:r>
              <a:rPr lang="en-US" altLang="zh-CN" dirty="0"/>
              <a:t>,</a:t>
            </a:r>
            <a:r>
              <a:rPr lang="zh-CN" altLang="en-US" dirty="0"/>
              <a:t>则对本次集成的模块进行差错</a:t>
            </a:r>
            <a:r>
              <a:rPr lang="en-US" altLang="zh-CN" dirty="0"/>
              <a:t>,</a:t>
            </a:r>
            <a:r>
              <a:rPr lang="zh-CN" altLang="en-US" dirty="0"/>
              <a:t>修改后进行回归测试。</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3687893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CBDBBE6-B7E9-4897-814A-8A8217D064C2}"/>
              </a:ext>
            </a:extLst>
          </p:cNvPr>
          <p:cNvSpPr/>
          <p:nvPr/>
        </p:nvSpPr>
        <p:spPr bwMode="auto">
          <a:xfrm>
            <a:off x="3039857" y="426041"/>
            <a:ext cx="2936614"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不同的集成测试策略</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2" name="矩形 11">
            <a:extLst>
              <a:ext uri="{FF2B5EF4-FFF2-40B4-BE49-F238E27FC236}">
                <a16:creationId xmlns:a16="http://schemas.microsoft.com/office/drawing/2014/main" id="{8C23400B-98ED-4EDB-A2FC-87939653B234}"/>
              </a:ext>
            </a:extLst>
          </p:cNvPr>
          <p:cNvSpPr/>
          <p:nvPr/>
        </p:nvSpPr>
        <p:spPr bwMode="auto">
          <a:xfrm>
            <a:off x="2938258" y="914800"/>
            <a:ext cx="2936614"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自底向</a:t>
            </a:r>
            <a:r>
              <a:rPr lang="zh-CN" altLang="en-US" sz="2400" kern="100" dirty="0">
                <a:solidFill>
                  <a:schemeClr val="bg2">
                    <a:lumMod val="90000"/>
                  </a:schemeClr>
                </a:solidFill>
                <a:latin typeface="+mj-ea"/>
                <a:ea typeface="+mj-ea"/>
                <a:cs typeface="Times New Roman" pitchFamily="18" charset="0"/>
              </a:rPr>
              <a:t>上</a:t>
            </a:r>
            <a:r>
              <a:rPr kumimoji="0" lang="zh-CN" altLang="en-US"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集成</a:t>
            </a:r>
            <a:endParaRPr kumimoji="0" lang="en-US" altLang="zh-CN"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endParaRPr>
          </a:p>
        </p:txBody>
      </p:sp>
      <p:sp>
        <p:nvSpPr>
          <p:cNvPr id="2" name="文本框 1">
            <a:extLst>
              <a:ext uri="{FF2B5EF4-FFF2-40B4-BE49-F238E27FC236}">
                <a16:creationId xmlns:a16="http://schemas.microsoft.com/office/drawing/2014/main" id="{2507B854-2D9C-44B5-9486-E8CDBD78C512}"/>
              </a:ext>
            </a:extLst>
          </p:cNvPr>
          <p:cNvSpPr txBox="1"/>
          <p:nvPr/>
        </p:nvSpPr>
        <p:spPr>
          <a:xfrm>
            <a:off x="950259" y="1673412"/>
            <a:ext cx="1930400" cy="2031325"/>
          </a:xfrm>
          <a:prstGeom prst="rect">
            <a:avLst/>
          </a:prstGeom>
          <a:noFill/>
        </p:spPr>
        <p:txBody>
          <a:bodyPr wrap="square" rtlCol="0">
            <a:spAutoFit/>
          </a:bodyPr>
          <a:lstStyle/>
          <a:p>
            <a:r>
              <a:rPr lang="zh-CN" altLang="en-US" dirty="0"/>
              <a:t>从软件底层模块开始集成</a:t>
            </a:r>
            <a:r>
              <a:rPr lang="en-US" altLang="zh-CN" dirty="0"/>
              <a:t>,</a:t>
            </a:r>
            <a:r>
              <a:rPr lang="zh-CN" altLang="en-US" dirty="0"/>
              <a:t>将实现某个特定功能的单元组进行集成</a:t>
            </a:r>
            <a:r>
              <a:rPr lang="en-US" altLang="zh-CN" dirty="0"/>
              <a:t>,</a:t>
            </a:r>
            <a:r>
              <a:rPr lang="zh-CN" altLang="en-US" dirty="0"/>
              <a:t>再逐步向上集成</a:t>
            </a:r>
            <a:r>
              <a:rPr lang="en-US" altLang="zh-CN" dirty="0"/>
              <a:t>,</a:t>
            </a:r>
            <a:r>
              <a:rPr lang="zh-CN" altLang="en-US" dirty="0"/>
              <a:t>直到完成所有单元模块的集成。</a:t>
            </a:r>
          </a:p>
        </p:txBody>
      </p:sp>
      <p:pic>
        <p:nvPicPr>
          <p:cNvPr id="4" name="图片 3">
            <a:extLst>
              <a:ext uri="{FF2B5EF4-FFF2-40B4-BE49-F238E27FC236}">
                <a16:creationId xmlns:a16="http://schemas.microsoft.com/office/drawing/2014/main" id="{1771720E-99AC-4312-B0E7-159ECCA32BC9}"/>
              </a:ext>
            </a:extLst>
          </p:cNvPr>
          <p:cNvPicPr>
            <a:picLocks noChangeAspect="1"/>
          </p:cNvPicPr>
          <p:nvPr/>
        </p:nvPicPr>
        <p:blipFill>
          <a:blip r:embed="rId2"/>
          <a:stretch>
            <a:fillRect/>
          </a:stretch>
        </p:blipFill>
        <p:spPr>
          <a:xfrm>
            <a:off x="3162125" y="1601310"/>
            <a:ext cx="3196841" cy="2716683"/>
          </a:xfrm>
          <a:prstGeom prst="rect">
            <a:avLst/>
          </a:prstGeom>
        </p:spPr>
      </p:pic>
      <p:pic>
        <p:nvPicPr>
          <p:cNvPr id="6" name="图片 5">
            <a:extLst>
              <a:ext uri="{FF2B5EF4-FFF2-40B4-BE49-F238E27FC236}">
                <a16:creationId xmlns:a16="http://schemas.microsoft.com/office/drawing/2014/main" id="{8171C450-C724-4FAB-877B-CBF4F5FD3F7A}"/>
              </a:ext>
            </a:extLst>
          </p:cNvPr>
          <p:cNvPicPr>
            <a:picLocks noChangeAspect="1"/>
          </p:cNvPicPr>
          <p:nvPr/>
        </p:nvPicPr>
        <p:blipFill>
          <a:blip r:embed="rId3"/>
          <a:stretch>
            <a:fillRect/>
          </a:stretch>
        </p:blipFill>
        <p:spPr>
          <a:xfrm>
            <a:off x="6032971" y="1951482"/>
            <a:ext cx="2643767" cy="1787031"/>
          </a:xfrm>
          <a:prstGeom prst="rect">
            <a:avLst/>
          </a:prstGeom>
        </p:spPr>
      </p:pic>
      <p:sp>
        <p:nvSpPr>
          <p:cNvPr id="14" name="文本框 13">
            <a:extLst>
              <a:ext uri="{FF2B5EF4-FFF2-40B4-BE49-F238E27FC236}">
                <a16:creationId xmlns:a16="http://schemas.microsoft.com/office/drawing/2014/main" id="{A6A262C5-7423-4C6B-8395-603810C81AC1}"/>
              </a:ext>
            </a:extLst>
          </p:cNvPr>
          <p:cNvSpPr txBox="1"/>
          <p:nvPr/>
        </p:nvSpPr>
        <p:spPr>
          <a:xfrm>
            <a:off x="5227245" y="1535400"/>
            <a:ext cx="3916755" cy="261610"/>
          </a:xfrm>
          <a:prstGeom prst="rect">
            <a:avLst/>
          </a:prstGeom>
          <a:noFill/>
        </p:spPr>
        <p:txBody>
          <a:bodyPr wrap="square">
            <a:spAutoFit/>
          </a:bodyPr>
          <a:lstStyle/>
          <a:p>
            <a:r>
              <a:rPr lang="zh-CN" altLang="en-US" sz="1100" b="0" i="0" dirty="0">
                <a:solidFill>
                  <a:srgbClr val="4D4D4D"/>
                </a:solidFill>
                <a:effectLst/>
                <a:latin typeface="-apple-system"/>
              </a:rPr>
              <a:t>依次从左到右，</a:t>
            </a:r>
            <a:r>
              <a:rPr lang="en-US" altLang="zh-CN" sz="1100" b="0" i="0" dirty="0">
                <a:solidFill>
                  <a:srgbClr val="4D4D4D"/>
                </a:solidFill>
                <a:effectLst/>
                <a:latin typeface="-apple-system"/>
              </a:rPr>
              <a:t>d1,d2,d3,d4,d5,d6</a:t>
            </a:r>
            <a:r>
              <a:rPr lang="zh-CN" altLang="en-US" sz="1100" b="0" i="0" dirty="0">
                <a:solidFill>
                  <a:srgbClr val="4D4D4D"/>
                </a:solidFill>
                <a:effectLst/>
                <a:latin typeface="-apple-system"/>
              </a:rPr>
              <a:t>称为驱动</a:t>
            </a:r>
            <a:r>
              <a:rPr lang="zh-CN" altLang="en-US" sz="1100" dirty="0">
                <a:solidFill>
                  <a:srgbClr val="4D4D4D"/>
                </a:solidFill>
                <a:latin typeface="-apple-system"/>
              </a:rPr>
              <a:t>程序</a:t>
            </a:r>
            <a:r>
              <a:rPr lang="en-US" altLang="zh-CN" sz="1100" b="0" i="0" dirty="0">
                <a:solidFill>
                  <a:srgbClr val="4D4D4D"/>
                </a:solidFill>
                <a:effectLst/>
                <a:latin typeface="-apple-system"/>
              </a:rPr>
              <a:t>,</a:t>
            </a:r>
            <a:r>
              <a:rPr lang="zh-CN" altLang="en-US" sz="1100" b="0" i="0" dirty="0">
                <a:solidFill>
                  <a:srgbClr val="4D4D4D"/>
                </a:solidFill>
                <a:effectLst/>
                <a:latin typeface="-apple-system"/>
              </a:rPr>
              <a:t>再整合在一起</a:t>
            </a:r>
            <a:endParaRPr lang="zh-CN" altLang="en-US" sz="1100" dirty="0"/>
          </a:p>
        </p:txBody>
      </p:sp>
    </p:spTree>
    <p:extLst>
      <p:ext uri="{BB962C8B-B14F-4D97-AF65-F5344CB8AC3E}">
        <p14:creationId xmlns:p14="http://schemas.microsoft.com/office/powerpoint/2010/main" val="3205027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E3B11A1-C7A4-41A9-879F-65CB45EB93CC}"/>
              </a:ext>
            </a:extLst>
          </p:cNvPr>
          <p:cNvSpPr/>
          <p:nvPr/>
        </p:nvSpPr>
        <p:spPr bwMode="auto">
          <a:xfrm>
            <a:off x="3476139" y="378230"/>
            <a:ext cx="19893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确认</a:t>
            </a: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测试</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2" name="文本框 1">
            <a:extLst>
              <a:ext uri="{FF2B5EF4-FFF2-40B4-BE49-F238E27FC236}">
                <a16:creationId xmlns:a16="http://schemas.microsoft.com/office/drawing/2014/main" id="{A2C8EF1B-2F5D-4DDC-B3A6-ABE3391BD40B}"/>
              </a:ext>
            </a:extLst>
          </p:cNvPr>
          <p:cNvSpPr txBox="1"/>
          <p:nvPr/>
        </p:nvSpPr>
        <p:spPr>
          <a:xfrm>
            <a:off x="2181412" y="1159435"/>
            <a:ext cx="5103906" cy="3139321"/>
          </a:xfrm>
          <a:prstGeom prst="rect">
            <a:avLst/>
          </a:prstGeom>
          <a:noFill/>
        </p:spPr>
        <p:txBody>
          <a:bodyPr wrap="square" rtlCol="0">
            <a:spAutoFit/>
          </a:bodyPr>
          <a:lstStyle/>
          <a:p>
            <a:r>
              <a:rPr lang="zh-CN" altLang="en-US" dirty="0"/>
              <a:t>●确认测试也称为验收测试</a:t>
            </a:r>
            <a:r>
              <a:rPr lang="en-US" altLang="zh-CN" dirty="0"/>
              <a:t>,</a:t>
            </a:r>
            <a:r>
              <a:rPr lang="zh-CN" altLang="en-US" dirty="0"/>
              <a:t>它的目标是验证软件的有效性。</a:t>
            </a:r>
            <a:endParaRPr lang="en-US" altLang="zh-CN" dirty="0"/>
          </a:p>
          <a:p>
            <a:r>
              <a:rPr lang="zh-CN" altLang="en-US" dirty="0"/>
              <a:t>●通常，验证指的是保证软件正确地实现了某个特定要求的一系列活动</a:t>
            </a:r>
            <a:r>
              <a:rPr lang="en-US" altLang="zh-CN" dirty="0"/>
              <a:t>;</a:t>
            </a:r>
            <a:r>
              <a:rPr lang="zh-CN" altLang="en-US" dirty="0"/>
              <a:t>确认指的是为了保证软件确实满足了用户需求而进行的一系列活动。</a:t>
            </a:r>
            <a:endParaRPr lang="en-US" altLang="zh-CN" dirty="0"/>
          </a:p>
          <a:p>
            <a:r>
              <a:rPr lang="zh-CN" altLang="en-US" dirty="0"/>
              <a:t>●软件有效性的一个简单定义是</a:t>
            </a:r>
            <a:r>
              <a:rPr lang="en-US" altLang="zh-CN" dirty="0"/>
              <a:t>:</a:t>
            </a:r>
            <a:r>
              <a:rPr lang="zh-CN" altLang="en-US" dirty="0"/>
              <a:t>如果软件的功能和性能如同用户所合理期待的那样，软件就是有效的。</a:t>
            </a:r>
            <a:endParaRPr lang="en-US" altLang="zh-CN" dirty="0"/>
          </a:p>
          <a:p>
            <a:r>
              <a:rPr lang="zh-CN" altLang="en-US" dirty="0"/>
              <a:t>●需求分析阶段产生的软件需求规格说明书，准确地描述了用户对软件的合理期望，因此是软件有效性的标准，也是进行确认测试的基础。</a:t>
            </a:r>
          </a:p>
        </p:txBody>
      </p:sp>
    </p:spTree>
    <p:extLst>
      <p:ext uri="{BB962C8B-B14F-4D97-AF65-F5344CB8AC3E}">
        <p14:creationId xmlns:p14="http://schemas.microsoft.com/office/powerpoint/2010/main" val="593270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E3B11A1-C7A4-41A9-879F-65CB45EB93CC}"/>
              </a:ext>
            </a:extLst>
          </p:cNvPr>
          <p:cNvSpPr/>
          <p:nvPr/>
        </p:nvSpPr>
        <p:spPr bwMode="auto">
          <a:xfrm>
            <a:off x="3476139" y="378230"/>
            <a:ext cx="19893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确认</a:t>
            </a: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测试</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1" name="矩形 10">
            <a:extLst>
              <a:ext uri="{FF2B5EF4-FFF2-40B4-BE49-F238E27FC236}">
                <a16:creationId xmlns:a16="http://schemas.microsoft.com/office/drawing/2014/main" id="{E11C5241-2B8E-4F22-9526-9D350212EA2F}"/>
              </a:ext>
            </a:extLst>
          </p:cNvPr>
          <p:cNvSpPr/>
          <p:nvPr/>
        </p:nvSpPr>
        <p:spPr bwMode="auto">
          <a:xfrm>
            <a:off x="2938258" y="914800"/>
            <a:ext cx="2936614"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Alpha</a:t>
            </a:r>
            <a:r>
              <a:rPr kumimoji="0" lang="zh-CN" altLang="en-US"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和</a:t>
            </a:r>
            <a:r>
              <a:rPr kumimoji="0" lang="en-US" altLang="zh-CN"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Beta</a:t>
            </a:r>
            <a:r>
              <a:rPr kumimoji="0" lang="zh-CN" altLang="en-US"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rPr>
              <a:t>测试</a:t>
            </a:r>
            <a:endParaRPr kumimoji="0" lang="en-US" altLang="zh-CN" sz="2400" b="0" i="0" u="none" strike="noStrike" kern="100" cap="none" spc="0" normalizeH="0" baseline="0" noProof="0" dirty="0">
              <a:ln>
                <a:noFill/>
              </a:ln>
              <a:solidFill>
                <a:schemeClr val="bg2">
                  <a:lumMod val="90000"/>
                </a:schemeClr>
              </a:solidFill>
              <a:effectLst/>
              <a:uLnTx/>
              <a:uFillTx/>
              <a:latin typeface="+mj-ea"/>
              <a:ea typeface="+mj-ea"/>
              <a:cs typeface="Times New Roman" pitchFamily="18" charset="0"/>
            </a:endParaRPr>
          </a:p>
        </p:txBody>
      </p:sp>
      <p:sp>
        <p:nvSpPr>
          <p:cNvPr id="13" name="文本框 12">
            <a:extLst>
              <a:ext uri="{FF2B5EF4-FFF2-40B4-BE49-F238E27FC236}">
                <a16:creationId xmlns:a16="http://schemas.microsoft.com/office/drawing/2014/main" id="{D9EA31DA-ED15-48D8-BC28-24F83DD8B81F}"/>
              </a:ext>
            </a:extLst>
          </p:cNvPr>
          <p:cNvSpPr txBox="1"/>
          <p:nvPr/>
        </p:nvSpPr>
        <p:spPr>
          <a:xfrm>
            <a:off x="1579282" y="1792378"/>
            <a:ext cx="6278282" cy="2308324"/>
          </a:xfrm>
          <a:prstGeom prst="rect">
            <a:avLst/>
          </a:prstGeom>
          <a:noFill/>
        </p:spPr>
        <p:txBody>
          <a:bodyPr wrap="square">
            <a:spAutoFit/>
          </a:bodyPr>
          <a:lstStyle/>
          <a:p>
            <a:r>
              <a:rPr lang="zh-CN" altLang="en-US" dirty="0"/>
              <a:t>●</a:t>
            </a:r>
            <a:r>
              <a:rPr lang="en-US" altLang="zh-CN" dirty="0"/>
              <a:t>Alpha</a:t>
            </a:r>
            <a:r>
              <a:rPr lang="zh-CN" altLang="en-US" dirty="0"/>
              <a:t>测试指的是内测，即开发团队内部测试的版本或者有限用户的体验测试版本。由用户在开发者的场所进行，并且在开发者对用户的“指导”下进行测试。开发者负责记录发现的错误和使用中遇到的问题。</a:t>
            </a:r>
            <a:endParaRPr lang="en-US" altLang="zh-CN" dirty="0"/>
          </a:p>
          <a:p>
            <a:endParaRPr lang="en-US" altLang="zh-CN" dirty="0"/>
          </a:p>
          <a:p>
            <a:r>
              <a:rPr lang="zh-CN" altLang="en-US" dirty="0"/>
              <a:t>● </a:t>
            </a:r>
            <a:r>
              <a:rPr lang="en-US" altLang="zh-CN" dirty="0"/>
              <a:t>Beta</a:t>
            </a:r>
            <a:r>
              <a:rPr lang="zh-CN" altLang="en-US" dirty="0"/>
              <a:t>测试指的是公测，即针对所有用户公开的测试版本。由软件的最终用户们在一个或多个客户场所进行。与</a:t>
            </a:r>
            <a:r>
              <a:rPr lang="en-US" altLang="zh-CN" dirty="0"/>
              <a:t>Alpha</a:t>
            </a:r>
            <a:r>
              <a:rPr lang="zh-CN" altLang="en-US" dirty="0"/>
              <a:t>测试不同，开发者通常不在</a:t>
            </a:r>
            <a:r>
              <a:rPr lang="en-US" altLang="zh-CN" dirty="0"/>
              <a:t>Beta</a:t>
            </a:r>
            <a:r>
              <a:rPr lang="zh-CN" altLang="en-US" dirty="0"/>
              <a:t>测试的现场</a:t>
            </a:r>
          </a:p>
        </p:txBody>
      </p:sp>
    </p:spTree>
    <p:extLst>
      <p:ext uri="{BB962C8B-B14F-4D97-AF65-F5344CB8AC3E}">
        <p14:creationId xmlns:p14="http://schemas.microsoft.com/office/powerpoint/2010/main" val="68883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E3B11A1-C7A4-41A9-879F-65CB45EB93CC}"/>
              </a:ext>
            </a:extLst>
          </p:cNvPr>
          <p:cNvSpPr/>
          <p:nvPr/>
        </p:nvSpPr>
        <p:spPr bwMode="auto">
          <a:xfrm>
            <a:off x="3476139" y="378230"/>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白盒测试技术</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1" name="文本框 10">
            <a:extLst>
              <a:ext uri="{FF2B5EF4-FFF2-40B4-BE49-F238E27FC236}">
                <a16:creationId xmlns:a16="http://schemas.microsoft.com/office/drawing/2014/main" id="{86A85F1E-2198-446B-B445-139870CD848A}"/>
              </a:ext>
            </a:extLst>
          </p:cNvPr>
          <p:cNvSpPr txBox="1"/>
          <p:nvPr/>
        </p:nvSpPr>
        <p:spPr>
          <a:xfrm>
            <a:off x="1382058" y="1073904"/>
            <a:ext cx="6278282" cy="923330"/>
          </a:xfrm>
          <a:prstGeom prst="rect">
            <a:avLst/>
          </a:prstGeom>
          <a:noFill/>
        </p:spPr>
        <p:txBody>
          <a:bodyPr wrap="square">
            <a:spAutoFit/>
          </a:bodyPr>
          <a:lstStyle/>
          <a:p>
            <a:r>
              <a:rPr lang="zh-CN" altLang="en-US" dirty="0"/>
              <a:t>白盒测试也称结构测试或逻辑驱动测试，是针对被测单元内部是如何进行工作的测试。它根据程序的控制结构设计测试用例，主要用于软件或程序验证。</a:t>
            </a:r>
          </a:p>
        </p:txBody>
      </p:sp>
      <p:sp>
        <p:nvSpPr>
          <p:cNvPr id="13" name="矩形 12">
            <a:extLst>
              <a:ext uri="{FF2B5EF4-FFF2-40B4-BE49-F238E27FC236}">
                <a16:creationId xmlns:a16="http://schemas.microsoft.com/office/drawing/2014/main" id="{8C70CEF1-9F21-458B-88C7-B1C54640E4EA}"/>
              </a:ext>
            </a:extLst>
          </p:cNvPr>
          <p:cNvSpPr/>
          <p:nvPr/>
        </p:nvSpPr>
        <p:spPr bwMode="auto">
          <a:xfrm>
            <a:off x="3348728" y="2340917"/>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白盒测试的方法</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4" name="文本框 13">
            <a:extLst>
              <a:ext uri="{FF2B5EF4-FFF2-40B4-BE49-F238E27FC236}">
                <a16:creationId xmlns:a16="http://schemas.microsoft.com/office/drawing/2014/main" id="{7E76EC37-CF27-40E8-A608-C593CA14064F}"/>
              </a:ext>
            </a:extLst>
          </p:cNvPr>
          <p:cNvSpPr txBox="1"/>
          <p:nvPr/>
        </p:nvSpPr>
        <p:spPr>
          <a:xfrm>
            <a:off x="1483658" y="2832500"/>
            <a:ext cx="6278282" cy="1477328"/>
          </a:xfrm>
          <a:prstGeom prst="rect">
            <a:avLst/>
          </a:prstGeom>
          <a:noFill/>
        </p:spPr>
        <p:txBody>
          <a:bodyPr wrap="square">
            <a:spAutoFit/>
          </a:bodyPr>
          <a:lstStyle/>
          <a:p>
            <a:r>
              <a:rPr lang="zh-CN" altLang="en-US" dirty="0"/>
              <a:t>逻辑覆盖</a:t>
            </a:r>
            <a:r>
              <a:rPr lang="en-US" altLang="zh-CN" dirty="0"/>
              <a:t>:</a:t>
            </a:r>
            <a:r>
              <a:rPr lang="zh-CN" altLang="en-US" dirty="0"/>
              <a:t>以程序的内部逻辑结构为基础，分为语句覆盖、判定覆盖、判定</a:t>
            </a:r>
            <a:r>
              <a:rPr lang="en-US" altLang="zh-CN" dirty="0"/>
              <a:t>-</a:t>
            </a:r>
            <a:r>
              <a:rPr lang="zh-CN" altLang="en-US" dirty="0"/>
              <a:t>条件覆盖、条件组合覆盖等</a:t>
            </a:r>
            <a:endParaRPr lang="en-US" altLang="zh-CN" dirty="0"/>
          </a:p>
          <a:p>
            <a:endParaRPr lang="en-US" altLang="zh-CN" dirty="0"/>
          </a:p>
          <a:p>
            <a:r>
              <a:rPr lang="zh-CN" altLang="en-US" dirty="0"/>
              <a:t>基本路径覆盖:在程序控制流程的基础上，分析控制构造的环路复杂性，导出基本可执行路径集合，从而设计测试用例。</a:t>
            </a:r>
          </a:p>
        </p:txBody>
      </p:sp>
    </p:spTree>
    <p:extLst>
      <p:ext uri="{BB962C8B-B14F-4D97-AF65-F5344CB8AC3E}">
        <p14:creationId xmlns:p14="http://schemas.microsoft.com/office/powerpoint/2010/main" val="182748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3710226" y="1535569"/>
            <a:ext cx="1723549" cy="1015663"/>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tab pos="625475" algn="l"/>
              </a:tabLst>
              <a:defRPr/>
            </a:pPr>
            <a:r>
              <a:rPr kumimoji="0" lang="zh-CN" altLang="en-US" sz="6000" b="0" i="0" u="none" strike="noStrike" kern="100" cap="none" spc="0" normalizeH="0" baseline="0" noProof="0" dirty="0">
                <a:ln>
                  <a:noFill/>
                </a:ln>
                <a:solidFill>
                  <a:srgbClr val="A47F74"/>
                </a:solidFill>
                <a:effectLst/>
                <a:uLnTx/>
                <a:uFillTx/>
                <a:latin typeface="+mj-ea"/>
                <a:ea typeface="+mj-ea"/>
                <a:cs typeface="Times New Roman" pitchFamily="18" charset="0"/>
              </a:rPr>
              <a:t>编码</a:t>
            </a:r>
          </a:p>
        </p:txBody>
      </p:sp>
      <p:sp>
        <p:nvSpPr>
          <p:cNvPr id="26" name="矩形 25"/>
          <p:cNvSpPr/>
          <p:nvPr/>
        </p:nvSpPr>
        <p:spPr>
          <a:xfrm>
            <a:off x="3746670" y="2592269"/>
            <a:ext cx="1929643" cy="307777"/>
          </a:xfrm>
          <a:prstGeom prst="rect">
            <a:avLst/>
          </a:prstGeom>
          <a:ln>
            <a:noFill/>
          </a:ln>
        </p:spPr>
        <p:txBody>
          <a:bodyPr wrap="square">
            <a:spAutoFit/>
          </a:bodyPr>
          <a:lstStyle/>
          <a:p>
            <a:pPr marL="0" marR="0" lvl="0" indent="0" algn="dist"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1.</a:t>
            </a:r>
            <a:r>
              <a:rPr lang="zh-CN" altLang="en-US" sz="1400" dirty="0">
                <a:solidFill>
                  <a:srgbClr val="A47F74"/>
                </a:solidFill>
                <a:latin typeface="华文细黑"/>
                <a:ea typeface="微软雅黑 Light"/>
              </a:rPr>
              <a:t>选择程序设计语言</a:t>
            </a:r>
            <a:endParaRPr lang="en-US" altLang="zh-CN" sz="1400" dirty="0">
              <a:solidFill>
                <a:srgbClr val="A47F74"/>
              </a:solidFill>
              <a:latin typeface="华文细黑"/>
              <a:ea typeface="微软雅黑 Light"/>
            </a:endParaRPr>
          </a:p>
        </p:txBody>
      </p:sp>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32A1F43-5B19-4752-8142-7F21A7DC2298}"/>
              </a:ext>
            </a:extLst>
          </p:cNvPr>
          <p:cNvSpPr/>
          <p:nvPr/>
        </p:nvSpPr>
        <p:spPr>
          <a:xfrm>
            <a:off x="3746671" y="2941083"/>
            <a:ext cx="1169987" cy="307777"/>
          </a:xfrm>
          <a:prstGeom prst="rect">
            <a:avLst/>
          </a:prstGeom>
          <a:ln>
            <a:noFill/>
          </a:ln>
        </p:spPr>
        <p:txBody>
          <a:bodyPr wrap="square">
            <a:spAutoFit/>
          </a:bodyPr>
          <a:lstStyle/>
          <a:p>
            <a:pPr marL="0" marR="0" lvl="0" indent="0" algn="dist" defTabSz="457200" rtl="0" eaLnBrk="1" fontAlgn="auto" latinLnBrk="0" hangingPunct="1">
              <a:lnSpc>
                <a:spcPct val="100000"/>
              </a:lnSpc>
              <a:spcBef>
                <a:spcPts val="0"/>
              </a:spcBef>
              <a:spcAft>
                <a:spcPts val="0"/>
              </a:spcAft>
              <a:buClrTx/>
              <a:buSzTx/>
              <a:buFontTx/>
              <a:buNone/>
              <a:defRPr/>
            </a:pPr>
            <a:r>
              <a:rPr lang="en-US" altLang="zh-CN" sz="1400" dirty="0">
                <a:solidFill>
                  <a:srgbClr val="A47F74"/>
                </a:solidFill>
                <a:latin typeface="华文细黑"/>
                <a:ea typeface="微软雅黑 Light"/>
              </a:rPr>
              <a:t>2.</a:t>
            </a:r>
            <a:r>
              <a:rPr lang="zh-CN" altLang="en-US" sz="1400" dirty="0">
                <a:solidFill>
                  <a:srgbClr val="A47F74"/>
                </a:solidFill>
                <a:latin typeface="华文细黑"/>
                <a:ea typeface="微软雅黑 Light"/>
              </a:rPr>
              <a:t>编码风格</a:t>
            </a:r>
            <a:endParaRPr lang="en-US" altLang="zh-CN" sz="1400" dirty="0">
              <a:solidFill>
                <a:srgbClr val="A47F74"/>
              </a:solidFill>
              <a:latin typeface="华文细黑"/>
              <a:ea typeface="微软雅黑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8A5269D-02B8-451F-98B9-9F52F65D0388}"/>
              </a:ext>
            </a:extLst>
          </p:cNvPr>
          <p:cNvSpPr/>
          <p:nvPr/>
        </p:nvSpPr>
        <p:spPr bwMode="auto">
          <a:xfrm>
            <a:off x="3241214" y="355948"/>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语句覆盖</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graphicFrame>
        <p:nvGraphicFramePr>
          <p:cNvPr id="5" name="表格 5">
            <a:extLst>
              <a:ext uri="{FF2B5EF4-FFF2-40B4-BE49-F238E27FC236}">
                <a16:creationId xmlns:a16="http://schemas.microsoft.com/office/drawing/2014/main" id="{080C794B-AC27-48B8-9FDA-54258A61F09E}"/>
              </a:ext>
            </a:extLst>
          </p:cNvPr>
          <p:cNvGraphicFramePr>
            <a:graphicFrameLocks noGrp="1"/>
          </p:cNvGraphicFramePr>
          <p:nvPr/>
        </p:nvGraphicFramePr>
        <p:xfrm>
          <a:off x="5248582" y="2610633"/>
          <a:ext cx="3829677" cy="938397"/>
        </p:xfrm>
        <a:graphic>
          <a:graphicData uri="http://schemas.openxmlformats.org/drawingml/2006/table">
            <a:tbl>
              <a:tblPr firstRow="1" bandRow="1">
                <a:tableStyleId>{5C22544A-7EE6-4342-B048-85BDC9FD1C3A}</a:tableStyleId>
              </a:tblPr>
              <a:tblGrid>
                <a:gridCol w="3022853">
                  <a:extLst>
                    <a:ext uri="{9D8B030D-6E8A-4147-A177-3AD203B41FA5}">
                      <a16:colId xmlns:a16="http://schemas.microsoft.com/office/drawing/2014/main" val="3740119890"/>
                    </a:ext>
                  </a:extLst>
                </a:gridCol>
                <a:gridCol w="806824">
                  <a:extLst>
                    <a:ext uri="{9D8B030D-6E8A-4147-A177-3AD203B41FA5}">
                      <a16:colId xmlns:a16="http://schemas.microsoft.com/office/drawing/2014/main" val="3464055097"/>
                    </a:ext>
                  </a:extLst>
                </a:gridCol>
              </a:tblGrid>
              <a:tr h="307149">
                <a:tc>
                  <a:txBody>
                    <a:bodyPr/>
                    <a:lstStyle/>
                    <a:p>
                      <a:r>
                        <a:rPr lang="en-US" altLang="zh-CN" dirty="0"/>
                        <a:t>                            </a:t>
                      </a:r>
                      <a:r>
                        <a:rPr lang="zh-CN" altLang="en-US" dirty="0"/>
                        <a:t>数据</a:t>
                      </a:r>
                    </a:p>
                  </a:txBody>
                  <a:tcPr/>
                </a:tc>
                <a:tc>
                  <a:txBody>
                    <a:bodyPr/>
                    <a:lstStyle/>
                    <a:p>
                      <a:r>
                        <a:rPr lang="en-US" altLang="zh-CN" dirty="0"/>
                        <a:t>    </a:t>
                      </a:r>
                      <a:r>
                        <a:rPr lang="zh-CN" altLang="en-US" dirty="0"/>
                        <a:t>语句</a:t>
                      </a:r>
                    </a:p>
                  </a:txBody>
                  <a:tcPr/>
                </a:tc>
                <a:extLst>
                  <a:ext uri="{0D108BD9-81ED-4DB2-BD59-A6C34878D82A}">
                    <a16:rowId xmlns:a16="http://schemas.microsoft.com/office/drawing/2014/main" val="2338523937"/>
                  </a:ext>
                </a:extLst>
              </a:tr>
              <a:tr h="315624">
                <a:tc>
                  <a:txBody>
                    <a:bodyPr/>
                    <a:lstStyle/>
                    <a:p>
                      <a:r>
                        <a:rPr lang="zh-CN" altLang="en-US" dirty="0"/>
                        <a:t>任务详情：交作业；任务时间：空</a:t>
                      </a:r>
                    </a:p>
                  </a:txBody>
                  <a:tcPr/>
                </a:tc>
                <a:tc>
                  <a:txBody>
                    <a:bodyPr/>
                    <a:lstStyle/>
                    <a:p>
                      <a:r>
                        <a:rPr lang="en-US" altLang="zh-CN" dirty="0"/>
                        <a:t>1</a:t>
                      </a:r>
                      <a:r>
                        <a:rPr lang="zh-CN" altLang="en-US" dirty="0"/>
                        <a:t>，</a:t>
                      </a:r>
                      <a:r>
                        <a:rPr lang="en-US" altLang="zh-CN" dirty="0"/>
                        <a:t>4</a:t>
                      </a:r>
                      <a:endParaRPr lang="zh-CN" altLang="en-US" dirty="0"/>
                    </a:p>
                  </a:txBody>
                  <a:tcPr/>
                </a:tc>
                <a:extLst>
                  <a:ext uri="{0D108BD9-81ED-4DB2-BD59-A6C34878D82A}">
                    <a16:rowId xmlns:a16="http://schemas.microsoft.com/office/drawing/2014/main" val="2305889298"/>
                  </a:ext>
                </a:extLst>
              </a:tr>
              <a:tr h="315624">
                <a:tc>
                  <a:txBody>
                    <a:bodyPr/>
                    <a:lstStyle/>
                    <a:p>
                      <a:r>
                        <a:rPr lang="en-US" altLang="zh-CN" dirty="0"/>
                        <a:t> </a:t>
                      </a:r>
                      <a:r>
                        <a:rPr lang="zh-CN" altLang="en-US" dirty="0"/>
                        <a:t>任务详情：空；任务时间：</a:t>
                      </a:r>
                      <a:r>
                        <a:rPr lang="en-US" altLang="zh-CN" dirty="0"/>
                        <a:t>9</a:t>
                      </a:r>
                      <a:r>
                        <a:rPr lang="zh-CN" altLang="en-US" dirty="0"/>
                        <a:t>：</a:t>
                      </a:r>
                      <a:r>
                        <a:rPr lang="en-US" altLang="zh-CN" dirty="0"/>
                        <a:t>30                   </a:t>
                      </a:r>
                      <a:endParaRPr lang="zh-CN" altLang="en-US" dirty="0"/>
                    </a:p>
                  </a:txBody>
                  <a:tcPr/>
                </a:tc>
                <a:tc>
                  <a:txBody>
                    <a:bodyPr/>
                    <a:lstStyle/>
                    <a:p>
                      <a:r>
                        <a:rPr lang="en-US" altLang="zh-CN" dirty="0"/>
                        <a:t>2</a:t>
                      </a:r>
                      <a:r>
                        <a:rPr lang="zh-CN" altLang="en-US" dirty="0"/>
                        <a:t>，</a:t>
                      </a:r>
                      <a:r>
                        <a:rPr lang="en-US" altLang="zh-CN" dirty="0"/>
                        <a:t>3</a:t>
                      </a:r>
                      <a:endParaRPr lang="zh-CN" altLang="en-US" dirty="0"/>
                    </a:p>
                  </a:txBody>
                  <a:tcPr/>
                </a:tc>
                <a:extLst>
                  <a:ext uri="{0D108BD9-81ED-4DB2-BD59-A6C34878D82A}">
                    <a16:rowId xmlns:a16="http://schemas.microsoft.com/office/drawing/2014/main" val="1982055427"/>
                  </a:ext>
                </a:extLst>
              </a:tr>
            </a:tbl>
          </a:graphicData>
        </a:graphic>
      </p:graphicFrame>
      <p:sp>
        <p:nvSpPr>
          <p:cNvPr id="13" name="文本框 12">
            <a:extLst>
              <a:ext uri="{FF2B5EF4-FFF2-40B4-BE49-F238E27FC236}">
                <a16:creationId xmlns:a16="http://schemas.microsoft.com/office/drawing/2014/main" id="{496C3365-1E3E-4CAC-887D-4C16BB84ABCC}"/>
              </a:ext>
            </a:extLst>
          </p:cNvPr>
          <p:cNvSpPr txBox="1"/>
          <p:nvPr/>
        </p:nvSpPr>
        <p:spPr>
          <a:xfrm>
            <a:off x="5611905" y="2155108"/>
            <a:ext cx="1251285" cy="369332"/>
          </a:xfrm>
          <a:prstGeom prst="rect">
            <a:avLst/>
          </a:prstGeom>
          <a:noFill/>
        </p:spPr>
        <p:txBody>
          <a:bodyPr wrap="square" rtlCol="0">
            <a:spAutoFit/>
          </a:bodyPr>
          <a:lstStyle/>
          <a:p>
            <a:r>
              <a:rPr lang="zh-CN" altLang="en-US" b="1" dirty="0"/>
              <a:t>测试用例</a:t>
            </a:r>
          </a:p>
        </p:txBody>
      </p:sp>
      <p:sp>
        <p:nvSpPr>
          <p:cNvPr id="21" name="箭头: 右 20">
            <a:extLst>
              <a:ext uri="{FF2B5EF4-FFF2-40B4-BE49-F238E27FC236}">
                <a16:creationId xmlns:a16="http://schemas.microsoft.com/office/drawing/2014/main" id="{A0051F83-2CBA-45B2-916B-5818033A8647}"/>
              </a:ext>
            </a:extLst>
          </p:cNvPr>
          <p:cNvSpPr/>
          <p:nvPr/>
        </p:nvSpPr>
        <p:spPr>
          <a:xfrm>
            <a:off x="3895417" y="2927555"/>
            <a:ext cx="1353165" cy="19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0E69E8AF-D620-46CA-937D-3C1B782C33E0}"/>
              </a:ext>
            </a:extLst>
          </p:cNvPr>
          <p:cNvSpPr txBox="1"/>
          <p:nvPr/>
        </p:nvSpPr>
        <p:spPr>
          <a:xfrm>
            <a:off x="3847571" y="2590325"/>
            <a:ext cx="1918447" cy="307777"/>
          </a:xfrm>
          <a:prstGeom prst="rect">
            <a:avLst/>
          </a:prstGeom>
          <a:noFill/>
        </p:spPr>
        <p:txBody>
          <a:bodyPr wrap="square" rtlCol="0">
            <a:spAutoFit/>
          </a:bodyPr>
          <a:lstStyle/>
          <a:p>
            <a:r>
              <a:rPr lang="zh-CN" altLang="en-US" sz="1400" dirty="0"/>
              <a:t>语句覆盖率</a:t>
            </a:r>
            <a:r>
              <a:rPr lang="en-US" altLang="zh-CN" sz="1400" dirty="0"/>
              <a:t>100%</a:t>
            </a:r>
            <a:endParaRPr lang="zh-CN" altLang="en-US" sz="1400" dirty="0"/>
          </a:p>
        </p:txBody>
      </p:sp>
      <p:sp>
        <p:nvSpPr>
          <p:cNvPr id="23" name="文本框 22">
            <a:extLst>
              <a:ext uri="{FF2B5EF4-FFF2-40B4-BE49-F238E27FC236}">
                <a16:creationId xmlns:a16="http://schemas.microsoft.com/office/drawing/2014/main" id="{4F3FB9E9-0839-4445-A556-CEAFA4B2C511}"/>
              </a:ext>
            </a:extLst>
          </p:cNvPr>
          <p:cNvSpPr txBox="1"/>
          <p:nvPr/>
        </p:nvSpPr>
        <p:spPr>
          <a:xfrm>
            <a:off x="143070" y="1820884"/>
            <a:ext cx="2275498" cy="923330"/>
          </a:xfrm>
          <a:prstGeom prst="rect">
            <a:avLst/>
          </a:prstGeom>
          <a:noFill/>
        </p:spPr>
        <p:txBody>
          <a:bodyPr wrap="square" rtlCol="0">
            <a:spAutoFit/>
          </a:bodyPr>
          <a:lstStyle/>
          <a:p>
            <a:r>
              <a:rPr lang="zh-CN" altLang="en-US" dirty="0"/>
              <a:t>选择足够多的测试数据，使被测程序中每个语句至少执行一次</a:t>
            </a:r>
          </a:p>
        </p:txBody>
      </p:sp>
      <p:pic>
        <p:nvPicPr>
          <p:cNvPr id="25" name="图片 24">
            <a:extLst>
              <a:ext uri="{FF2B5EF4-FFF2-40B4-BE49-F238E27FC236}">
                <a16:creationId xmlns:a16="http://schemas.microsoft.com/office/drawing/2014/main" id="{31608F06-82BE-4B51-A6AD-FE85B2600C83}"/>
              </a:ext>
            </a:extLst>
          </p:cNvPr>
          <p:cNvPicPr>
            <a:picLocks noChangeAspect="1"/>
          </p:cNvPicPr>
          <p:nvPr/>
        </p:nvPicPr>
        <p:blipFill>
          <a:blip r:embed="rId2"/>
          <a:stretch>
            <a:fillRect/>
          </a:stretch>
        </p:blipFill>
        <p:spPr>
          <a:xfrm>
            <a:off x="2379736" y="890537"/>
            <a:ext cx="1467835" cy="4169335"/>
          </a:xfrm>
          <a:prstGeom prst="rect">
            <a:avLst/>
          </a:prstGeom>
        </p:spPr>
      </p:pic>
      <p:sp>
        <p:nvSpPr>
          <p:cNvPr id="26" name="文本框 25">
            <a:extLst>
              <a:ext uri="{FF2B5EF4-FFF2-40B4-BE49-F238E27FC236}">
                <a16:creationId xmlns:a16="http://schemas.microsoft.com/office/drawing/2014/main" id="{023A6AA4-521B-4D9E-A313-8CA21390C654}"/>
              </a:ext>
            </a:extLst>
          </p:cNvPr>
          <p:cNvSpPr txBox="1"/>
          <p:nvPr/>
        </p:nvSpPr>
        <p:spPr>
          <a:xfrm>
            <a:off x="3654595" y="3471332"/>
            <a:ext cx="567764" cy="246221"/>
          </a:xfrm>
          <a:prstGeom prst="rect">
            <a:avLst/>
          </a:prstGeom>
          <a:noFill/>
        </p:spPr>
        <p:txBody>
          <a:bodyPr wrap="square" rtlCol="0">
            <a:spAutoFit/>
          </a:bodyPr>
          <a:lstStyle/>
          <a:p>
            <a:r>
              <a:rPr lang="en-US" altLang="zh-CN" sz="1000" dirty="0"/>
              <a:t>4</a:t>
            </a:r>
            <a:endParaRPr lang="zh-CN" altLang="en-US" sz="1000" dirty="0"/>
          </a:p>
        </p:txBody>
      </p:sp>
    </p:spTree>
    <p:extLst>
      <p:ext uri="{BB962C8B-B14F-4D97-AF65-F5344CB8AC3E}">
        <p14:creationId xmlns:p14="http://schemas.microsoft.com/office/powerpoint/2010/main" val="1112036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7681704-0EA5-4CB5-B412-6972701D238C}"/>
              </a:ext>
            </a:extLst>
          </p:cNvPr>
          <p:cNvSpPr/>
          <p:nvPr/>
        </p:nvSpPr>
        <p:spPr bwMode="auto">
          <a:xfrm>
            <a:off x="3241214" y="355948"/>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判定</a:t>
            </a: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覆盖</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2" name="文本框 1">
            <a:extLst>
              <a:ext uri="{FF2B5EF4-FFF2-40B4-BE49-F238E27FC236}">
                <a16:creationId xmlns:a16="http://schemas.microsoft.com/office/drawing/2014/main" id="{330CB8A8-DF7C-48C7-8745-30C29B4FF22B}"/>
              </a:ext>
            </a:extLst>
          </p:cNvPr>
          <p:cNvSpPr txBox="1"/>
          <p:nvPr/>
        </p:nvSpPr>
        <p:spPr>
          <a:xfrm>
            <a:off x="191247" y="1774938"/>
            <a:ext cx="2277035" cy="1200329"/>
          </a:xfrm>
          <a:prstGeom prst="rect">
            <a:avLst/>
          </a:prstGeom>
          <a:noFill/>
        </p:spPr>
        <p:txBody>
          <a:bodyPr wrap="square" rtlCol="0">
            <a:spAutoFit/>
          </a:bodyPr>
          <a:lstStyle/>
          <a:p>
            <a:r>
              <a:rPr lang="zh-CN" altLang="en-US" dirty="0"/>
              <a:t>不仅每个语句都必须执行一次，而且每个判定的每种结果都应该执行一次</a:t>
            </a:r>
          </a:p>
        </p:txBody>
      </p:sp>
      <p:pic>
        <p:nvPicPr>
          <p:cNvPr id="6" name="图片 5">
            <a:extLst>
              <a:ext uri="{FF2B5EF4-FFF2-40B4-BE49-F238E27FC236}">
                <a16:creationId xmlns:a16="http://schemas.microsoft.com/office/drawing/2014/main" id="{B770CEB4-1F22-4056-A3BE-F02EBF2CEFBD}"/>
              </a:ext>
            </a:extLst>
          </p:cNvPr>
          <p:cNvPicPr>
            <a:picLocks noChangeAspect="1"/>
          </p:cNvPicPr>
          <p:nvPr/>
        </p:nvPicPr>
        <p:blipFill>
          <a:blip r:embed="rId2"/>
          <a:stretch>
            <a:fillRect/>
          </a:stretch>
        </p:blipFill>
        <p:spPr>
          <a:xfrm>
            <a:off x="2625024" y="988246"/>
            <a:ext cx="1444952" cy="4043489"/>
          </a:xfrm>
          <a:prstGeom prst="rect">
            <a:avLst/>
          </a:prstGeom>
        </p:spPr>
      </p:pic>
      <p:sp>
        <p:nvSpPr>
          <p:cNvPr id="13" name="文本框 12">
            <a:extLst>
              <a:ext uri="{FF2B5EF4-FFF2-40B4-BE49-F238E27FC236}">
                <a16:creationId xmlns:a16="http://schemas.microsoft.com/office/drawing/2014/main" id="{D640663B-0AB2-446C-BF52-6B385867BF41}"/>
              </a:ext>
            </a:extLst>
          </p:cNvPr>
          <p:cNvSpPr txBox="1"/>
          <p:nvPr/>
        </p:nvSpPr>
        <p:spPr>
          <a:xfrm>
            <a:off x="5074026" y="1061012"/>
            <a:ext cx="3962398" cy="923330"/>
          </a:xfrm>
          <a:prstGeom prst="rect">
            <a:avLst/>
          </a:prstGeom>
          <a:noFill/>
        </p:spPr>
        <p:txBody>
          <a:bodyPr wrap="square" rtlCol="0">
            <a:spAutoFit/>
          </a:bodyPr>
          <a:lstStyle/>
          <a:p>
            <a:r>
              <a:rPr lang="en-US" altLang="zh-CN" dirty="0"/>
              <a:t>       </a:t>
            </a:r>
            <a:r>
              <a:rPr lang="zh-CN" altLang="en-US" dirty="0"/>
              <a:t>判定定义如下：</a:t>
            </a:r>
            <a:endParaRPr lang="en-US" altLang="zh-CN" dirty="0"/>
          </a:p>
          <a:p>
            <a:r>
              <a:rPr lang="zh-CN" altLang="en-US" dirty="0"/>
              <a:t>（</a:t>
            </a:r>
            <a:r>
              <a:rPr lang="en-US" altLang="zh-CN" dirty="0"/>
              <a:t>1</a:t>
            </a:r>
            <a:r>
              <a:rPr lang="zh-CN" altLang="en-US" dirty="0"/>
              <a:t>）</a:t>
            </a:r>
            <a:r>
              <a:rPr lang="en-US" altLang="zh-CN" dirty="0"/>
              <a:t>.</a:t>
            </a:r>
            <a:r>
              <a:rPr lang="zh-CN" altLang="en-US" dirty="0"/>
              <a:t>是否输入任务详情，记为</a:t>
            </a:r>
            <a:r>
              <a:rPr lang="en-US" altLang="zh-CN" dirty="0"/>
              <a:t>P1</a:t>
            </a:r>
          </a:p>
          <a:p>
            <a:r>
              <a:rPr lang="en-US" altLang="zh-CN" dirty="0"/>
              <a:t>   (2)   .</a:t>
            </a:r>
            <a:r>
              <a:rPr lang="zh-CN" altLang="en-US" dirty="0"/>
              <a:t>是否为任务设置时间，记为</a:t>
            </a:r>
            <a:r>
              <a:rPr lang="en-US" altLang="zh-CN" dirty="0"/>
              <a:t>P2</a:t>
            </a:r>
          </a:p>
        </p:txBody>
      </p:sp>
      <p:sp>
        <p:nvSpPr>
          <p:cNvPr id="14" name="菱形 13">
            <a:extLst>
              <a:ext uri="{FF2B5EF4-FFF2-40B4-BE49-F238E27FC236}">
                <a16:creationId xmlns:a16="http://schemas.microsoft.com/office/drawing/2014/main" id="{764933F1-9E19-443F-B1C8-A62ECD820BE3}"/>
              </a:ext>
            </a:extLst>
          </p:cNvPr>
          <p:cNvSpPr/>
          <p:nvPr/>
        </p:nvSpPr>
        <p:spPr>
          <a:xfrm>
            <a:off x="5259294" y="1171388"/>
            <a:ext cx="137459" cy="143436"/>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表格 15">
            <a:extLst>
              <a:ext uri="{FF2B5EF4-FFF2-40B4-BE49-F238E27FC236}">
                <a16:creationId xmlns:a16="http://schemas.microsoft.com/office/drawing/2014/main" id="{8800C8CD-D006-4F57-804E-E288E7062E63}"/>
              </a:ext>
            </a:extLst>
          </p:cNvPr>
          <p:cNvGraphicFramePr>
            <a:graphicFrameLocks noGrp="1"/>
          </p:cNvGraphicFramePr>
          <p:nvPr/>
        </p:nvGraphicFramePr>
        <p:xfrm>
          <a:off x="4597873" y="2419007"/>
          <a:ext cx="4410636" cy="1376680"/>
        </p:xfrm>
        <a:graphic>
          <a:graphicData uri="http://schemas.openxmlformats.org/drawingml/2006/table">
            <a:tbl>
              <a:tblPr firstRow="1" bandRow="1">
                <a:tableStyleId>{5C22544A-7EE6-4342-B048-85BDC9FD1C3A}</a:tableStyleId>
              </a:tblPr>
              <a:tblGrid>
                <a:gridCol w="2968339">
                  <a:extLst>
                    <a:ext uri="{9D8B030D-6E8A-4147-A177-3AD203B41FA5}">
                      <a16:colId xmlns:a16="http://schemas.microsoft.com/office/drawing/2014/main" val="909088328"/>
                    </a:ext>
                  </a:extLst>
                </a:gridCol>
                <a:gridCol w="735106">
                  <a:extLst>
                    <a:ext uri="{9D8B030D-6E8A-4147-A177-3AD203B41FA5}">
                      <a16:colId xmlns:a16="http://schemas.microsoft.com/office/drawing/2014/main" val="3424730219"/>
                    </a:ext>
                  </a:extLst>
                </a:gridCol>
                <a:gridCol w="707191">
                  <a:extLst>
                    <a:ext uri="{9D8B030D-6E8A-4147-A177-3AD203B41FA5}">
                      <a16:colId xmlns:a16="http://schemas.microsoft.com/office/drawing/2014/main" val="3266681318"/>
                    </a:ext>
                  </a:extLst>
                </a:gridCol>
              </a:tblGrid>
              <a:tr h="370840">
                <a:tc>
                  <a:txBody>
                    <a:bodyPr/>
                    <a:lstStyle/>
                    <a:p>
                      <a:r>
                        <a:rPr lang="en-US" altLang="zh-CN" dirty="0"/>
                        <a:t>                           </a:t>
                      </a:r>
                      <a:r>
                        <a:rPr lang="zh-CN" altLang="en-US" dirty="0"/>
                        <a:t>数据</a:t>
                      </a:r>
                    </a:p>
                  </a:txBody>
                  <a:tcPr/>
                </a:tc>
                <a:tc>
                  <a:txBody>
                    <a:bodyPr/>
                    <a:lstStyle/>
                    <a:p>
                      <a:r>
                        <a:rPr lang="en-US" altLang="zh-CN" dirty="0"/>
                        <a:t>P1</a:t>
                      </a:r>
                      <a:endParaRPr lang="zh-CN" altLang="en-US" dirty="0"/>
                    </a:p>
                  </a:txBody>
                  <a:tcPr/>
                </a:tc>
                <a:tc>
                  <a:txBody>
                    <a:bodyPr/>
                    <a:lstStyle/>
                    <a:p>
                      <a:r>
                        <a:rPr lang="en-US" altLang="zh-CN" dirty="0"/>
                        <a:t>P2</a:t>
                      </a:r>
                      <a:endParaRPr lang="zh-CN" altLang="en-US" dirty="0"/>
                    </a:p>
                  </a:txBody>
                  <a:tcPr/>
                </a:tc>
                <a:extLst>
                  <a:ext uri="{0D108BD9-81ED-4DB2-BD59-A6C34878D82A}">
                    <a16:rowId xmlns:a16="http://schemas.microsoft.com/office/drawing/2014/main" val="92582661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任务详情：交作业；任务时间：空</a:t>
                      </a:r>
                    </a:p>
                    <a:p>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extLst>
                  <a:ext uri="{0D108BD9-81ED-4DB2-BD59-A6C34878D82A}">
                    <a16:rowId xmlns:a16="http://schemas.microsoft.com/office/drawing/2014/main" val="323021779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任务详情：空；任务时间：</a:t>
                      </a:r>
                      <a:r>
                        <a:rPr lang="en-US" altLang="zh-CN" dirty="0"/>
                        <a:t>9</a:t>
                      </a:r>
                      <a:r>
                        <a:rPr lang="zh-CN" altLang="en-US" dirty="0"/>
                        <a:t>：</a:t>
                      </a:r>
                      <a:r>
                        <a:rPr lang="en-US" altLang="zh-CN" dirty="0"/>
                        <a:t>30                   </a:t>
                      </a:r>
                      <a:endParaRPr lang="zh-CN" altLang="en-US" dirty="0"/>
                    </a:p>
                    <a:p>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extLst>
                  <a:ext uri="{0D108BD9-81ED-4DB2-BD59-A6C34878D82A}">
                    <a16:rowId xmlns:a16="http://schemas.microsoft.com/office/drawing/2014/main" val="1481281512"/>
                  </a:ext>
                </a:extLst>
              </a:tr>
            </a:tbl>
          </a:graphicData>
        </a:graphic>
      </p:graphicFrame>
    </p:spTree>
    <p:extLst>
      <p:ext uri="{BB962C8B-B14F-4D97-AF65-F5344CB8AC3E}">
        <p14:creationId xmlns:p14="http://schemas.microsoft.com/office/powerpoint/2010/main" val="3234437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FC5A427-21A8-44D7-838E-BC89FDE1EBD7}"/>
              </a:ext>
            </a:extLst>
          </p:cNvPr>
          <p:cNvSpPr/>
          <p:nvPr/>
        </p:nvSpPr>
        <p:spPr bwMode="auto">
          <a:xfrm>
            <a:off x="3241214" y="355948"/>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条件覆盖</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1" name="文本框 10">
            <a:extLst>
              <a:ext uri="{FF2B5EF4-FFF2-40B4-BE49-F238E27FC236}">
                <a16:creationId xmlns:a16="http://schemas.microsoft.com/office/drawing/2014/main" id="{85DE289F-CB84-487C-B4BF-32023CD18142}"/>
              </a:ext>
            </a:extLst>
          </p:cNvPr>
          <p:cNvSpPr txBox="1"/>
          <p:nvPr/>
        </p:nvSpPr>
        <p:spPr>
          <a:xfrm>
            <a:off x="128991" y="1850198"/>
            <a:ext cx="2520577" cy="1200329"/>
          </a:xfrm>
          <a:prstGeom prst="rect">
            <a:avLst/>
          </a:prstGeom>
          <a:noFill/>
        </p:spPr>
        <p:txBody>
          <a:bodyPr wrap="square">
            <a:spAutoFit/>
          </a:bodyPr>
          <a:lstStyle/>
          <a:p>
            <a:r>
              <a:rPr lang="zh-CN" altLang="en-US" dirty="0"/>
              <a:t>不仅每个语句都必须执行一次，而且使判定表达式中的每个条件都应取到各种可能的结果  </a:t>
            </a:r>
          </a:p>
        </p:txBody>
      </p:sp>
      <p:pic>
        <p:nvPicPr>
          <p:cNvPr id="4" name="图片 3">
            <a:extLst>
              <a:ext uri="{FF2B5EF4-FFF2-40B4-BE49-F238E27FC236}">
                <a16:creationId xmlns:a16="http://schemas.microsoft.com/office/drawing/2014/main" id="{BB92224F-9006-430C-9F18-ED8B8B3DC393}"/>
              </a:ext>
            </a:extLst>
          </p:cNvPr>
          <p:cNvPicPr>
            <a:picLocks noChangeAspect="1"/>
          </p:cNvPicPr>
          <p:nvPr/>
        </p:nvPicPr>
        <p:blipFill>
          <a:blip r:embed="rId2"/>
          <a:stretch>
            <a:fillRect/>
          </a:stretch>
        </p:blipFill>
        <p:spPr>
          <a:xfrm>
            <a:off x="2545852" y="1111269"/>
            <a:ext cx="1852891" cy="3705781"/>
          </a:xfrm>
          <a:prstGeom prst="rect">
            <a:avLst/>
          </a:prstGeom>
        </p:spPr>
      </p:pic>
      <p:graphicFrame>
        <p:nvGraphicFramePr>
          <p:cNvPr id="12" name="表格 12">
            <a:extLst>
              <a:ext uri="{FF2B5EF4-FFF2-40B4-BE49-F238E27FC236}">
                <a16:creationId xmlns:a16="http://schemas.microsoft.com/office/drawing/2014/main" id="{1D688B87-1C74-4CCF-8808-4A900D5493B0}"/>
              </a:ext>
            </a:extLst>
          </p:cNvPr>
          <p:cNvGraphicFramePr>
            <a:graphicFrameLocks noGrp="1"/>
          </p:cNvGraphicFramePr>
          <p:nvPr/>
        </p:nvGraphicFramePr>
        <p:xfrm>
          <a:off x="4488328" y="2276240"/>
          <a:ext cx="4655672" cy="1112520"/>
        </p:xfrm>
        <a:graphic>
          <a:graphicData uri="http://schemas.openxmlformats.org/drawingml/2006/table">
            <a:tbl>
              <a:tblPr firstRow="1" bandRow="1">
                <a:tableStyleId>{5C22544A-7EE6-4342-B048-85BDC9FD1C3A}</a:tableStyleId>
              </a:tblPr>
              <a:tblGrid>
                <a:gridCol w="1792943">
                  <a:extLst>
                    <a:ext uri="{9D8B030D-6E8A-4147-A177-3AD203B41FA5}">
                      <a16:colId xmlns:a16="http://schemas.microsoft.com/office/drawing/2014/main" val="3778510906"/>
                    </a:ext>
                  </a:extLst>
                </a:gridCol>
                <a:gridCol w="460188">
                  <a:extLst>
                    <a:ext uri="{9D8B030D-6E8A-4147-A177-3AD203B41FA5}">
                      <a16:colId xmlns:a16="http://schemas.microsoft.com/office/drawing/2014/main" val="3907498156"/>
                    </a:ext>
                  </a:extLst>
                </a:gridCol>
                <a:gridCol w="436282">
                  <a:extLst>
                    <a:ext uri="{9D8B030D-6E8A-4147-A177-3AD203B41FA5}">
                      <a16:colId xmlns:a16="http://schemas.microsoft.com/office/drawing/2014/main" val="2606334901"/>
                    </a:ext>
                  </a:extLst>
                </a:gridCol>
                <a:gridCol w="430306">
                  <a:extLst>
                    <a:ext uri="{9D8B030D-6E8A-4147-A177-3AD203B41FA5}">
                      <a16:colId xmlns:a16="http://schemas.microsoft.com/office/drawing/2014/main" val="879447632"/>
                    </a:ext>
                  </a:extLst>
                </a:gridCol>
                <a:gridCol w="436282">
                  <a:extLst>
                    <a:ext uri="{9D8B030D-6E8A-4147-A177-3AD203B41FA5}">
                      <a16:colId xmlns:a16="http://schemas.microsoft.com/office/drawing/2014/main" val="3073573826"/>
                    </a:ext>
                  </a:extLst>
                </a:gridCol>
                <a:gridCol w="434575">
                  <a:extLst>
                    <a:ext uri="{9D8B030D-6E8A-4147-A177-3AD203B41FA5}">
                      <a16:colId xmlns:a16="http://schemas.microsoft.com/office/drawing/2014/main" val="3823240222"/>
                    </a:ext>
                  </a:extLst>
                </a:gridCol>
                <a:gridCol w="665096">
                  <a:extLst>
                    <a:ext uri="{9D8B030D-6E8A-4147-A177-3AD203B41FA5}">
                      <a16:colId xmlns:a16="http://schemas.microsoft.com/office/drawing/2014/main" val="3060744124"/>
                    </a:ext>
                  </a:extLst>
                </a:gridCol>
              </a:tblGrid>
              <a:tr h="370840">
                <a:tc>
                  <a:txBody>
                    <a:bodyPr/>
                    <a:lstStyle/>
                    <a:p>
                      <a:endParaRPr lang="zh-CN" altLang="en-US" dirty="0"/>
                    </a:p>
                  </a:txBody>
                  <a:tcPr/>
                </a:tc>
                <a:tc>
                  <a:txBody>
                    <a:bodyPr/>
                    <a:lstStyle/>
                    <a:p>
                      <a:r>
                        <a:rPr lang="en-US" altLang="zh-CN" dirty="0"/>
                        <a:t>c1</a:t>
                      </a:r>
                      <a:endParaRPr lang="zh-CN" altLang="en-US" dirty="0"/>
                    </a:p>
                  </a:txBody>
                  <a:tcPr/>
                </a:tc>
                <a:tc>
                  <a:txBody>
                    <a:bodyPr/>
                    <a:lstStyle/>
                    <a:p>
                      <a:r>
                        <a:rPr lang="en-US" altLang="zh-CN" dirty="0"/>
                        <a:t>c2</a:t>
                      </a:r>
                      <a:endParaRPr lang="zh-CN" altLang="en-US" dirty="0"/>
                    </a:p>
                  </a:txBody>
                  <a:tcPr/>
                </a:tc>
                <a:tc>
                  <a:txBody>
                    <a:bodyPr/>
                    <a:lstStyle/>
                    <a:p>
                      <a:r>
                        <a:rPr lang="en-US" altLang="zh-CN" dirty="0"/>
                        <a:t>c3</a:t>
                      </a:r>
                      <a:endParaRPr lang="zh-CN" altLang="en-US" dirty="0"/>
                    </a:p>
                  </a:txBody>
                  <a:tcPr/>
                </a:tc>
                <a:tc>
                  <a:txBody>
                    <a:bodyPr/>
                    <a:lstStyle/>
                    <a:p>
                      <a:r>
                        <a:rPr lang="en-US" altLang="zh-CN" dirty="0"/>
                        <a:t>p1</a:t>
                      </a:r>
                      <a:endParaRPr lang="zh-CN" altLang="en-US" dirty="0"/>
                    </a:p>
                  </a:txBody>
                  <a:tcPr/>
                </a:tc>
                <a:tc>
                  <a:txBody>
                    <a:bodyPr/>
                    <a:lstStyle/>
                    <a:p>
                      <a:r>
                        <a:rPr lang="en-US" altLang="zh-CN" dirty="0"/>
                        <a:t>p2</a:t>
                      </a:r>
                      <a:endParaRPr lang="zh-CN" altLang="en-US" dirty="0"/>
                    </a:p>
                  </a:txBody>
                  <a:tcPr/>
                </a:tc>
                <a:tc>
                  <a:txBody>
                    <a:bodyPr/>
                    <a:lstStyle/>
                    <a:p>
                      <a:r>
                        <a:rPr lang="zh-CN" altLang="en-US" dirty="0"/>
                        <a:t>路径</a:t>
                      </a:r>
                    </a:p>
                  </a:txBody>
                  <a:tcPr/>
                </a:tc>
                <a:extLst>
                  <a:ext uri="{0D108BD9-81ED-4DB2-BD59-A6C34878D82A}">
                    <a16:rowId xmlns:a16="http://schemas.microsoft.com/office/drawing/2014/main" val="2705367620"/>
                  </a:ext>
                </a:extLst>
              </a:tr>
              <a:tr h="370840">
                <a:tc>
                  <a:txBody>
                    <a:bodyPr/>
                    <a:lstStyle/>
                    <a:p>
                      <a:r>
                        <a:rPr lang="en-US" altLang="zh-CN" dirty="0"/>
                        <a:t>X = 3,Y = 0,Z = -1</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err="1"/>
                        <a:t>acdf</a:t>
                      </a:r>
                      <a:endParaRPr lang="zh-CN" altLang="en-US" dirty="0"/>
                    </a:p>
                  </a:txBody>
                  <a:tcPr/>
                </a:tc>
                <a:extLst>
                  <a:ext uri="{0D108BD9-81ED-4DB2-BD59-A6C34878D82A}">
                    <a16:rowId xmlns:a16="http://schemas.microsoft.com/office/drawing/2014/main" val="3216258651"/>
                  </a:ext>
                </a:extLst>
              </a:tr>
              <a:tr h="370840">
                <a:tc>
                  <a:txBody>
                    <a:bodyPr/>
                    <a:lstStyle/>
                    <a:p>
                      <a:r>
                        <a:rPr lang="en-US" altLang="zh-CN" dirty="0"/>
                        <a:t>X = -1,Y = 2,Z = 2</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err="1"/>
                        <a:t>acef</a:t>
                      </a:r>
                      <a:endParaRPr lang="zh-CN" altLang="en-US" dirty="0"/>
                    </a:p>
                  </a:txBody>
                  <a:tcPr/>
                </a:tc>
                <a:extLst>
                  <a:ext uri="{0D108BD9-81ED-4DB2-BD59-A6C34878D82A}">
                    <a16:rowId xmlns:a16="http://schemas.microsoft.com/office/drawing/2014/main" val="2318243245"/>
                  </a:ext>
                </a:extLst>
              </a:tr>
            </a:tbl>
          </a:graphicData>
        </a:graphic>
      </p:graphicFrame>
      <p:sp>
        <p:nvSpPr>
          <p:cNvPr id="13" name="文本框 12">
            <a:extLst>
              <a:ext uri="{FF2B5EF4-FFF2-40B4-BE49-F238E27FC236}">
                <a16:creationId xmlns:a16="http://schemas.microsoft.com/office/drawing/2014/main" id="{80169B3D-3F11-4445-97CC-2E7991FEFA27}"/>
              </a:ext>
            </a:extLst>
          </p:cNvPr>
          <p:cNvSpPr txBox="1"/>
          <p:nvPr/>
        </p:nvSpPr>
        <p:spPr>
          <a:xfrm>
            <a:off x="2785036" y="1443149"/>
            <a:ext cx="293670" cy="369332"/>
          </a:xfrm>
          <a:prstGeom prst="rect">
            <a:avLst/>
          </a:prstGeom>
          <a:noFill/>
        </p:spPr>
        <p:txBody>
          <a:bodyPr wrap="none" rtlCol="0">
            <a:spAutoFit/>
          </a:bodyPr>
          <a:lstStyle/>
          <a:p>
            <a:r>
              <a:rPr lang="en-US" altLang="zh-CN" dirty="0"/>
              <a:t>a</a:t>
            </a:r>
            <a:endParaRPr lang="zh-CN" altLang="en-US" dirty="0"/>
          </a:p>
        </p:txBody>
      </p:sp>
      <p:sp>
        <p:nvSpPr>
          <p:cNvPr id="14" name="文本框 13">
            <a:extLst>
              <a:ext uri="{FF2B5EF4-FFF2-40B4-BE49-F238E27FC236}">
                <a16:creationId xmlns:a16="http://schemas.microsoft.com/office/drawing/2014/main" id="{06E66B6A-78B1-4419-B7E4-44E36C645250}"/>
              </a:ext>
            </a:extLst>
          </p:cNvPr>
          <p:cNvSpPr txBox="1"/>
          <p:nvPr/>
        </p:nvSpPr>
        <p:spPr>
          <a:xfrm>
            <a:off x="2785036" y="1858078"/>
            <a:ext cx="304892" cy="369332"/>
          </a:xfrm>
          <a:prstGeom prst="rect">
            <a:avLst/>
          </a:prstGeom>
          <a:noFill/>
        </p:spPr>
        <p:txBody>
          <a:bodyPr wrap="none" rtlCol="0">
            <a:spAutoFit/>
          </a:bodyPr>
          <a:lstStyle/>
          <a:p>
            <a:r>
              <a:rPr lang="en-US" altLang="zh-CN" dirty="0"/>
              <a:t>b</a:t>
            </a:r>
            <a:endParaRPr lang="zh-CN" altLang="en-US" dirty="0"/>
          </a:p>
        </p:txBody>
      </p:sp>
      <p:sp>
        <p:nvSpPr>
          <p:cNvPr id="15" name="文本框 14">
            <a:extLst>
              <a:ext uri="{FF2B5EF4-FFF2-40B4-BE49-F238E27FC236}">
                <a16:creationId xmlns:a16="http://schemas.microsoft.com/office/drawing/2014/main" id="{B0FA1A7D-7C75-4E51-A20E-A4923F2261F6}"/>
              </a:ext>
            </a:extLst>
          </p:cNvPr>
          <p:cNvSpPr txBox="1"/>
          <p:nvPr/>
        </p:nvSpPr>
        <p:spPr>
          <a:xfrm>
            <a:off x="3735995" y="1535569"/>
            <a:ext cx="282450" cy="369332"/>
          </a:xfrm>
          <a:prstGeom prst="rect">
            <a:avLst/>
          </a:prstGeom>
          <a:noFill/>
        </p:spPr>
        <p:txBody>
          <a:bodyPr wrap="none" rtlCol="0">
            <a:spAutoFit/>
          </a:bodyPr>
          <a:lstStyle/>
          <a:p>
            <a:r>
              <a:rPr lang="en-US" altLang="zh-CN" dirty="0"/>
              <a:t>c</a:t>
            </a:r>
            <a:endParaRPr lang="zh-CN" altLang="en-US" dirty="0"/>
          </a:p>
        </p:txBody>
      </p:sp>
      <p:sp>
        <p:nvSpPr>
          <p:cNvPr id="16" name="文本框 15">
            <a:extLst>
              <a:ext uri="{FF2B5EF4-FFF2-40B4-BE49-F238E27FC236}">
                <a16:creationId xmlns:a16="http://schemas.microsoft.com/office/drawing/2014/main" id="{81AB3A2F-F934-41AB-9F06-9F1723FA1C3B}"/>
              </a:ext>
            </a:extLst>
          </p:cNvPr>
          <p:cNvSpPr txBox="1"/>
          <p:nvPr/>
        </p:nvSpPr>
        <p:spPr>
          <a:xfrm>
            <a:off x="2731246" y="2911458"/>
            <a:ext cx="304892" cy="369332"/>
          </a:xfrm>
          <a:prstGeom prst="rect">
            <a:avLst/>
          </a:prstGeom>
          <a:noFill/>
        </p:spPr>
        <p:txBody>
          <a:bodyPr wrap="none" rtlCol="0">
            <a:spAutoFit/>
          </a:bodyPr>
          <a:lstStyle/>
          <a:p>
            <a:r>
              <a:rPr lang="en-US" altLang="zh-CN" dirty="0"/>
              <a:t>d</a:t>
            </a:r>
            <a:endParaRPr lang="zh-CN" altLang="en-US" dirty="0"/>
          </a:p>
        </p:txBody>
      </p:sp>
      <p:sp>
        <p:nvSpPr>
          <p:cNvPr id="17" name="文本框 16">
            <a:extLst>
              <a:ext uri="{FF2B5EF4-FFF2-40B4-BE49-F238E27FC236}">
                <a16:creationId xmlns:a16="http://schemas.microsoft.com/office/drawing/2014/main" id="{2EC5D26D-28C2-479F-ACCE-CF0FDFC75CC7}"/>
              </a:ext>
            </a:extLst>
          </p:cNvPr>
          <p:cNvSpPr txBox="1"/>
          <p:nvPr/>
        </p:nvSpPr>
        <p:spPr>
          <a:xfrm>
            <a:off x="3824941" y="3388760"/>
            <a:ext cx="298480" cy="369332"/>
          </a:xfrm>
          <a:prstGeom prst="rect">
            <a:avLst/>
          </a:prstGeom>
          <a:noFill/>
        </p:spPr>
        <p:txBody>
          <a:bodyPr wrap="none" rtlCol="0">
            <a:spAutoFit/>
          </a:bodyPr>
          <a:lstStyle/>
          <a:p>
            <a:r>
              <a:rPr lang="en-US" altLang="zh-CN" dirty="0"/>
              <a:t>e</a:t>
            </a:r>
            <a:endParaRPr lang="zh-CN" altLang="en-US" dirty="0"/>
          </a:p>
        </p:txBody>
      </p:sp>
      <p:sp>
        <p:nvSpPr>
          <p:cNvPr id="18" name="文本框 17">
            <a:extLst>
              <a:ext uri="{FF2B5EF4-FFF2-40B4-BE49-F238E27FC236}">
                <a16:creationId xmlns:a16="http://schemas.microsoft.com/office/drawing/2014/main" id="{A3C17D00-26BB-457E-983C-436C835EC34B}"/>
              </a:ext>
            </a:extLst>
          </p:cNvPr>
          <p:cNvSpPr txBox="1"/>
          <p:nvPr/>
        </p:nvSpPr>
        <p:spPr>
          <a:xfrm>
            <a:off x="2756894" y="4087906"/>
            <a:ext cx="253596" cy="369332"/>
          </a:xfrm>
          <a:prstGeom prst="rect">
            <a:avLst/>
          </a:prstGeom>
          <a:noFill/>
        </p:spPr>
        <p:txBody>
          <a:bodyPr wrap="none" rtlCol="0">
            <a:spAutoFit/>
          </a:bodyPr>
          <a:lstStyle/>
          <a:p>
            <a:r>
              <a:rPr lang="en-US" altLang="zh-CN" dirty="0"/>
              <a:t>f</a:t>
            </a:r>
            <a:endParaRPr lang="zh-CN" altLang="en-US" dirty="0"/>
          </a:p>
        </p:txBody>
      </p:sp>
      <p:sp>
        <p:nvSpPr>
          <p:cNvPr id="19" name="文本框 18">
            <a:extLst>
              <a:ext uri="{FF2B5EF4-FFF2-40B4-BE49-F238E27FC236}">
                <a16:creationId xmlns:a16="http://schemas.microsoft.com/office/drawing/2014/main" id="{96DA5795-B617-414D-ADA8-B3157726FF6D}"/>
              </a:ext>
            </a:extLst>
          </p:cNvPr>
          <p:cNvSpPr txBox="1"/>
          <p:nvPr/>
        </p:nvSpPr>
        <p:spPr>
          <a:xfrm>
            <a:off x="4572000" y="817613"/>
            <a:ext cx="3191251" cy="1477328"/>
          </a:xfrm>
          <a:prstGeom prst="rect">
            <a:avLst/>
          </a:prstGeom>
          <a:noFill/>
        </p:spPr>
        <p:txBody>
          <a:bodyPr wrap="square" rtlCol="0">
            <a:spAutoFit/>
          </a:bodyPr>
          <a:lstStyle/>
          <a:p>
            <a:r>
              <a:rPr lang="en-US" altLang="zh-CN" dirty="0"/>
              <a:t>1.X&gt;0&amp;Y&gt;0——p1</a:t>
            </a:r>
          </a:p>
          <a:p>
            <a:r>
              <a:rPr lang="en-US" altLang="zh-CN" dirty="0"/>
              <a:t>2.Z&lt;0——p2</a:t>
            </a:r>
          </a:p>
          <a:p>
            <a:r>
              <a:rPr lang="en-US" altLang="zh-CN" dirty="0"/>
              <a:t>3.X&gt;0——c1</a:t>
            </a:r>
          </a:p>
          <a:p>
            <a:r>
              <a:rPr lang="en-US" altLang="zh-CN" dirty="0"/>
              <a:t>4.Y&gt;0——c2</a:t>
            </a:r>
          </a:p>
          <a:p>
            <a:r>
              <a:rPr lang="en-US" altLang="zh-CN" dirty="0"/>
              <a:t>5.Z&lt;0——c3</a:t>
            </a:r>
          </a:p>
        </p:txBody>
      </p:sp>
    </p:spTree>
    <p:extLst>
      <p:ext uri="{BB962C8B-B14F-4D97-AF65-F5344CB8AC3E}">
        <p14:creationId xmlns:p14="http://schemas.microsoft.com/office/powerpoint/2010/main" val="2672598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FC5A427-21A8-44D7-838E-BC89FDE1EBD7}"/>
              </a:ext>
            </a:extLst>
          </p:cNvPr>
          <p:cNvSpPr/>
          <p:nvPr/>
        </p:nvSpPr>
        <p:spPr bwMode="auto">
          <a:xfrm>
            <a:off x="3241214" y="355948"/>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判定</a:t>
            </a:r>
            <a:r>
              <a:rPr lang="en-US" altLang="zh-CN" sz="2400" kern="100" dirty="0">
                <a:solidFill>
                  <a:srgbClr val="A47F74"/>
                </a:solidFill>
                <a:latin typeface="+mj-ea"/>
                <a:ea typeface="+mj-ea"/>
                <a:cs typeface="Times New Roman" pitchFamily="18" charset="0"/>
              </a:rPr>
              <a:t>/</a:t>
            </a: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条件覆盖</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1" name="文本框 10">
            <a:extLst>
              <a:ext uri="{FF2B5EF4-FFF2-40B4-BE49-F238E27FC236}">
                <a16:creationId xmlns:a16="http://schemas.microsoft.com/office/drawing/2014/main" id="{85DE289F-CB84-487C-B4BF-32023CD18142}"/>
              </a:ext>
            </a:extLst>
          </p:cNvPr>
          <p:cNvSpPr txBox="1"/>
          <p:nvPr/>
        </p:nvSpPr>
        <p:spPr>
          <a:xfrm>
            <a:off x="111483" y="2006449"/>
            <a:ext cx="2251108" cy="646331"/>
          </a:xfrm>
          <a:prstGeom prst="rect">
            <a:avLst/>
          </a:prstGeom>
          <a:noFill/>
        </p:spPr>
        <p:txBody>
          <a:bodyPr wrap="square">
            <a:spAutoFit/>
          </a:bodyPr>
          <a:lstStyle/>
          <a:p>
            <a:r>
              <a:rPr lang="zh-CN" altLang="en-US" dirty="0"/>
              <a:t>同时满足判定覆盖和条件覆盖的标准</a:t>
            </a:r>
          </a:p>
        </p:txBody>
      </p:sp>
      <p:pic>
        <p:nvPicPr>
          <p:cNvPr id="4" name="图片 3">
            <a:extLst>
              <a:ext uri="{FF2B5EF4-FFF2-40B4-BE49-F238E27FC236}">
                <a16:creationId xmlns:a16="http://schemas.microsoft.com/office/drawing/2014/main" id="{BB92224F-9006-430C-9F18-ED8B8B3DC393}"/>
              </a:ext>
            </a:extLst>
          </p:cNvPr>
          <p:cNvPicPr>
            <a:picLocks noChangeAspect="1"/>
          </p:cNvPicPr>
          <p:nvPr/>
        </p:nvPicPr>
        <p:blipFill>
          <a:blip r:embed="rId2"/>
          <a:stretch>
            <a:fillRect/>
          </a:stretch>
        </p:blipFill>
        <p:spPr>
          <a:xfrm>
            <a:off x="2545852" y="1111269"/>
            <a:ext cx="1852891" cy="3705781"/>
          </a:xfrm>
          <a:prstGeom prst="rect">
            <a:avLst/>
          </a:prstGeom>
        </p:spPr>
      </p:pic>
      <p:graphicFrame>
        <p:nvGraphicFramePr>
          <p:cNvPr id="12" name="表格 12">
            <a:extLst>
              <a:ext uri="{FF2B5EF4-FFF2-40B4-BE49-F238E27FC236}">
                <a16:creationId xmlns:a16="http://schemas.microsoft.com/office/drawing/2014/main" id="{1D688B87-1C74-4CCF-8808-4A900D5493B0}"/>
              </a:ext>
            </a:extLst>
          </p:cNvPr>
          <p:cNvGraphicFramePr>
            <a:graphicFrameLocks noGrp="1"/>
          </p:cNvGraphicFramePr>
          <p:nvPr/>
        </p:nvGraphicFramePr>
        <p:xfrm>
          <a:off x="4488328" y="2276240"/>
          <a:ext cx="4655672" cy="1112520"/>
        </p:xfrm>
        <a:graphic>
          <a:graphicData uri="http://schemas.openxmlformats.org/drawingml/2006/table">
            <a:tbl>
              <a:tblPr firstRow="1" bandRow="1">
                <a:tableStyleId>{5C22544A-7EE6-4342-B048-85BDC9FD1C3A}</a:tableStyleId>
              </a:tblPr>
              <a:tblGrid>
                <a:gridCol w="1792943">
                  <a:extLst>
                    <a:ext uri="{9D8B030D-6E8A-4147-A177-3AD203B41FA5}">
                      <a16:colId xmlns:a16="http://schemas.microsoft.com/office/drawing/2014/main" val="3778510906"/>
                    </a:ext>
                  </a:extLst>
                </a:gridCol>
                <a:gridCol w="460188">
                  <a:extLst>
                    <a:ext uri="{9D8B030D-6E8A-4147-A177-3AD203B41FA5}">
                      <a16:colId xmlns:a16="http://schemas.microsoft.com/office/drawing/2014/main" val="3907498156"/>
                    </a:ext>
                  </a:extLst>
                </a:gridCol>
                <a:gridCol w="436282">
                  <a:extLst>
                    <a:ext uri="{9D8B030D-6E8A-4147-A177-3AD203B41FA5}">
                      <a16:colId xmlns:a16="http://schemas.microsoft.com/office/drawing/2014/main" val="2606334901"/>
                    </a:ext>
                  </a:extLst>
                </a:gridCol>
                <a:gridCol w="430306">
                  <a:extLst>
                    <a:ext uri="{9D8B030D-6E8A-4147-A177-3AD203B41FA5}">
                      <a16:colId xmlns:a16="http://schemas.microsoft.com/office/drawing/2014/main" val="879447632"/>
                    </a:ext>
                  </a:extLst>
                </a:gridCol>
                <a:gridCol w="436282">
                  <a:extLst>
                    <a:ext uri="{9D8B030D-6E8A-4147-A177-3AD203B41FA5}">
                      <a16:colId xmlns:a16="http://schemas.microsoft.com/office/drawing/2014/main" val="3073573826"/>
                    </a:ext>
                  </a:extLst>
                </a:gridCol>
                <a:gridCol w="434575">
                  <a:extLst>
                    <a:ext uri="{9D8B030D-6E8A-4147-A177-3AD203B41FA5}">
                      <a16:colId xmlns:a16="http://schemas.microsoft.com/office/drawing/2014/main" val="3823240222"/>
                    </a:ext>
                  </a:extLst>
                </a:gridCol>
                <a:gridCol w="665096">
                  <a:extLst>
                    <a:ext uri="{9D8B030D-6E8A-4147-A177-3AD203B41FA5}">
                      <a16:colId xmlns:a16="http://schemas.microsoft.com/office/drawing/2014/main" val="3060744124"/>
                    </a:ext>
                  </a:extLst>
                </a:gridCol>
              </a:tblGrid>
              <a:tr h="370840">
                <a:tc>
                  <a:txBody>
                    <a:bodyPr/>
                    <a:lstStyle/>
                    <a:p>
                      <a:endParaRPr lang="zh-CN" altLang="en-US"/>
                    </a:p>
                  </a:txBody>
                  <a:tcPr/>
                </a:tc>
                <a:tc>
                  <a:txBody>
                    <a:bodyPr/>
                    <a:lstStyle/>
                    <a:p>
                      <a:r>
                        <a:rPr lang="en-US" altLang="zh-CN" dirty="0"/>
                        <a:t>c1</a:t>
                      </a:r>
                      <a:endParaRPr lang="zh-CN" altLang="en-US" dirty="0"/>
                    </a:p>
                  </a:txBody>
                  <a:tcPr/>
                </a:tc>
                <a:tc>
                  <a:txBody>
                    <a:bodyPr/>
                    <a:lstStyle/>
                    <a:p>
                      <a:r>
                        <a:rPr lang="en-US" altLang="zh-CN" dirty="0"/>
                        <a:t>c2</a:t>
                      </a:r>
                      <a:endParaRPr lang="zh-CN" altLang="en-US" dirty="0"/>
                    </a:p>
                  </a:txBody>
                  <a:tcPr/>
                </a:tc>
                <a:tc>
                  <a:txBody>
                    <a:bodyPr/>
                    <a:lstStyle/>
                    <a:p>
                      <a:r>
                        <a:rPr lang="en-US" altLang="zh-CN" dirty="0"/>
                        <a:t>c3</a:t>
                      </a:r>
                      <a:endParaRPr lang="zh-CN" altLang="en-US" dirty="0"/>
                    </a:p>
                  </a:txBody>
                  <a:tcPr/>
                </a:tc>
                <a:tc>
                  <a:txBody>
                    <a:bodyPr/>
                    <a:lstStyle/>
                    <a:p>
                      <a:r>
                        <a:rPr lang="en-US" altLang="zh-CN" dirty="0"/>
                        <a:t>p1</a:t>
                      </a:r>
                      <a:endParaRPr lang="zh-CN" altLang="en-US" dirty="0"/>
                    </a:p>
                  </a:txBody>
                  <a:tcPr/>
                </a:tc>
                <a:tc>
                  <a:txBody>
                    <a:bodyPr/>
                    <a:lstStyle/>
                    <a:p>
                      <a:r>
                        <a:rPr lang="en-US" altLang="zh-CN" dirty="0"/>
                        <a:t>p2</a:t>
                      </a:r>
                      <a:endParaRPr lang="zh-CN" altLang="en-US" dirty="0"/>
                    </a:p>
                  </a:txBody>
                  <a:tcPr/>
                </a:tc>
                <a:tc>
                  <a:txBody>
                    <a:bodyPr/>
                    <a:lstStyle/>
                    <a:p>
                      <a:r>
                        <a:rPr lang="zh-CN" altLang="en-US" dirty="0"/>
                        <a:t>路径</a:t>
                      </a:r>
                    </a:p>
                  </a:txBody>
                  <a:tcPr/>
                </a:tc>
                <a:extLst>
                  <a:ext uri="{0D108BD9-81ED-4DB2-BD59-A6C34878D82A}">
                    <a16:rowId xmlns:a16="http://schemas.microsoft.com/office/drawing/2014/main" val="2705367620"/>
                  </a:ext>
                </a:extLst>
              </a:tr>
              <a:tr h="370840">
                <a:tc>
                  <a:txBody>
                    <a:bodyPr/>
                    <a:lstStyle/>
                    <a:p>
                      <a:r>
                        <a:rPr lang="en-US" altLang="zh-CN" dirty="0"/>
                        <a:t>X = 1,Y = 1,Z = 1</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err="1"/>
                        <a:t>acdf</a:t>
                      </a:r>
                      <a:endParaRPr lang="zh-CN" altLang="en-US" dirty="0"/>
                    </a:p>
                  </a:txBody>
                  <a:tcPr/>
                </a:tc>
                <a:extLst>
                  <a:ext uri="{0D108BD9-81ED-4DB2-BD59-A6C34878D82A}">
                    <a16:rowId xmlns:a16="http://schemas.microsoft.com/office/drawing/2014/main" val="3216258651"/>
                  </a:ext>
                </a:extLst>
              </a:tr>
              <a:tr h="370840">
                <a:tc>
                  <a:txBody>
                    <a:bodyPr/>
                    <a:lstStyle/>
                    <a:p>
                      <a:r>
                        <a:rPr lang="en-US" altLang="zh-CN" dirty="0"/>
                        <a:t>X = -2,Y = -2,Z = -2</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err="1"/>
                        <a:t>acef</a:t>
                      </a:r>
                      <a:endParaRPr lang="zh-CN" altLang="en-US" dirty="0"/>
                    </a:p>
                  </a:txBody>
                  <a:tcPr/>
                </a:tc>
                <a:extLst>
                  <a:ext uri="{0D108BD9-81ED-4DB2-BD59-A6C34878D82A}">
                    <a16:rowId xmlns:a16="http://schemas.microsoft.com/office/drawing/2014/main" val="2318243245"/>
                  </a:ext>
                </a:extLst>
              </a:tr>
            </a:tbl>
          </a:graphicData>
        </a:graphic>
      </p:graphicFrame>
      <p:sp>
        <p:nvSpPr>
          <p:cNvPr id="13" name="文本框 12">
            <a:extLst>
              <a:ext uri="{FF2B5EF4-FFF2-40B4-BE49-F238E27FC236}">
                <a16:creationId xmlns:a16="http://schemas.microsoft.com/office/drawing/2014/main" id="{80169B3D-3F11-4445-97CC-2E7991FEFA27}"/>
              </a:ext>
            </a:extLst>
          </p:cNvPr>
          <p:cNvSpPr txBox="1"/>
          <p:nvPr/>
        </p:nvSpPr>
        <p:spPr>
          <a:xfrm>
            <a:off x="2785036" y="1443149"/>
            <a:ext cx="293670" cy="369332"/>
          </a:xfrm>
          <a:prstGeom prst="rect">
            <a:avLst/>
          </a:prstGeom>
          <a:noFill/>
        </p:spPr>
        <p:txBody>
          <a:bodyPr wrap="none" rtlCol="0">
            <a:spAutoFit/>
          </a:bodyPr>
          <a:lstStyle/>
          <a:p>
            <a:r>
              <a:rPr lang="en-US" altLang="zh-CN" dirty="0"/>
              <a:t>a</a:t>
            </a:r>
            <a:endParaRPr lang="zh-CN" altLang="en-US" dirty="0"/>
          </a:p>
        </p:txBody>
      </p:sp>
      <p:sp>
        <p:nvSpPr>
          <p:cNvPr id="14" name="文本框 13">
            <a:extLst>
              <a:ext uri="{FF2B5EF4-FFF2-40B4-BE49-F238E27FC236}">
                <a16:creationId xmlns:a16="http://schemas.microsoft.com/office/drawing/2014/main" id="{06E66B6A-78B1-4419-B7E4-44E36C645250}"/>
              </a:ext>
            </a:extLst>
          </p:cNvPr>
          <p:cNvSpPr txBox="1"/>
          <p:nvPr/>
        </p:nvSpPr>
        <p:spPr>
          <a:xfrm>
            <a:off x="2785036" y="1858078"/>
            <a:ext cx="304892" cy="369332"/>
          </a:xfrm>
          <a:prstGeom prst="rect">
            <a:avLst/>
          </a:prstGeom>
          <a:noFill/>
        </p:spPr>
        <p:txBody>
          <a:bodyPr wrap="none" rtlCol="0">
            <a:spAutoFit/>
          </a:bodyPr>
          <a:lstStyle/>
          <a:p>
            <a:r>
              <a:rPr lang="en-US" altLang="zh-CN" dirty="0"/>
              <a:t>b</a:t>
            </a:r>
            <a:endParaRPr lang="zh-CN" altLang="en-US" dirty="0"/>
          </a:p>
        </p:txBody>
      </p:sp>
      <p:sp>
        <p:nvSpPr>
          <p:cNvPr id="15" name="文本框 14">
            <a:extLst>
              <a:ext uri="{FF2B5EF4-FFF2-40B4-BE49-F238E27FC236}">
                <a16:creationId xmlns:a16="http://schemas.microsoft.com/office/drawing/2014/main" id="{B0FA1A7D-7C75-4E51-A20E-A4923F2261F6}"/>
              </a:ext>
            </a:extLst>
          </p:cNvPr>
          <p:cNvSpPr txBox="1"/>
          <p:nvPr/>
        </p:nvSpPr>
        <p:spPr>
          <a:xfrm>
            <a:off x="3735995" y="1535569"/>
            <a:ext cx="282450" cy="369332"/>
          </a:xfrm>
          <a:prstGeom prst="rect">
            <a:avLst/>
          </a:prstGeom>
          <a:noFill/>
        </p:spPr>
        <p:txBody>
          <a:bodyPr wrap="none" rtlCol="0">
            <a:spAutoFit/>
          </a:bodyPr>
          <a:lstStyle/>
          <a:p>
            <a:r>
              <a:rPr lang="en-US" altLang="zh-CN" dirty="0"/>
              <a:t>c</a:t>
            </a:r>
            <a:endParaRPr lang="zh-CN" altLang="en-US" dirty="0"/>
          </a:p>
        </p:txBody>
      </p:sp>
      <p:sp>
        <p:nvSpPr>
          <p:cNvPr id="16" name="文本框 15">
            <a:extLst>
              <a:ext uri="{FF2B5EF4-FFF2-40B4-BE49-F238E27FC236}">
                <a16:creationId xmlns:a16="http://schemas.microsoft.com/office/drawing/2014/main" id="{81AB3A2F-F934-41AB-9F06-9F1723FA1C3B}"/>
              </a:ext>
            </a:extLst>
          </p:cNvPr>
          <p:cNvSpPr txBox="1"/>
          <p:nvPr/>
        </p:nvSpPr>
        <p:spPr>
          <a:xfrm>
            <a:off x="2731246" y="2911458"/>
            <a:ext cx="304892" cy="369332"/>
          </a:xfrm>
          <a:prstGeom prst="rect">
            <a:avLst/>
          </a:prstGeom>
          <a:noFill/>
        </p:spPr>
        <p:txBody>
          <a:bodyPr wrap="none" rtlCol="0">
            <a:spAutoFit/>
          </a:bodyPr>
          <a:lstStyle/>
          <a:p>
            <a:r>
              <a:rPr lang="en-US" altLang="zh-CN" dirty="0"/>
              <a:t>d</a:t>
            </a:r>
            <a:endParaRPr lang="zh-CN" altLang="en-US" dirty="0"/>
          </a:p>
        </p:txBody>
      </p:sp>
      <p:sp>
        <p:nvSpPr>
          <p:cNvPr id="17" name="文本框 16">
            <a:extLst>
              <a:ext uri="{FF2B5EF4-FFF2-40B4-BE49-F238E27FC236}">
                <a16:creationId xmlns:a16="http://schemas.microsoft.com/office/drawing/2014/main" id="{2EC5D26D-28C2-479F-ACCE-CF0FDFC75CC7}"/>
              </a:ext>
            </a:extLst>
          </p:cNvPr>
          <p:cNvSpPr txBox="1"/>
          <p:nvPr/>
        </p:nvSpPr>
        <p:spPr>
          <a:xfrm>
            <a:off x="3824941" y="3388760"/>
            <a:ext cx="298480" cy="369332"/>
          </a:xfrm>
          <a:prstGeom prst="rect">
            <a:avLst/>
          </a:prstGeom>
          <a:noFill/>
        </p:spPr>
        <p:txBody>
          <a:bodyPr wrap="none" rtlCol="0">
            <a:spAutoFit/>
          </a:bodyPr>
          <a:lstStyle/>
          <a:p>
            <a:r>
              <a:rPr lang="en-US" altLang="zh-CN" dirty="0"/>
              <a:t>e</a:t>
            </a:r>
            <a:endParaRPr lang="zh-CN" altLang="en-US" dirty="0"/>
          </a:p>
        </p:txBody>
      </p:sp>
      <p:sp>
        <p:nvSpPr>
          <p:cNvPr id="18" name="文本框 17">
            <a:extLst>
              <a:ext uri="{FF2B5EF4-FFF2-40B4-BE49-F238E27FC236}">
                <a16:creationId xmlns:a16="http://schemas.microsoft.com/office/drawing/2014/main" id="{A3C17D00-26BB-457E-983C-436C835EC34B}"/>
              </a:ext>
            </a:extLst>
          </p:cNvPr>
          <p:cNvSpPr txBox="1"/>
          <p:nvPr/>
        </p:nvSpPr>
        <p:spPr>
          <a:xfrm>
            <a:off x="2756894" y="4087906"/>
            <a:ext cx="253596" cy="369332"/>
          </a:xfrm>
          <a:prstGeom prst="rect">
            <a:avLst/>
          </a:prstGeom>
          <a:noFill/>
        </p:spPr>
        <p:txBody>
          <a:bodyPr wrap="none" rtlCol="0">
            <a:spAutoFit/>
          </a:bodyPr>
          <a:lstStyle/>
          <a:p>
            <a:r>
              <a:rPr lang="en-US" altLang="zh-CN" dirty="0"/>
              <a:t>f</a:t>
            </a:r>
            <a:endParaRPr lang="zh-CN" altLang="en-US" dirty="0"/>
          </a:p>
        </p:txBody>
      </p:sp>
      <p:sp>
        <p:nvSpPr>
          <p:cNvPr id="19" name="文本框 18">
            <a:extLst>
              <a:ext uri="{FF2B5EF4-FFF2-40B4-BE49-F238E27FC236}">
                <a16:creationId xmlns:a16="http://schemas.microsoft.com/office/drawing/2014/main" id="{96DA5795-B617-414D-ADA8-B3157726FF6D}"/>
              </a:ext>
            </a:extLst>
          </p:cNvPr>
          <p:cNvSpPr txBox="1"/>
          <p:nvPr/>
        </p:nvSpPr>
        <p:spPr>
          <a:xfrm>
            <a:off x="4596853" y="883550"/>
            <a:ext cx="3191251" cy="1477328"/>
          </a:xfrm>
          <a:prstGeom prst="rect">
            <a:avLst/>
          </a:prstGeom>
          <a:noFill/>
        </p:spPr>
        <p:txBody>
          <a:bodyPr wrap="square" rtlCol="0">
            <a:spAutoFit/>
          </a:bodyPr>
          <a:lstStyle/>
          <a:p>
            <a:r>
              <a:rPr lang="en-US" altLang="zh-CN" dirty="0"/>
              <a:t>1.X&gt;0&amp;Y&gt;0——p1</a:t>
            </a:r>
          </a:p>
          <a:p>
            <a:r>
              <a:rPr lang="en-US" altLang="zh-CN" dirty="0"/>
              <a:t>2.Z&lt;0——p2</a:t>
            </a:r>
          </a:p>
          <a:p>
            <a:r>
              <a:rPr lang="en-US" altLang="zh-CN" dirty="0"/>
              <a:t>3.X&gt;0——c1</a:t>
            </a:r>
          </a:p>
          <a:p>
            <a:r>
              <a:rPr lang="en-US" altLang="zh-CN" dirty="0"/>
              <a:t>4.Y&gt;0——c2</a:t>
            </a:r>
          </a:p>
          <a:p>
            <a:r>
              <a:rPr lang="en-US" altLang="zh-CN" dirty="0"/>
              <a:t>5.Z&lt;0——c3</a:t>
            </a:r>
          </a:p>
        </p:txBody>
      </p:sp>
    </p:spTree>
    <p:extLst>
      <p:ext uri="{BB962C8B-B14F-4D97-AF65-F5344CB8AC3E}">
        <p14:creationId xmlns:p14="http://schemas.microsoft.com/office/powerpoint/2010/main" val="1321416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FC5A427-21A8-44D7-838E-BC89FDE1EBD7}"/>
              </a:ext>
            </a:extLst>
          </p:cNvPr>
          <p:cNvSpPr/>
          <p:nvPr/>
        </p:nvSpPr>
        <p:spPr bwMode="auto">
          <a:xfrm>
            <a:off x="3241214" y="355948"/>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条件</a:t>
            </a:r>
            <a:r>
              <a:rPr lang="zh-CN" altLang="en-US" sz="2400" kern="100" dirty="0">
                <a:solidFill>
                  <a:srgbClr val="A47F74"/>
                </a:solidFill>
                <a:latin typeface="+mj-ea"/>
                <a:ea typeface="+mj-ea"/>
                <a:cs typeface="Times New Roman" pitchFamily="18" charset="0"/>
              </a:rPr>
              <a:t>组合</a:t>
            </a: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覆盖</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1" name="文本框 10">
            <a:extLst>
              <a:ext uri="{FF2B5EF4-FFF2-40B4-BE49-F238E27FC236}">
                <a16:creationId xmlns:a16="http://schemas.microsoft.com/office/drawing/2014/main" id="{85DE289F-CB84-487C-B4BF-32023CD18142}"/>
              </a:ext>
            </a:extLst>
          </p:cNvPr>
          <p:cNvSpPr txBox="1"/>
          <p:nvPr/>
        </p:nvSpPr>
        <p:spPr>
          <a:xfrm>
            <a:off x="111483" y="2006449"/>
            <a:ext cx="2251108" cy="923330"/>
          </a:xfrm>
          <a:prstGeom prst="rect">
            <a:avLst/>
          </a:prstGeom>
          <a:noFill/>
        </p:spPr>
        <p:txBody>
          <a:bodyPr wrap="square">
            <a:spAutoFit/>
          </a:bodyPr>
          <a:lstStyle/>
          <a:p>
            <a:r>
              <a:rPr lang="zh-CN" altLang="en-US" dirty="0"/>
              <a:t>每个判定中条件结果的所有可能组合至少执行一次</a:t>
            </a:r>
          </a:p>
        </p:txBody>
      </p:sp>
      <p:pic>
        <p:nvPicPr>
          <p:cNvPr id="4" name="图片 3">
            <a:extLst>
              <a:ext uri="{FF2B5EF4-FFF2-40B4-BE49-F238E27FC236}">
                <a16:creationId xmlns:a16="http://schemas.microsoft.com/office/drawing/2014/main" id="{BB92224F-9006-430C-9F18-ED8B8B3DC393}"/>
              </a:ext>
            </a:extLst>
          </p:cNvPr>
          <p:cNvPicPr>
            <a:picLocks noChangeAspect="1"/>
          </p:cNvPicPr>
          <p:nvPr/>
        </p:nvPicPr>
        <p:blipFill>
          <a:blip r:embed="rId2"/>
          <a:stretch>
            <a:fillRect/>
          </a:stretch>
        </p:blipFill>
        <p:spPr>
          <a:xfrm>
            <a:off x="2545852" y="1111269"/>
            <a:ext cx="1852891" cy="3705781"/>
          </a:xfrm>
          <a:prstGeom prst="rect">
            <a:avLst/>
          </a:prstGeom>
        </p:spPr>
      </p:pic>
      <p:sp>
        <p:nvSpPr>
          <p:cNvPr id="13" name="文本框 12">
            <a:extLst>
              <a:ext uri="{FF2B5EF4-FFF2-40B4-BE49-F238E27FC236}">
                <a16:creationId xmlns:a16="http://schemas.microsoft.com/office/drawing/2014/main" id="{80169B3D-3F11-4445-97CC-2E7991FEFA27}"/>
              </a:ext>
            </a:extLst>
          </p:cNvPr>
          <p:cNvSpPr txBox="1"/>
          <p:nvPr/>
        </p:nvSpPr>
        <p:spPr>
          <a:xfrm>
            <a:off x="2785036" y="1443149"/>
            <a:ext cx="293670" cy="369332"/>
          </a:xfrm>
          <a:prstGeom prst="rect">
            <a:avLst/>
          </a:prstGeom>
          <a:noFill/>
        </p:spPr>
        <p:txBody>
          <a:bodyPr wrap="none" rtlCol="0">
            <a:spAutoFit/>
          </a:bodyPr>
          <a:lstStyle/>
          <a:p>
            <a:r>
              <a:rPr lang="en-US" altLang="zh-CN" dirty="0"/>
              <a:t>a</a:t>
            </a:r>
            <a:endParaRPr lang="zh-CN" altLang="en-US" dirty="0"/>
          </a:p>
        </p:txBody>
      </p:sp>
      <p:sp>
        <p:nvSpPr>
          <p:cNvPr id="14" name="文本框 13">
            <a:extLst>
              <a:ext uri="{FF2B5EF4-FFF2-40B4-BE49-F238E27FC236}">
                <a16:creationId xmlns:a16="http://schemas.microsoft.com/office/drawing/2014/main" id="{06E66B6A-78B1-4419-B7E4-44E36C645250}"/>
              </a:ext>
            </a:extLst>
          </p:cNvPr>
          <p:cNvSpPr txBox="1"/>
          <p:nvPr/>
        </p:nvSpPr>
        <p:spPr>
          <a:xfrm>
            <a:off x="2785036" y="1858078"/>
            <a:ext cx="304892" cy="369332"/>
          </a:xfrm>
          <a:prstGeom prst="rect">
            <a:avLst/>
          </a:prstGeom>
          <a:noFill/>
        </p:spPr>
        <p:txBody>
          <a:bodyPr wrap="none" rtlCol="0">
            <a:spAutoFit/>
          </a:bodyPr>
          <a:lstStyle/>
          <a:p>
            <a:r>
              <a:rPr lang="en-US" altLang="zh-CN" dirty="0"/>
              <a:t>b</a:t>
            </a:r>
            <a:endParaRPr lang="zh-CN" altLang="en-US" dirty="0"/>
          </a:p>
        </p:txBody>
      </p:sp>
      <p:sp>
        <p:nvSpPr>
          <p:cNvPr id="15" name="文本框 14">
            <a:extLst>
              <a:ext uri="{FF2B5EF4-FFF2-40B4-BE49-F238E27FC236}">
                <a16:creationId xmlns:a16="http://schemas.microsoft.com/office/drawing/2014/main" id="{B0FA1A7D-7C75-4E51-A20E-A4923F2261F6}"/>
              </a:ext>
            </a:extLst>
          </p:cNvPr>
          <p:cNvSpPr txBox="1"/>
          <p:nvPr/>
        </p:nvSpPr>
        <p:spPr>
          <a:xfrm>
            <a:off x="3735995" y="1535569"/>
            <a:ext cx="282450" cy="369332"/>
          </a:xfrm>
          <a:prstGeom prst="rect">
            <a:avLst/>
          </a:prstGeom>
          <a:noFill/>
        </p:spPr>
        <p:txBody>
          <a:bodyPr wrap="none" rtlCol="0">
            <a:spAutoFit/>
          </a:bodyPr>
          <a:lstStyle/>
          <a:p>
            <a:r>
              <a:rPr lang="en-US" altLang="zh-CN" dirty="0"/>
              <a:t>c</a:t>
            </a:r>
            <a:endParaRPr lang="zh-CN" altLang="en-US" dirty="0"/>
          </a:p>
        </p:txBody>
      </p:sp>
      <p:sp>
        <p:nvSpPr>
          <p:cNvPr id="16" name="文本框 15">
            <a:extLst>
              <a:ext uri="{FF2B5EF4-FFF2-40B4-BE49-F238E27FC236}">
                <a16:creationId xmlns:a16="http://schemas.microsoft.com/office/drawing/2014/main" id="{81AB3A2F-F934-41AB-9F06-9F1723FA1C3B}"/>
              </a:ext>
            </a:extLst>
          </p:cNvPr>
          <p:cNvSpPr txBox="1"/>
          <p:nvPr/>
        </p:nvSpPr>
        <p:spPr>
          <a:xfrm>
            <a:off x="2731246" y="2911458"/>
            <a:ext cx="304892" cy="369332"/>
          </a:xfrm>
          <a:prstGeom prst="rect">
            <a:avLst/>
          </a:prstGeom>
          <a:noFill/>
        </p:spPr>
        <p:txBody>
          <a:bodyPr wrap="none" rtlCol="0">
            <a:spAutoFit/>
          </a:bodyPr>
          <a:lstStyle/>
          <a:p>
            <a:r>
              <a:rPr lang="en-US" altLang="zh-CN" dirty="0"/>
              <a:t>d</a:t>
            </a:r>
            <a:endParaRPr lang="zh-CN" altLang="en-US" dirty="0"/>
          </a:p>
        </p:txBody>
      </p:sp>
      <p:sp>
        <p:nvSpPr>
          <p:cNvPr id="17" name="文本框 16">
            <a:extLst>
              <a:ext uri="{FF2B5EF4-FFF2-40B4-BE49-F238E27FC236}">
                <a16:creationId xmlns:a16="http://schemas.microsoft.com/office/drawing/2014/main" id="{2EC5D26D-28C2-479F-ACCE-CF0FDFC75CC7}"/>
              </a:ext>
            </a:extLst>
          </p:cNvPr>
          <p:cNvSpPr txBox="1"/>
          <p:nvPr/>
        </p:nvSpPr>
        <p:spPr>
          <a:xfrm>
            <a:off x="3824941" y="3388760"/>
            <a:ext cx="298480" cy="369332"/>
          </a:xfrm>
          <a:prstGeom prst="rect">
            <a:avLst/>
          </a:prstGeom>
          <a:noFill/>
        </p:spPr>
        <p:txBody>
          <a:bodyPr wrap="none" rtlCol="0">
            <a:spAutoFit/>
          </a:bodyPr>
          <a:lstStyle/>
          <a:p>
            <a:r>
              <a:rPr lang="en-US" altLang="zh-CN" dirty="0"/>
              <a:t>e</a:t>
            </a:r>
            <a:endParaRPr lang="zh-CN" altLang="en-US" dirty="0"/>
          </a:p>
        </p:txBody>
      </p:sp>
      <p:sp>
        <p:nvSpPr>
          <p:cNvPr id="18" name="文本框 17">
            <a:extLst>
              <a:ext uri="{FF2B5EF4-FFF2-40B4-BE49-F238E27FC236}">
                <a16:creationId xmlns:a16="http://schemas.microsoft.com/office/drawing/2014/main" id="{A3C17D00-26BB-457E-983C-436C835EC34B}"/>
              </a:ext>
            </a:extLst>
          </p:cNvPr>
          <p:cNvSpPr txBox="1"/>
          <p:nvPr/>
        </p:nvSpPr>
        <p:spPr>
          <a:xfrm>
            <a:off x="2756894" y="4087906"/>
            <a:ext cx="253596" cy="369332"/>
          </a:xfrm>
          <a:prstGeom prst="rect">
            <a:avLst/>
          </a:prstGeom>
          <a:noFill/>
        </p:spPr>
        <p:txBody>
          <a:bodyPr wrap="none" rtlCol="0">
            <a:spAutoFit/>
          </a:bodyPr>
          <a:lstStyle/>
          <a:p>
            <a:r>
              <a:rPr lang="en-US" altLang="zh-CN" dirty="0"/>
              <a:t>f</a:t>
            </a:r>
            <a:endParaRPr lang="zh-CN" altLang="en-US" dirty="0"/>
          </a:p>
        </p:txBody>
      </p:sp>
      <p:sp>
        <p:nvSpPr>
          <p:cNvPr id="19" name="文本框 18">
            <a:extLst>
              <a:ext uri="{FF2B5EF4-FFF2-40B4-BE49-F238E27FC236}">
                <a16:creationId xmlns:a16="http://schemas.microsoft.com/office/drawing/2014/main" id="{96DA5795-B617-414D-ADA8-B3157726FF6D}"/>
              </a:ext>
            </a:extLst>
          </p:cNvPr>
          <p:cNvSpPr txBox="1"/>
          <p:nvPr/>
        </p:nvSpPr>
        <p:spPr>
          <a:xfrm>
            <a:off x="5415629" y="1166150"/>
            <a:ext cx="3191251" cy="923330"/>
          </a:xfrm>
          <a:prstGeom prst="rect">
            <a:avLst/>
          </a:prstGeom>
          <a:noFill/>
        </p:spPr>
        <p:txBody>
          <a:bodyPr wrap="square" rtlCol="0">
            <a:spAutoFit/>
          </a:bodyPr>
          <a:lstStyle/>
          <a:p>
            <a:r>
              <a:rPr lang="en-US" altLang="zh-CN" dirty="0"/>
              <a:t>1.X&gt;0——c1</a:t>
            </a:r>
          </a:p>
          <a:p>
            <a:r>
              <a:rPr lang="en-US" altLang="zh-CN" dirty="0"/>
              <a:t>2.Y&gt;0——c2</a:t>
            </a:r>
          </a:p>
          <a:p>
            <a:r>
              <a:rPr lang="en-US" altLang="zh-CN" dirty="0"/>
              <a:t>3.Z&lt;0——c3</a:t>
            </a:r>
          </a:p>
        </p:txBody>
      </p:sp>
      <p:graphicFrame>
        <p:nvGraphicFramePr>
          <p:cNvPr id="2" name="表格 2">
            <a:extLst>
              <a:ext uri="{FF2B5EF4-FFF2-40B4-BE49-F238E27FC236}">
                <a16:creationId xmlns:a16="http://schemas.microsoft.com/office/drawing/2014/main" id="{AC7D0979-0E29-4A10-B807-846D8A381C03}"/>
              </a:ext>
            </a:extLst>
          </p:cNvPr>
          <p:cNvGraphicFramePr>
            <a:graphicFrameLocks noGrp="1"/>
          </p:cNvGraphicFramePr>
          <p:nvPr/>
        </p:nvGraphicFramePr>
        <p:xfrm>
          <a:off x="4515861" y="2294965"/>
          <a:ext cx="4516656" cy="1844470"/>
        </p:xfrm>
        <a:graphic>
          <a:graphicData uri="http://schemas.openxmlformats.org/drawingml/2006/table">
            <a:tbl>
              <a:tblPr firstRow="1" bandRow="1">
                <a:tableStyleId>{5C22544A-7EE6-4342-B048-85BDC9FD1C3A}</a:tableStyleId>
              </a:tblPr>
              <a:tblGrid>
                <a:gridCol w="2351318">
                  <a:extLst>
                    <a:ext uri="{9D8B030D-6E8A-4147-A177-3AD203B41FA5}">
                      <a16:colId xmlns:a16="http://schemas.microsoft.com/office/drawing/2014/main" val="3275719203"/>
                    </a:ext>
                  </a:extLst>
                </a:gridCol>
                <a:gridCol w="447237">
                  <a:extLst>
                    <a:ext uri="{9D8B030D-6E8A-4147-A177-3AD203B41FA5}">
                      <a16:colId xmlns:a16="http://schemas.microsoft.com/office/drawing/2014/main" val="3796201986"/>
                    </a:ext>
                  </a:extLst>
                </a:gridCol>
                <a:gridCol w="411813">
                  <a:extLst>
                    <a:ext uri="{9D8B030D-6E8A-4147-A177-3AD203B41FA5}">
                      <a16:colId xmlns:a16="http://schemas.microsoft.com/office/drawing/2014/main" val="1085455064"/>
                    </a:ext>
                  </a:extLst>
                </a:gridCol>
                <a:gridCol w="402957">
                  <a:extLst>
                    <a:ext uri="{9D8B030D-6E8A-4147-A177-3AD203B41FA5}">
                      <a16:colId xmlns:a16="http://schemas.microsoft.com/office/drawing/2014/main" val="48033464"/>
                    </a:ext>
                  </a:extLst>
                </a:gridCol>
                <a:gridCol w="903331">
                  <a:extLst>
                    <a:ext uri="{9D8B030D-6E8A-4147-A177-3AD203B41FA5}">
                      <a16:colId xmlns:a16="http://schemas.microsoft.com/office/drawing/2014/main" val="15532615"/>
                    </a:ext>
                  </a:extLst>
                </a:gridCol>
              </a:tblGrid>
              <a:tr h="307850">
                <a:tc>
                  <a:txBody>
                    <a:bodyPr/>
                    <a:lstStyle/>
                    <a:p>
                      <a:r>
                        <a:rPr lang="en-US" altLang="zh-CN" dirty="0"/>
                        <a:t>                  </a:t>
                      </a:r>
                      <a:r>
                        <a:rPr lang="zh-CN" altLang="en-US" dirty="0"/>
                        <a:t>测试数据</a:t>
                      </a:r>
                    </a:p>
                  </a:txBody>
                  <a:tcPr/>
                </a:tc>
                <a:tc>
                  <a:txBody>
                    <a:bodyPr/>
                    <a:lstStyle/>
                    <a:p>
                      <a:r>
                        <a:rPr lang="en-US" altLang="zh-CN" dirty="0"/>
                        <a:t>c1</a:t>
                      </a:r>
                      <a:endParaRPr lang="zh-CN" altLang="en-US" dirty="0"/>
                    </a:p>
                  </a:txBody>
                  <a:tcPr/>
                </a:tc>
                <a:tc>
                  <a:txBody>
                    <a:bodyPr/>
                    <a:lstStyle/>
                    <a:p>
                      <a:r>
                        <a:rPr lang="en-US" altLang="zh-CN" dirty="0"/>
                        <a:t>c2</a:t>
                      </a:r>
                      <a:endParaRPr lang="zh-CN" altLang="en-US" dirty="0"/>
                    </a:p>
                  </a:txBody>
                  <a:tcPr/>
                </a:tc>
                <a:tc>
                  <a:txBody>
                    <a:bodyPr/>
                    <a:lstStyle/>
                    <a:p>
                      <a:r>
                        <a:rPr lang="en-US" altLang="zh-CN" dirty="0"/>
                        <a:t>c3</a:t>
                      </a:r>
                      <a:endParaRPr lang="zh-CN" altLang="en-US" dirty="0"/>
                    </a:p>
                  </a:txBody>
                  <a:tcPr/>
                </a:tc>
                <a:tc>
                  <a:txBody>
                    <a:bodyPr/>
                    <a:lstStyle/>
                    <a:p>
                      <a:r>
                        <a:rPr lang="zh-CN" altLang="en-US" dirty="0"/>
                        <a:t>路径</a:t>
                      </a:r>
                    </a:p>
                  </a:txBody>
                  <a:tcPr/>
                </a:tc>
                <a:extLst>
                  <a:ext uri="{0D108BD9-81ED-4DB2-BD59-A6C34878D82A}">
                    <a16:rowId xmlns:a16="http://schemas.microsoft.com/office/drawing/2014/main" val="4062932672"/>
                  </a:ext>
                </a:extLst>
              </a:tr>
              <a:tr h="384155">
                <a:tc>
                  <a:txBody>
                    <a:bodyPr/>
                    <a:lstStyle/>
                    <a:p>
                      <a:r>
                        <a:rPr lang="en-US" altLang="zh-CN" dirty="0"/>
                        <a:t>X = 3,y = 0,z = 2</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err="1"/>
                        <a:t>acdf</a:t>
                      </a:r>
                      <a:endParaRPr lang="zh-CN" altLang="en-US" dirty="0"/>
                    </a:p>
                  </a:txBody>
                  <a:tcPr/>
                </a:tc>
                <a:extLst>
                  <a:ext uri="{0D108BD9-81ED-4DB2-BD59-A6C34878D82A}">
                    <a16:rowId xmlns:a16="http://schemas.microsoft.com/office/drawing/2014/main" val="4139467718"/>
                  </a:ext>
                </a:extLst>
              </a:tr>
              <a:tr h="384155">
                <a:tc>
                  <a:txBody>
                    <a:bodyPr/>
                    <a:lstStyle/>
                    <a:p>
                      <a:r>
                        <a:rPr lang="en-US" altLang="zh-CN" dirty="0"/>
                        <a:t>X = -3, y = 2,z = 2</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err="1"/>
                        <a:t>acef</a:t>
                      </a:r>
                      <a:endParaRPr lang="zh-CN" altLang="en-US" dirty="0"/>
                    </a:p>
                  </a:txBody>
                  <a:tcPr/>
                </a:tc>
                <a:extLst>
                  <a:ext uri="{0D108BD9-81ED-4DB2-BD59-A6C34878D82A}">
                    <a16:rowId xmlns:a16="http://schemas.microsoft.com/office/drawing/2014/main" val="1713384118"/>
                  </a:ext>
                </a:extLst>
              </a:tr>
              <a:tr h="384155">
                <a:tc>
                  <a:txBody>
                    <a:bodyPr/>
                    <a:lstStyle/>
                    <a:p>
                      <a:r>
                        <a:rPr lang="en-US" altLang="zh-CN" dirty="0"/>
                        <a:t>X = 3,y = 3,z = 2</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err="1"/>
                        <a:t>abef</a:t>
                      </a:r>
                      <a:endParaRPr lang="zh-CN" altLang="en-US" dirty="0"/>
                    </a:p>
                  </a:txBody>
                  <a:tcPr/>
                </a:tc>
                <a:extLst>
                  <a:ext uri="{0D108BD9-81ED-4DB2-BD59-A6C34878D82A}">
                    <a16:rowId xmlns:a16="http://schemas.microsoft.com/office/drawing/2014/main" val="919927590"/>
                  </a:ext>
                </a:extLst>
              </a:tr>
              <a:tr h="384155">
                <a:tc>
                  <a:txBody>
                    <a:bodyPr/>
                    <a:lstStyle/>
                    <a:p>
                      <a:r>
                        <a:rPr lang="en-US" altLang="zh-CN" dirty="0"/>
                        <a:t>X = -1,y = 0,z = -2</a:t>
                      </a:r>
                      <a:endParaRPr lang="zh-CN" altLang="en-US" dirty="0"/>
                    </a:p>
                  </a:txBody>
                  <a:tcPr/>
                </a:tc>
                <a:tc>
                  <a:txBody>
                    <a:bodyPr/>
                    <a:lstStyle/>
                    <a:p>
                      <a:r>
                        <a:rPr lang="en-US" altLang="zh-CN" dirty="0"/>
                        <a:t>F</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err="1"/>
                        <a:t>acef</a:t>
                      </a:r>
                      <a:endParaRPr lang="zh-CN" altLang="en-US" dirty="0"/>
                    </a:p>
                  </a:txBody>
                  <a:tcPr/>
                </a:tc>
                <a:extLst>
                  <a:ext uri="{0D108BD9-81ED-4DB2-BD59-A6C34878D82A}">
                    <a16:rowId xmlns:a16="http://schemas.microsoft.com/office/drawing/2014/main" val="3190829402"/>
                  </a:ext>
                </a:extLst>
              </a:tr>
            </a:tbl>
          </a:graphicData>
        </a:graphic>
      </p:graphicFrame>
    </p:spTree>
    <p:extLst>
      <p:ext uri="{BB962C8B-B14F-4D97-AF65-F5344CB8AC3E}">
        <p14:creationId xmlns:p14="http://schemas.microsoft.com/office/powerpoint/2010/main" val="584933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FC5A427-21A8-44D7-838E-BC89FDE1EBD7}"/>
              </a:ext>
            </a:extLst>
          </p:cNvPr>
          <p:cNvSpPr/>
          <p:nvPr/>
        </p:nvSpPr>
        <p:spPr bwMode="auto">
          <a:xfrm>
            <a:off x="3241214" y="355948"/>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路径</a:t>
            </a:r>
            <a:r>
              <a:rPr kumimoji="0" lang="zh-CN" altLang="en-US" sz="2400" b="0" i="0" u="none" strike="noStrike" kern="100" cap="none" spc="0" normalizeH="0" baseline="0" noProof="0" dirty="0">
                <a:ln>
                  <a:noFill/>
                </a:ln>
                <a:solidFill>
                  <a:srgbClr val="A47F74"/>
                </a:solidFill>
                <a:effectLst/>
                <a:uLnTx/>
                <a:uFillTx/>
                <a:latin typeface="+mj-ea"/>
                <a:ea typeface="+mj-ea"/>
                <a:cs typeface="Times New Roman" pitchFamily="18" charset="0"/>
              </a:rPr>
              <a:t>覆盖</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sp>
        <p:nvSpPr>
          <p:cNvPr id="11" name="文本框 10">
            <a:extLst>
              <a:ext uri="{FF2B5EF4-FFF2-40B4-BE49-F238E27FC236}">
                <a16:creationId xmlns:a16="http://schemas.microsoft.com/office/drawing/2014/main" id="{85DE289F-CB84-487C-B4BF-32023CD18142}"/>
              </a:ext>
            </a:extLst>
          </p:cNvPr>
          <p:cNvSpPr txBox="1"/>
          <p:nvPr/>
        </p:nvSpPr>
        <p:spPr>
          <a:xfrm>
            <a:off x="111483" y="2006449"/>
            <a:ext cx="2251108" cy="646331"/>
          </a:xfrm>
          <a:prstGeom prst="rect">
            <a:avLst/>
          </a:prstGeom>
          <a:noFill/>
        </p:spPr>
        <p:txBody>
          <a:bodyPr wrap="square">
            <a:spAutoFit/>
          </a:bodyPr>
          <a:lstStyle/>
          <a:p>
            <a:r>
              <a:rPr lang="zh-CN" altLang="en-US" dirty="0"/>
              <a:t>使得每一条可能的路径都至少执行一次</a:t>
            </a:r>
          </a:p>
        </p:txBody>
      </p:sp>
      <p:pic>
        <p:nvPicPr>
          <p:cNvPr id="4" name="图片 3">
            <a:extLst>
              <a:ext uri="{FF2B5EF4-FFF2-40B4-BE49-F238E27FC236}">
                <a16:creationId xmlns:a16="http://schemas.microsoft.com/office/drawing/2014/main" id="{BB92224F-9006-430C-9F18-ED8B8B3DC393}"/>
              </a:ext>
            </a:extLst>
          </p:cNvPr>
          <p:cNvPicPr>
            <a:picLocks noChangeAspect="1"/>
          </p:cNvPicPr>
          <p:nvPr/>
        </p:nvPicPr>
        <p:blipFill>
          <a:blip r:embed="rId2"/>
          <a:stretch>
            <a:fillRect/>
          </a:stretch>
        </p:blipFill>
        <p:spPr>
          <a:xfrm>
            <a:off x="2545852" y="1111269"/>
            <a:ext cx="1852891" cy="3705781"/>
          </a:xfrm>
          <a:prstGeom prst="rect">
            <a:avLst/>
          </a:prstGeom>
        </p:spPr>
      </p:pic>
      <p:sp>
        <p:nvSpPr>
          <p:cNvPr id="13" name="文本框 12">
            <a:extLst>
              <a:ext uri="{FF2B5EF4-FFF2-40B4-BE49-F238E27FC236}">
                <a16:creationId xmlns:a16="http://schemas.microsoft.com/office/drawing/2014/main" id="{80169B3D-3F11-4445-97CC-2E7991FEFA27}"/>
              </a:ext>
            </a:extLst>
          </p:cNvPr>
          <p:cNvSpPr txBox="1"/>
          <p:nvPr/>
        </p:nvSpPr>
        <p:spPr>
          <a:xfrm>
            <a:off x="2785036" y="1443149"/>
            <a:ext cx="293670" cy="369332"/>
          </a:xfrm>
          <a:prstGeom prst="rect">
            <a:avLst/>
          </a:prstGeom>
          <a:noFill/>
        </p:spPr>
        <p:txBody>
          <a:bodyPr wrap="none" rtlCol="0">
            <a:spAutoFit/>
          </a:bodyPr>
          <a:lstStyle/>
          <a:p>
            <a:r>
              <a:rPr lang="en-US" altLang="zh-CN" dirty="0"/>
              <a:t>a</a:t>
            </a:r>
            <a:endParaRPr lang="zh-CN" altLang="en-US" dirty="0"/>
          </a:p>
        </p:txBody>
      </p:sp>
      <p:sp>
        <p:nvSpPr>
          <p:cNvPr id="14" name="文本框 13">
            <a:extLst>
              <a:ext uri="{FF2B5EF4-FFF2-40B4-BE49-F238E27FC236}">
                <a16:creationId xmlns:a16="http://schemas.microsoft.com/office/drawing/2014/main" id="{06E66B6A-78B1-4419-B7E4-44E36C645250}"/>
              </a:ext>
            </a:extLst>
          </p:cNvPr>
          <p:cNvSpPr txBox="1"/>
          <p:nvPr/>
        </p:nvSpPr>
        <p:spPr>
          <a:xfrm>
            <a:off x="2785036" y="1858078"/>
            <a:ext cx="304892" cy="369332"/>
          </a:xfrm>
          <a:prstGeom prst="rect">
            <a:avLst/>
          </a:prstGeom>
          <a:noFill/>
        </p:spPr>
        <p:txBody>
          <a:bodyPr wrap="none" rtlCol="0">
            <a:spAutoFit/>
          </a:bodyPr>
          <a:lstStyle/>
          <a:p>
            <a:r>
              <a:rPr lang="en-US" altLang="zh-CN" dirty="0"/>
              <a:t>b</a:t>
            </a:r>
            <a:endParaRPr lang="zh-CN" altLang="en-US" dirty="0"/>
          </a:p>
        </p:txBody>
      </p:sp>
      <p:sp>
        <p:nvSpPr>
          <p:cNvPr id="15" name="文本框 14">
            <a:extLst>
              <a:ext uri="{FF2B5EF4-FFF2-40B4-BE49-F238E27FC236}">
                <a16:creationId xmlns:a16="http://schemas.microsoft.com/office/drawing/2014/main" id="{B0FA1A7D-7C75-4E51-A20E-A4923F2261F6}"/>
              </a:ext>
            </a:extLst>
          </p:cNvPr>
          <p:cNvSpPr txBox="1"/>
          <p:nvPr/>
        </p:nvSpPr>
        <p:spPr>
          <a:xfrm>
            <a:off x="3735995" y="1535569"/>
            <a:ext cx="282450" cy="369332"/>
          </a:xfrm>
          <a:prstGeom prst="rect">
            <a:avLst/>
          </a:prstGeom>
          <a:noFill/>
        </p:spPr>
        <p:txBody>
          <a:bodyPr wrap="none" rtlCol="0">
            <a:spAutoFit/>
          </a:bodyPr>
          <a:lstStyle/>
          <a:p>
            <a:r>
              <a:rPr lang="en-US" altLang="zh-CN" dirty="0"/>
              <a:t>c</a:t>
            </a:r>
            <a:endParaRPr lang="zh-CN" altLang="en-US" dirty="0"/>
          </a:p>
        </p:txBody>
      </p:sp>
      <p:sp>
        <p:nvSpPr>
          <p:cNvPr id="16" name="文本框 15">
            <a:extLst>
              <a:ext uri="{FF2B5EF4-FFF2-40B4-BE49-F238E27FC236}">
                <a16:creationId xmlns:a16="http://schemas.microsoft.com/office/drawing/2014/main" id="{81AB3A2F-F934-41AB-9F06-9F1723FA1C3B}"/>
              </a:ext>
            </a:extLst>
          </p:cNvPr>
          <p:cNvSpPr txBox="1"/>
          <p:nvPr/>
        </p:nvSpPr>
        <p:spPr>
          <a:xfrm>
            <a:off x="2731246" y="2911458"/>
            <a:ext cx="304892" cy="369332"/>
          </a:xfrm>
          <a:prstGeom prst="rect">
            <a:avLst/>
          </a:prstGeom>
          <a:noFill/>
        </p:spPr>
        <p:txBody>
          <a:bodyPr wrap="none" rtlCol="0">
            <a:spAutoFit/>
          </a:bodyPr>
          <a:lstStyle/>
          <a:p>
            <a:r>
              <a:rPr lang="en-US" altLang="zh-CN" dirty="0"/>
              <a:t>d</a:t>
            </a:r>
            <a:endParaRPr lang="zh-CN" altLang="en-US" dirty="0"/>
          </a:p>
        </p:txBody>
      </p:sp>
      <p:sp>
        <p:nvSpPr>
          <p:cNvPr id="17" name="文本框 16">
            <a:extLst>
              <a:ext uri="{FF2B5EF4-FFF2-40B4-BE49-F238E27FC236}">
                <a16:creationId xmlns:a16="http://schemas.microsoft.com/office/drawing/2014/main" id="{2EC5D26D-28C2-479F-ACCE-CF0FDFC75CC7}"/>
              </a:ext>
            </a:extLst>
          </p:cNvPr>
          <p:cNvSpPr txBox="1"/>
          <p:nvPr/>
        </p:nvSpPr>
        <p:spPr>
          <a:xfrm>
            <a:off x="3824941" y="3388760"/>
            <a:ext cx="298480" cy="369332"/>
          </a:xfrm>
          <a:prstGeom prst="rect">
            <a:avLst/>
          </a:prstGeom>
          <a:noFill/>
        </p:spPr>
        <p:txBody>
          <a:bodyPr wrap="none" rtlCol="0">
            <a:spAutoFit/>
          </a:bodyPr>
          <a:lstStyle/>
          <a:p>
            <a:r>
              <a:rPr lang="en-US" altLang="zh-CN" dirty="0"/>
              <a:t>e</a:t>
            </a:r>
            <a:endParaRPr lang="zh-CN" altLang="en-US" dirty="0"/>
          </a:p>
        </p:txBody>
      </p:sp>
      <p:sp>
        <p:nvSpPr>
          <p:cNvPr id="18" name="文本框 17">
            <a:extLst>
              <a:ext uri="{FF2B5EF4-FFF2-40B4-BE49-F238E27FC236}">
                <a16:creationId xmlns:a16="http://schemas.microsoft.com/office/drawing/2014/main" id="{A3C17D00-26BB-457E-983C-436C835EC34B}"/>
              </a:ext>
            </a:extLst>
          </p:cNvPr>
          <p:cNvSpPr txBox="1"/>
          <p:nvPr/>
        </p:nvSpPr>
        <p:spPr>
          <a:xfrm>
            <a:off x="2756894" y="4087906"/>
            <a:ext cx="253596" cy="369332"/>
          </a:xfrm>
          <a:prstGeom prst="rect">
            <a:avLst/>
          </a:prstGeom>
          <a:noFill/>
        </p:spPr>
        <p:txBody>
          <a:bodyPr wrap="none" rtlCol="0">
            <a:spAutoFit/>
          </a:bodyPr>
          <a:lstStyle/>
          <a:p>
            <a:r>
              <a:rPr lang="en-US" altLang="zh-CN" dirty="0"/>
              <a:t>f</a:t>
            </a:r>
            <a:endParaRPr lang="zh-CN" altLang="en-US" dirty="0"/>
          </a:p>
        </p:txBody>
      </p:sp>
      <p:sp>
        <p:nvSpPr>
          <p:cNvPr id="19" name="文本框 18">
            <a:extLst>
              <a:ext uri="{FF2B5EF4-FFF2-40B4-BE49-F238E27FC236}">
                <a16:creationId xmlns:a16="http://schemas.microsoft.com/office/drawing/2014/main" id="{96DA5795-B617-414D-ADA8-B3157726FF6D}"/>
              </a:ext>
            </a:extLst>
          </p:cNvPr>
          <p:cNvSpPr txBox="1"/>
          <p:nvPr/>
        </p:nvSpPr>
        <p:spPr>
          <a:xfrm>
            <a:off x="5415629" y="1166150"/>
            <a:ext cx="3191251" cy="923330"/>
          </a:xfrm>
          <a:prstGeom prst="rect">
            <a:avLst/>
          </a:prstGeom>
          <a:noFill/>
        </p:spPr>
        <p:txBody>
          <a:bodyPr wrap="square" rtlCol="0">
            <a:spAutoFit/>
          </a:bodyPr>
          <a:lstStyle/>
          <a:p>
            <a:r>
              <a:rPr lang="en-US" altLang="zh-CN" dirty="0"/>
              <a:t>1.X&gt;0——c1</a:t>
            </a:r>
          </a:p>
          <a:p>
            <a:r>
              <a:rPr lang="en-US" altLang="zh-CN" dirty="0"/>
              <a:t>2.Y&gt;0——c2</a:t>
            </a:r>
          </a:p>
          <a:p>
            <a:r>
              <a:rPr lang="en-US" altLang="zh-CN" dirty="0"/>
              <a:t>3.Z&lt;0——c3</a:t>
            </a:r>
          </a:p>
        </p:txBody>
      </p:sp>
      <p:graphicFrame>
        <p:nvGraphicFramePr>
          <p:cNvPr id="2" name="表格 2">
            <a:extLst>
              <a:ext uri="{FF2B5EF4-FFF2-40B4-BE49-F238E27FC236}">
                <a16:creationId xmlns:a16="http://schemas.microsoft.com/office/drawing/2014/main" id="{AC7D0979-0E29-4A10-B807-846D8A381C03}"/>
              </a:ext>
            </a:extLst>
          </p:cNvPr>
          <p:cNvGraphicFramePr>
            <a:graphicFrameLocks noGrp="1"/>
          </p:cNvGraphicFramePr>
          <p:nvPr/>
        </p:nvGraphicFramePr>
        <p:xfrm>
          <a:off x="4515861" y="2294965"/>
          <a:ext cx="4516656" cy="1844470"/>
        </p:xfrm>
        <a:graphic>
          <a:graphicData uri="http://schemas.openxmlformats.org/drawingml/2006/table">
            <a:tbl>
              <a:tblPr firstRow="1" bandRow="1">
                <a:tableStyleId>{5C22544A-7EE6-4342-B048-85BDC9FD1C3A}</a:tableStyleId>
              </a:tblPr>
              <a:tblGrid>
                <a:gridCol w="2351318">
                  <a:extLst>
                    <a:ext uri="{9D8B030D-6E8A-4147-A177-3AD203B41FA5}">
                      <a16:colId xmlns:a16="http://schemas.microsoft.com/office/drawing/2014/main" val="3275719203"/>
                    </a:ext>
                  </a:extLst>
                </a:gridCol>
                <a:gridCol w="447237">
                  <a:extLst>
                    <a:ext uri="{9D8B030D-6E8A-4147-A177-3AD203B41FA5}">
                      <a16:colId xmlns:a16="http://schemas.microsoft.com/office/drawing/2014/main" val="3796201986"/>
                    </a:ext>
                  </a:extLst>
                </a:gridCol>
                <a:gridCol w="411813">
                  <a:extLst>
                    <a:ext uri="{9D8B030D-6E8A-4147-A177-3AD203B41FA5}">
                      <a16:colId xmlns:a16="http://schemas.microsoft.com/office/drawing/2014/main" val="1085455064"/>
                    </a:ext>
                  </a:extLst>
                </a:gridCol>
                <a:gridCol w="402957">
                  <a:extLst>
                    <a:ext uri="{9D8B030D-6E8A-4147-A177-3AD203B41FA5}">
                      <a16:colId xmlns:a16="http://schemas.microsoft.com/office/drawing/2014/main" val="48033464"/>
                    </a:ext>
                  </a:extLst>
                </a:gridCol>
                <a:gridCol w="903331">
                  <a:extLst>
                    <a:ext uri="{9D8B030D-6E8A-4147-A177-3AD203B41FA5}">
                      <a16:colId xmlns:a16="http://schemas.microsoft.com/office/drawing/2014/main" val="15532615"/>
                    </a:ext>
                  </a:extLst>
                </a:gridCol>
              </a:tblGrid>
              <a:tr h="307850">
                <a:tc>
                  <a:txBody>
                    <a:bodyPr/>
                    <a:lstStyle/>
                    <a:p>
                      <a:r>
                        <a:rPr lang="en-US" altLang="zh-CN" dirty="0"/>
                        <a:t>                  </a:t>
                      </a:r>
                      <a:r>
                        <a:rPr lang="zh-CN" altLang="en-US" dirty="0"/>
                        <a:t>测试数据</a:t>
                      </a:r>
                    </a:p>
                  </a:txBody>
                  <a:tcPr/>
                </a:tc>
                <a:tc>
                  <a:txBody>
                    <a:bodyPr/>
                    <a:lstStyle/>
                    <a:p>
                      <a:r>
                        <a:rPr lang="en-US" altLang="zh-CN" dirty="0"/>
                        <a:t>c1</a:t>
                      </a:r>
                      <a:endParaRPr lang="zh-CN" altLang="en-US" dirty="0"/>
                    </a:p>
                  </a:txBody>
                  <a:tcPr/>
                </a:tc>
                <a:tc>
                  <a:txBody>
                    <a:bodyPr/>
                    <a:lstStyle/>
                    <a:p>
                      <a:r>
                        <a:rPr lang="en-US" altLang="zh-CN" dirty="0"/>
                        <a:t>c2</a:t>
                      </a:r>
                      <a:endParaRPr lang="zh-CN" altLang="en-US" dirty="0"/>
                    </a:p>
                  </a:txBody>
                  <a:tcPr/>
                </a:tc>
                <a:tc>
                  <a:txBody>
                    <a:bodyPr/>
                    <a:lstStyle/>
                    <a:p>
                      <a:r>
                        <a:rPr lang="en-US" altLang="zh-CN" dirty="0"/>
                        <a:t>c3</a:t>
                      </a:r>
                      <a:endParaRPr lang="zh-CN" altLang="en-US" dirty="0"/>
                    </a:p>
                  </a:txBody>
                  <a:tcPr/>
                </a:tc>
                <a:tc>
                  <a:txBody>
                    <a:bodyPr/>
                    <a:lstStyle/>
                    <a:p>
                      <a:r>
                        <a:rPr lang="zh-CN" altLang="en-US" dirty="0"/>
                        <a:t>路径</a:t>
                      </a:r>
                    </a:p>
                  </a:txBody>
                  <a:tcPr/>
                </a:tc>
                <a:extLst>
                  <a:ext uri="{0D108BD9-81ED-4DB2-BD59-A6C34878D82A}">
                    <a16:rowId xmlns:a16="http://schemas.microsoft.com/office/drawing/2014/main" val="4062932672"/>
                  </a:ext>
                </a:extLst>
              </a:tr>
              <a:tr h="384155">
                <a:tc>
                  <a:txBody>
                    <a:bodyPr/>
                    <a:lstStyle/>
                    <a:p>
                      <a:r>
                        <a:rPr lang="en-US" altLang="zh-CN" dirty="0"/>
                        <a:t>X = 3,y = 3,z = -2</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err="1"/>
                        <a:t>Abdf</a:t>
                      </a:r>
                      <a:endParaRPr lang="zh-CN" altLang="en-US" dirty="0"/>
                    </a:p>
                  </a:txBody>
                  <a:tcPr/>
                </a:tc>
                <a:extLst>
                  <a:ext uri="{0D108BD9-81ED-4DB2-BD59-A6C34878D82A}">
                    <a16:rowId xmlns:a16="http://schemas.microsoft.com/office/drawing/2014/main" val="4139467718"/>
                  </a:ext>
                </a:extLst>
              </a:tr>
              <a:tr h="384155">
                <a:tc>
                  <a:txBody>
                    <a:bodyPr/>
                    <a:lstStyle/>
                    <a:p>
                      <a:r>
                        <a:rPr lang="en-US" altLang="zh-CN" dirty="0"/>
                        <a:t>X = 3, y = 3,z = 2</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err="1"/>
                        <a:t>Abef</a:t>
                      </a:r>
                      <a:endParaRPr lang="zh-CN" altLang="en-US" dirty="0"/>
                    </a:p>
                  </a:txBody>
                  <a:tcPr/>
                </a:tc>
                <a:extLst>
                  <a:ext uri="{0D108BD9-81ED-4DB2-BD59-A6C34878D82A}">
                    <a16:rowId xmlns:a16="http://schemas.microsoft.com/office/drawing/2014/main" val="1713384118"/>
                  </a:ext>
                </a:extLst>
              </a:tr>
              <a:tr h="384155">
                <a:tc>
                  <a:txBody>
                    <a:bodyPr/>
                    <a:lstStyle/>
                    <a:p>
                      <a:r>
                        <a:rPr lang="en-US" altLang="zh-CN" dirty="0"/>
                        <a:t>X = -3,y = 3,z = -2</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err="1"/>
                        <a:t>Acdf</a:t>
                      </a:r>
                      <a:endParaRPr lang="zh-CN" altLang="en-US" dirty="0"/>
                    </a:p>
                  </a:txBody>
                  <a:tcPr/>
                </a:tc>
                <a:extLst>
                  <a:ext uri="{0D108BD9-81ED-4DB2-BD59-A6C34878D82A}">
                    <a16:rowId xmlns:a16="http://schemas.microsoft.com/office/drawing/2014/main" val="919927590"/>
                  </a:ext>
                </a:extLst>
              </a:tr>
              <a:tr h="384155">
                <a:tc>
                  <a:txBody>
                    <a:bodyPr/>
                    <a:lstStyle/>
                    <a:p>
                      <a:r>
                        <a:rPr lang="en-US" altLang="zh-CN" dirty="0"/>
                        <a:t>X = -3,y = 3,z = 2</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endParaRPr lang="zh-CN" altLang="en-US" dirty="0"/>
                    </a:p>
                  </a:txBody>
                  <a:tcPr/>
                </a:tc>
                <a:tc>
                  <a:txBody>
                    <a:bodyPr/>
                    <a:lstStyle/>
                    <a:p>
                      <a:r>
                        <a:rPr lang="en-US" altLang="zh-CN" dirty="0"/>
                        <a:t>F</a:t>
                      </a:r>
                      <a:endParaRPr lang="zh-CN" altLang="en-US" dirty="0"/>
                    </a:p>
                  </a:txBody>
                  <a:tcPr/>
                </a:tc>
                <a:tc>
                  <a:txBody>
                    <a:bodyPr/>
                    <a:lstStyle/>
                    <a:p>
                      <a:r>
                        <a:rPr lang="en-US" altLang="zh-CN" dirty="0" err="1"/>
                        <a:t>Acef</a:t>
                      </a:r>
                      <a:endParaRPr lang="zh-CN" altLang="en-US" dirty="0"/>
                    </a:p>
                  </a:txBody>
                  <a:tcPr/>
                </a:tc>
                <a:extLst>
                  <a:ext uri="{0D108BD9-81ED-4DB2-BD59-A6C34878D82A}">
                    <a16:rowId xmlns:a16="http://schemas.microsoft.com/office/drawing/2014/main" val="3190829402"/>
                  </a:ext>
                </a:extLst>
              </a:tr>
            </a:tbl>
          </a:graphicData>
        </a:graphic>
      </p:graphicFrame>
    </p:spTree>
    <p:extLst>
      <p:ext uri="{BB962C8B-B14F-4D97-AF65-F5344CB8AC3E}">
        <p14:creationId xmlns:p14="http://schemas.microsoft.com/office/powerpoint/2010/main" val="2688167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224EDA9-D6DC-4551-BC64-75077ABBD94C}"/>
              </a:ext>
            </a:extLst>
          </p:cNvPr>
          <p:cNvSpPr/>
          <p:nvPr/>
        </p:nvSpPr>
        <p:spPr bwMode="auto">
          <a:xfrm>
            <a:off x="3235238" y="290206"/>
            <a:ext cx="2446543" cy="461665"/>
          </a:xfrm>
          <a:prstGeom prst="rect">
            <a:avLst/>
          </a:prstGeom>
          <a:ln>
            <a:no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2400" kern="100" dirty="0">
                <a:solidFill>
                  <a:srgbClr val="A47F74"/>
                </a:solidFill>
                <a:latin typeface="+mj-ea"/>
                <a:ea typeface="+mj-ea"/>
                <a:cs typeface="Times New Roman" pitchFamily="18" charset="0"/>
              </a:rPr>
              <a:t>基本路径测试</a:t>
            </a:r>
            <a:endParaRPr kumimoji="0" lang="en-US" altLang="zh-CN" sz="2400" b="0" i="0" u="none" strike="noStrike" kern="100" cap="none" spc="0" normalizeH="0" baseline="0" noProof="0" dirty="0">
              <a:ln>
                <a:noFill/>
              </a:ln>
              <a:solidFill>
                <a:srgbClr val="A47F74"/>
              </a:solidFill>
              <a:effectLst/>
              <a:uLnTx/>
              <a:uFillTx/>
              <a:latin typeface="+mj-ea"/>
              <a:ea typeface="+mj-ea"/>
              <a:cs typeface="Times New Roman" pitchFamily="18" charset="0"/>
            </a:endParaRPr>
          </a:p>
        </p:txBody>
      </p:sp>
      <p:pic>
        <p:nvPicPr>
          <p:cNvPr id="5" name="图片 4">
            <a:extLst>
              <a:ext uri="{FF2B5EF4-FFF2-40B4-BE49-F238E27FC236}">
                <a16:creationId xmlns:a16="http://schemas.microsoft.com/office/drawing/2014/main" id="{BD80BE1A-F31B-40CE-B8ED-58A451494E1C}"/>
              </a:ext>
            </a:extLst>
          </p:cNvPr>
          <p:cNvPicPr>
            <a:picLocks noChangeAspect="1"/>
          </p:cNvPicPr>
          <p:nvPr/>
        </p:nvPicPr>
        <p:blipFill>
          <a:blip r:embed="rId2"/>
          <a:stretch>
            <a:fillRect/>
          </a:stretch>
        </p:blipFill>
        <p:spPr>
          <a:xfrm>
            <a:off x="4981296" y="1041645"/>
            <a:ext cx="2133785" cy="3581710"/>
          </a:xfrm>
          <a:prstGeom prst="rect">
            <a:avLst/>
          </a:prstGeom>
        </p:spPr>
      </p:pic>
      <p:sp>
        <p:nvSpPr>
          <p:cNvPr id="6" name="文本框 5">
            <a:extLst>
              <a:ext uri="{FF2B5EF4-FFF2-40B4-BE49-F238E27FC236}">
                <a16:creationId xmlns:a16="http://schemas.microsoft.com/office/drawing/2014/main" id="{080BF25D-8A6B-4F0E-A4C6-32B3A5BBC736}"/>
              </a:ext>
            </a:extLst>
          </p:cNvPr>
          <p:cNvSpPr txBox="1"/>
          <p:nvPr/>
        </p:nvSpPr>
        <p:spPr>
          <a:xfrm>
            <a:off x="5193554" y="1192554"/>
            <a:ext cx="301686" cy="369332"/>
          </a:xfrm>
          <a:prstGeom prst="rect">
            <a:avLst/>
          </a:prstGeom>
          <a:noFill/>
        </p:spPr>
        <p:txBody>
          <a:bodyPr wrap="none" rtlCol="0">
            <a:spAutoFit/>
          </a:bodyPr>
          <a:lstStyle/>
          <a:p>
            <a:r>
              <a:rPr lang="en-US" altLang="zh-CN" dirty="0"/>
              <a:t>1</a:t>
            </a:r>
            <a:endParaRPr lang="zh-CN" altLang="en-US" dirty="0"/>
          </a:p>
        </p:txBody>
      </p:sp>
      <p:sp>
        <p:nvSpPr>
          <p:cNvPr id="12" name="文本框 11">
            <a:extLst>
              <a:ext uri="{FF2B5EF4-FFF2-40B4-BE49-F238E27FC236}">
                <a16:creationId xmlns:a16="http://schemas.microsoft.com/office/drawing/2014/main" id="{996263B0-C732-48D0-922A-6D17F11F01EF}"/>
              </a:ext>
            </a:extLst>
          </p:cNvPr>
          <p:cNvSpPr txBox="1"/>
          <p:nvPr/>
        </p:nvSpPr>
        <p:spPr>
          <a:xfrm>
            <a:off x="5193554" y="1917706"/>
            <a:ext cx="301686" cy="369332"/>
          </a:xfrm>
          <a:prstGeom prst="rect">
            <a:avLst/>
          </a:prstGeom>
          <a:noFill/>
        </p:spPr>
        <p:txBody>
          <a:bodyPr wrap="none" rtlCol="0">
            <a:spAutoFit/>
          </a:bodyPr>
          <a:lstStyle/>
          <a:p>
            <a:r>
              <a:rPr lang="en-US" altLang="zh-CN" dirty="0"/>
              <a:t>2</a:t>
            </a:r>
            <a:endParaRPr lang="zh-CN" altLang="en-US" dirty="0"/>
          </a:p>
        </p:txBody>
      </p:sp>
      <p:sp>
        <p:nvSpPr>
          <p:cNvPr id="13" name="文本框 12">
            <a:extLst>
              <a:ext uri="{FF2B5EF4-FFF2-40B4-BE49-F238E27FC236}">
                <a16:creationId xmlns:a16="http://schemas.microsoft.com/office/drawing/2014/main" id="{A7F3A0F9-22B9-40BC-BBBC-19634E411445}"/>
              </a:ext>
            </a:extLst>
          </p:cNvPr>
          <p:cNvSpPr txBox="1"/>
          <p:nvPr/>
        </p:nvSpPr>
        <p:spPr>
          <a:xfrm>
            <a:off x="5193554" y="2638793"/>
            <a:ext cx="301686" cy="369332"/>
          </a:xfrm>
          <a:prstGeom prst="rect">
            <a:avLst/>
          </a:prstGeom>
          <a:noFill/>
        </p:spPr>
        <p:txBody>
          <a:bodyPr wrap="none" rtlCol="0">
            <a:spAutoFit/>
          </a:bodyPr>
          <a:lstStyle/>
          <a:p>
            <a:r>
              <a:rPr lang="en-US" altLang="zh-CN" dirty="0"/>
              <a:t>3</a:t>
            </a:r>
            <a:endParaRPr lang="zh-CN" altLang="en-US" dirty="0"/>
          </a:p>
        </p:txBody>
      </p:sp>
      <p:sp>
        <p:nvSpPr>
          <p:cNvPr id="14" name="文本框 13">
            <a:extLst>
              <a:ext uri="{FF2B5EF4-FFF2-40B4-BE49-F238E27FC236}">
                <a16:creationId xmlns:a16="http://schemas.microsoft.com/office/drawing/2014/main" id="{F18E38A1-849E-41C2-A4A5-4129BC50267E}"/>
              </a:ext>
            </a:extLst>
          </p:cNvPr>
          <p:cNvSpPr txBox="1"/>
          <p:nvPr/>
        </p:nvSpPr>
        <p:spPr>
          <a:xfrm>
            <a:off x="5193554" y="3359880"/>
            <a:ext cx="301686" cy="369332"/>
          </a:xfrm>
          <a:prstGeom prst="rect">
            <a:avLst/>
          </a:prstGeom>
          <a:noFill/>
        </p:spPr>
        <p:txBody>
          <a:bodyPr wrap="none" rtlCol="0">
            <a:spAutoFit/>
          </a:bodyPr>
          <a:lstStyle/>
          <a:p>
            <a:r>
              <a:rPr lang="en-US" altLang="zh-CN" dirty="0"/>
              <a:t>4</a:t>
            </a:r>
            <a:endParaRPr lang="zh-CN" altLang="en-US" dirty="0"/>
          </a:p>
        </p:txBody>
      </p:sp>
      <p:sp>
        <p:nvSpPr>
          <p:cNvPr id="15" name="文本框 14">
            <a:extLst>
              <a:ext uri="{FF2B5EF4-FFF2-40B4-BE49-F238E27FC236}">
                <a16:creationId xmlns:a16="http://schemas.microsoft.com/office/drawing/2014/main" id="{12CEF978-4B35-4FD0-8A1B-AE1CB8564AC4}"/>
              </a:ext>
            </a:extLst>
          </p:cNvPr>
          <p:cNvSpPr txBox="1"/>
          <p:nvPr/>
        </p:nvSpPr>
        <p:spPr>
          <a:xfrm>
            <a:off x="5193554" y="4080967"/>
            <a:ext cx="301686" cy="369332"/>
          </a:xfrm>
          <a:prstGeom prst="rect">
            <a:avLst/>
          </a:prstGeom>
          <a:noFill/>
        </p:spPr>
        <p:txBody>
          <a:bodyPr wrap="none" rtlCol="0">
            <a:spAutoFit/>
          </a:bodyPr>
          <a:lstStyle/>
          <a:p>
            <a:r>
              <a:rPr lang="en-US" altLang="zh-CN" dirty="0"/>
              <a:t>5</a:t>
            </a:r>
            <a:endParaRPr lang="zh-CN" altLang="en-US" dirty="0"/>
          </a:p>
        </p:txBody>
      </p:sp>
      <p:sp>
        <p:nvSpPr>
          <p:cNvPr id="16" name="文本框 15">
            <a:extLst>
              <a:ext uri="{FF2B5EF4-FFF2-40B4-BE49-F238E27FC236}">
                <a16:creationId xmlns:a16="http://schemas.microsoft.com/office/drawing/2014/main" id="{2781E47B-7FA2-4A49-9BCA-DF58B2E2C3DB}"/>
              </a:ext>
            </a:extLst>
          </p:cNvPr>
          <p:cNvSpPr txBox="1"/>
          <p:nvPr/>
        </p:nvSpPr>
        <p:spPr>
          <a:xfrm>
            <a:off x="675340" y="2265697"/>
            <a:ext cx="3651811" cy="369332"/>
          </a:xfrm>
          <a:prstGeom prst="rect">
            <a:avLst/>
          </a:prstGeom>
          <a:noFill/>
        </p:spPr>
        <p:txBody>
          <a:bodyPr wrap="square" rtlCol="0">
            <a:spAutoFit/>
          </a:bodyPr>
          <a:lstStyle/>
          <a:p>
            <a:r>
              <a:rPr lang="zh-CN" altLang="en-US" dirty="0"/>
              <a:t>根据过程设计结果画出相应的流图</a:t>
            </a:r>
          </a:p>
        </p:txBody>
      </p:sp>
    </p:spTree>
    <p:extLst>
      <p:ext uri="{BB962C8B-B14F-4D97-AF65-F5344CB8AC3E}">
        <p14:creationId xmlns:p14="http://schemas.microsoft.com/office/powerpoint/2010/main" val="468116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E726EC4-7757-4EA0-8488-0E46DA9340AF}"/>
              </a:ext>
            </a:extLst>
          </p:cNvPr>
          <p:cNvSpPr txBox="1"/>
          <p:nvPr/>
        </p:nvSpPr>
        <p:spPr>
          <a:xfrm>
            <a:off x="782918" y="1992966"/>
            <a:ext cx="2492188" cy="369332"/>
          </a:xfrm>
          <a:prstGeom prst="rect">
            <a:avLst/>
          </a:prstGeom>
          <a:noFill/>
        </p:spPr>
        <p:txBody>
          <a:bodyPr wrap="square" rtlCol="0">
            <a:spAutoFit/>
          </a:bodyPr>
          <a:lstStyle/>
          <a:p>
            <a:r>
              <a:rPr lang="zh-CN" altLang="en-US" dirty="0"/>
              <a:t>计算流图的环形复杂度</a:t>
            </a:r>
          </a:p>
        </p:txBody>
      </p:sp>
      <p:pic>
        <p:nvPicPr>
          <p:cNvPr id="4" name="图片 3">
            <a:extLst>
              <a:ext uri="{FF2B5EF4-FFF2-40B4-BE49-F238E27FC236}">
                <a16:creationId xmlns:a16="http://schemas.microsoft.com/office/drawing/2014/main" id="{B357FB62-679D-4946-B714-6D25F42FE869}"/>
              </a:ext>
            </a:extLst>
          </p:cNvPr>
          <p:cNvPicPr>
            <a:picLocks noChangeAspect="1"/>
          </p:cNvPicPr>
          <p:nvPr/>
        </p:nvPicPr>
        <p:blipFill>
          <a:blip r:embed="rId2"/>
          <a:stretch>
            <a:fillRect/>
          </a:stretch>
        </p:blipFill>
        <p:spPr>
          <a:xfrm>
            <a:off x="5216308" y="794643"/>
            <a:ext cx="1907644" cy="3639105"/>
          </a:xfrm>
          <a:prstGeom prst="rect">
            <a:avLst/>
          </a:prstGeom>
        </p:spPr>
      </p:pic>
      <p:sp>
        <p:nvSpPr>
          <p:cNvPr id="5" name="文本框 4">
            <a:extLst>
              <a:ext uri="{FF2B5EF4-FFF2-40B4-BE49-F238E27FC236}">
                <a16:creationId xmlns:a16="http://schemas.microsoft.com/office/drawing/2014/main" id="{7673DE4E-7E36-4B08-8033-E9CE24D248B1}"/>
              </a:ext>
            </a:extLst>
          </p:cNvPr>
          <p:cNvSpPr txBox="1"/>
          <p:nvPr/>
        </p:nvSpPr>
        <p:spPr>
          <a:xfrm>
            <a:off x="782918" y="2713317"/>
            <a:ext cx="4141198" cy="369332"/>
          </a:xfrm>
          <a:prstGeom prst="rect">
            <a:avLst/>
          </a:prstGeom>
          <a:noFill/>
        </p:spPr>
        <p:txBody>
          <a:bodyPr wrap="none" rtlCol="0">
            <a:spAutoFit/>
          </a:bodyPr>
          <a:lstStyle/>
          <a:p>
            <a:r>
              <a:rPr lang="zh-CN" altLang="en-US" dirty="0"/>
              <a:t>流图中区域的数量对应于环形的复杂度</a:t>
            </a:r>
          </a:p>
        </p:txBody>
      </p:sp>
      <p:sp>
        <p:nvSpPr>
          <p:cNvPr id="6" name="文本框 5">
            <a:extLst>
              <a:ext uri="{FF2B5EF4-FFF2-40B4-BE49-F238E27FC236}">
                <a16:creationId xmlns:a16="http://schemas.microsoft.com/office/drawing/2014/main" id="{C14B3A9C-3CFA-4082-AD4F-BE22DB71ED2A}"/>
              </a:ext>
            </a:extLst>
          </p:cNvPr>
          <p:cNvSpPr txBox="1"/>
          <p:nvPr/>
        </p:nvSpPr>
        <p:spPr>
          <a:xfrm>
            <a:off x="6074508" y="1357305"/>
            <a:ext cx="415498" cy="369332"/>
          </a:xfrm>
          <a:prstGeom prst="rect">
            <a:avLst/>
          </a:prstGeom>
          <a:noFill/>
        </p:spPr>
        <p:txBody>
          <a:bodyPr wrap="none" rtlCol="0">
            <a:spAutoFit/>
          </a:bodyPr>
          <a:lstStyle/>
          <a:p>
            <a:r>
              <a:rPr lang="zh-CN" altLang="en-US" dirty="0"/>
              <a:t>①</a:t>
            </a:r>
          </a:p>
        </p:txBody>
      </p:sp>
      <p:sp>
        <p:nvSpPr>
          <p:cNvPr id="12" name="文本框 11">
            <a:extLst>
              <a:ext uri="{FF2B5EF4-FFF2-40B4-BE49-F238E27FC236}">
                <a16:creationId xmlns:a16="http://schemas.microsoft.com/office/drawing/2014/main" id="{412C7F85-1E39-47F9-993A-5CD0E47C63D3}"/>
              </a:ext>
            </a:extLst>
          </p:cNvPr>
          <p:cNvSpPr txBox="1"/>
          <p:nvPr/>
        </p:nvSpPr>
        <p:spPr>
          <a:xfrm>
            <a:off x="6388847" y="2571750"/>
            <a:ext cx="179294" cy="369332"/>
          </a:xfrm>
          <a:prstGeom prst="rect">
            <a:avLst/>
          </a:prstGeom>
          <a:noFill/>
        </p:spPr>
        <p:txBody>
          <a:bodyPr wrap="square" rtlCol="0">
            <a:spAutoFit/>
          </a:bodyPr>
          <a:lstStyle/>
          <a:p>
            <a:r>
              <a:rPr lang="zh-CN" altLang="en-US" dirty="0"/>
              <a:t>②</a:t>
            </a:r>
          </a:p>
        </p:txBody>
      </p:sp>
      <p:sp>
        <p:nvSpPr>
          <p:cNvPr id="13" name="文本框 12">
            <a:extLst>
              <a:ext uri="{FF2B5EF4-FFF2-40B4-BE49-F238E27FC236}">
                <a16:creationId xmlns:a16="http://schemas.microsoft.com/office/drawing/2014/main" id="{CB496D39-2AC7-4179-AB16-060E2A3C3DB8}"/>
              </a:ext>
            </a:extLst>
          </p:cNvPr>
          <p:cNvSpPr txBox="1"/>
          <p:nvPr/>
        </p:nvSpPr>
        <p:spPr>
          <a:xfrm>
            <a:off x="6360392" y="3786195"/>
            <a:ext cx="415498" cy="369332"/>
          </a:xfrm>
          <a:prstGeom prst="rect">
            <a:avLst/>
          </a:prstGeom>
          <a:noFill/>
        </p:spPr>
        <p:txBody>
          <a:bodyPr wrap="none" rtlCol="0">
            <a:spAutoFit/>
          </a:bodyPr>
          <a:lstStyle/>
          <a:p>
            <a:r>
              <a:rPr lang="zh-CN" altLang="en-US" dirty="0"/>
              <a:t>③</a:t>
            </a:r>
          </a:p>
        </p:txBody>
      </p:sp>
      <p:sp>
        <p:nvSpPr>
          <p:cNvPr id="14" name="文本框 13">
            <a:extLst>
              <a:ext uri="{FF2B5EF4-FFF2-40B4-BE49-F238E27FC236}">
                <a16:creationId xmlns:a16="http://schemas.microsoft.com/office/drawing/2014/main" id="{959C4B3D-B25C-4CF6-B468-73A5BC04EC1B}"/>
              </a:ext>
            </a:extLst>
          </p:cNvPr>
          <p:cNvSpPr txBox="1"/>
          <p:nvPr/>
        </p:nvSpPr>
        <p:spPr>
          <a:xfrm>
            <a:off x="782918" y="3394635"/>
            <a:ext cx="3807012" cy="369332"/>
          </a:xfrm>
          <a:prstGeom prst="rect">
            <a:avLst/>
          </a:prstGeom>
          <a:noFill/>
        </p:spPr>
        <p:txBody>
          <a:bodyPr wrap="square" rtlCol="0">
            <a:spAutoFit/>
          </a:bodyPr>
          <a:lstStyle/>
          <a:p>
            <a:r>
              <a:rPr lang="zh-CN" altLang="en-US" dirty="0"/>
              <a:t>右图流图的环形复杂度为</a:t>
            </a:r>
            <a:r>
              <a:rPr lang="en-US" altLang="zh-CN" dirty="0"/>
              <a:t>3</a:t>
            </a:r>
            <a:endParaRPr lang="zh-CN" altLang="en-US" dirty="0"/>
          </a:p>
        </p:txBody>
      </p:sp>
    </p:spTree>
    <p:extLst>
      <p:ext uri="{BB962C8B-B14F-4D97-AF65-F5344CB8AC3E}">
        <p14:creationId xmlns:p14="http://schemas.microsoft.com/office/powerpoint/2010/main" val="1238974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E726EC4-7757-4EA0-8488-0E46DA9340AF}"/>
              </a:ext>
            </a:extLst>
          </p:cNvPr>
          <p:cNvSpPr txBox="1"/>
          <p:nvPr/>
        </p:nvSpPr>
        <p:spPr>
          <a:xfrm>
            <a:off x="788583" y="552636"/>
            <a:ext cx="3269129" cy="369332"/>
          </a:xfrm>
          <a:prstGeom prst="rect">
            <a:avLst/>
          </a:prstGeom>
          <a:noFill/>
        </p:spPr>
        <p:txBody>
          <a:bodyPr wrap="square" rtlCol="0">
            <a:spAutoFit/>
          </a:bodyPr>
          <a:lstStyle/>
          <a:p>
            <a:r>
              <a:rPr lang="zh-CN" altLang="en-US" dirty="0"/>
              <a:t>确定线性独立路径的基本集合</a:t>
            </a:r>
          </a:p>
        </p:txBody>
      </p:sp>
      <p:pic>
        <p:nvPicPr>
          <p:cNvPr id="4" name="图片 3">
            <a:extLst>
              <a:ext uri="{FF2B5EF4-FFF2-40B4-BE49-F238E27FC236}">
                <a16:creationId xmlns:a16="http://schemas.microsoft.com/office/drawing/2014/main" id="{B357FB62-679D-4946-B714-6D25F42FE869}"/>
              </a:ext>
            </a:extLst>
          </p:cNvPr>
          <p:cNvPicPr>
            <a:picLocks noChangeAspect="1"/>
          </p:cNvPicPr>
          <p:nvPr/>
        </p:nvPicPr>
        <p:blipFill>
          <a:blip r:embed="rId2"/>
          <a:stretch>
            <a:fillRect/>
          </a:stretch>
        </p:blipFill>
        <p:spPr>
          <a:xfrm>
            <a:off x="1374591" y="1121529"/>
            <a:ext cx="1907644" cy="3639105"/>
          </a:xfrm>
          <a:prstGeom prst="rect">
            <a:avLst/>
          </a:prstGeom>
        </p:spPr>
      </p:pic>
      <p:sp>
        <p:nvSpPr>
          <p:cNvPr id="6" name="文本框 5">
            <a:extLst>
              <a:ext uri="{FF2B5EF4-FFF2-40B4-BE49-F238E27FC236}">
                <a16:creationId xmlns:a16="http://schemas.microsoft.com/office/drawing/2014/main" id="{C14B3A9C-3CFA-4082-AD4F-BE22DB71ED2A}"/>
              </a:ext>
            </a:extLst>
          </p:cNvPr>
          <p:cNvSpPr txBox="1"/>
          <p:nvPr/>
        </p:nvSpPr>
        <p:spPr>
          <a:xfrm>
            <a:off x="2273473" y="1703377"/>
            <a:ext cx="415498" cy="369332"/>
          </a:xfrm>
          <a:prstGeom prst="rect">
            <a:avLst/>
          </a:prstGeom>
          <a:noFill/>
        </p:spPr>
        <p:txBody>
          <a:bodyPr wrap="none" rtlCol="0">
            <a:spAutoFit/>
          </a:bodyPr>
          <a:lstStyle/>
          <a:p>
            <a:r>
              <a:rPr lang="zh-CN" altLang="en-US" dirty="0"/>
              <a:t>①</a:t>
            </a:r>
          </a:p>
        </p:txBody>
      </p:sp>
      <p:sp>
        <p:nvSpPr>
          <p:cNvPr id="12" name="文本框 11">
            <a:extLst>
              <a:ext uri="{FF2B5EF4-FFF2-40B4-BE49-F238E27FC236}">
                <a16:creationId xmlns:a16="http://schemas.microsoft.com/office/drawing/2014/main" id="{412C7F85-1E39-47F9-993A-5CD0E47C63D3}"/>
              </a:ext>
            </a:extLst>
          </p:cNvPr>
          <p:cNvSpPr txBox="1"/>
          <p:nvPr/>
        </p:nvSpPr>
        <p:spPr>
          <a:xfrm>
            <a:off x="2423147" y="2756415"/>
            <a:ext cx="179294" cy="369332"/>
          </a:xfrm>
          <a:prstGeom prst="rect">
            <a:avLst/>
          </a:prstGeom>
          <a:noFill/>
        </p:spPr>
        <p:txBody>
          <a:bodyPr wrap="square" rtlCol="0">
            <a:spAutoFit/>
          </a:bodyPr>
          <a:lstStyle/>
          <a:p>
            <a:r>
              <a:rPr lang="zh-CN" altLang="en-US" dirty="0"/>
              <a:t>②</a:t>
            </a:r>
          </a:p>
        </p:txBody>
      </p:sp>
      <p:sp>
        <p:nvSpPr>
          <p:cNvPr id="13" name="文本框 12">
            <a:extLst>
              <a:ext uri="{FF2B5EF4-FFF2-40B4-BE49-F238E27FC236}">
                <a16:creationId xmlns:a16="http://schemas.microsoft.com/office/drawing/2014/main" id="{CB496D39-2AC7-4179-AB16-060E2A3C3DB8}"/>
              </a:ext>
            </a:extLst>
          </p:cNvPr>
          <p:cNvSpPr txBox="1"/>
          <p:nvPr/>
        </p:nvSpPr>
        <p:spPr>
          <a:xfrm>
            <a:off x="2602441" y="4021971"/>
            <a:ext cx="415498" cy="369332"/>
          </a:xfrm>
          <a:prstGeom prst="rect">
            <a:avLst/>
          </a:prstGeom>
          <a:noFill/>
        </p:spPr>
        <p:txBody>
          <a:bodyPr wrap="none" rtlCol="0">
            <a:spAutoFit/>
          </a:bodyPr>
          <a:lstStyle/>
          <a:p>
            <a:r>
              <a:rPr lang="zh-CN" altLang="en-US" dirty="0"/>
              <a:t>③</a:t>
            </a:r>
          </a:p>
        </p:txBody>
      </p:sp>
      <p:sp>
        <p:nvSpPr>
          <p:cNvPr id="3" name="文本框 2">
            <a:extLst>
              <a:ext uri="{FF2B5EF4-FFF2-40B4-BE49-F238E27FC236}">
                <a16:creationId xmlns:a16="http://schemas.microsoft.com/office/drawing/2014/main" id="{66FB5755-32D1-4701-A5EB-DE92EFEEC18C}"/>
              </a:ext>
            </a:extLst>
          </p:cNvPr>
          <p:cNvSpPr txBox="1"/>
          <p:nvPr/>
        </p:nvSpPr>
        <p:spPr>
          <a:xfrm>
            <a:off x="4129741" y="1252080"/>
            <a:ext cx="1861407" cy="369332"/>
          </a:xfrm>
          <a:prstGeom prst="rect">
            <a:avLst/>
          </a:prstGeom>
          <a:noFill/>
        </p:spPr>
        <p:txBody>
          <a:bodyPr wrap="none" rtlCol="0">
            <a:spAutoFit/>
          </a:bodyPr>
          <a:lstStyle/>
          <a:p>
            <a:r>
              <a:rPr lang="zh-CN" altLang="en-US" dirty="0"/>
              <a:t>路径</a:t>
            </a:r>
            <a:r>
              <a:rPr lang="en-US" altLang="zh-CN" dirty="0"/>
              <a:t>1</a:t>
            </a:r>
            <a:r>
              <a:rPr lang="zh-CN" altLang="en-US" dirty="0"/>
              <a:t>：</a:t>
            </a:r>
            <a:r>
              <a:rPr lang="en-US" altLang="zh-CN" dirty="0"/>
              <a:t>1-2-3-4-5</a:t>
            </a:r>
            <a:endParaRPr lang="zh-CN" altLang="en-US" dirty="0"/>
          </a:p>
        </p:txBody>
      </p:sp>
      <p:sp>
        <p:nvSpPr>
          <p:cNvPr id="15" name="文本框 14">
            <a:extLst>
              <a:ext uri="{FF2B5EF4-FFF2-40B4-BE49-F238E27FC236}">
                <a16:creationId xmlns:a16="http://schemas.microsoft.com/office/drawing/2014/main" id="{DA1BDEC7-10BF-446E-82D3-C866B224C43D}"/>
              </a:ext>
            </a:extLst>
          </p:cNvPr>
          <p:cNvSpPr txBox="1"/>
          <p:nvPr/>
        </p:nvSpPr>
        <p:spPr>
          <a:xfrm>
            <a:off x="4129741" y="1917706"/>
            <a:ext cx="2048959" cy="369332"/>
          </a:xfrm>
          <a:prstGeom prst="rect">
            <a:avLst/>
          </a:prstGeom>
          <a:noFill/>
        </p:spPr>
        <p:txBody>
          <a:bodyPr wrap="none" rtlCol="0">
            <a:spAutoFit/>
          </a:bodyPr>
          <a:lstStyle/>
          <a:p>
            <a:r>
              <a:rPr lang="zh-CN" altLang="en-US" dirty="0"/>
              <a:t>路径</a:t>
            </a:r>
            <a:r>
              <a:rPr lang="en-US" altLang="zh-CN" dirty="0"/>
              <a:t>2</a:t>
            </a:r>
            <a:r>
              <a:rPr lang="zh-CN" altLang="en-US" dirty="0"/>
              <a:t>：</a:t>
            </a:r>
            <a:r>
              <a:rPr lang="en-US" altLang="zh-CN" dirty="0"/>
              <a:t>1-2-1-3-4-5</a:t>
            </a:r>
            <a:endParaRPr lang="zh-CN" altLang="en-US" dirty="0"/>
          </a:p>
        </p:txBody>
      </p:sp>
      <p:sp>
        <p:nvSpPr>
          <p:cNvPr id="16" name="文本框 15">
            <a:extLst>
              <a:ext uri="{FF2B5EF4-FFF2-40B4-BE49-F238E27FC236}">
                <a16:creationId xmlns:a16="http://schemas.microsoft.com/office/drawing/2014/main" id="{BDF5C5AE-BE89-48F3-B3A0-AF4F0DFF3272}"/>
              </a:ext>
            </a:extLst>
          </p:cNvPr>
          <p:cNvSpPr txBox="1"/>
          <p:nvPr/>
        </p:nvSpPr>
        <p:spPr>
          <a:xfrm>
            <a:off x="4129740" y="2641431"/>
            <a:ext cx="2611612" cy="369332"/>
          </a:xfrm>
          <a:prstGeom prst="rect">
            <a:avLst/>
          </a:prstGeom>
          <a:noFill/>
        </p:spPr>
        <p:txBody>
          <a:bodyPr wrap="none" rtlCol="0">
            <a:spAutoFit/>
          </a:bodyPr>
          <a:lstStyle/>
          <a:p>
            <a:r>
              <a:rPr lang="zh-CN" altLang="en-US" dirty="0"/>
              <a:t>路径</a:t>
            </a:r>
            <a:r>
              <a:rPr lang="en-US" altLang="zh-CN" dirty="0"/>
              <a:t>3</a:t>
            </a:r>
            <a:r>
              <a:rPr lang="zh-CN" altLang="en-US" dirty="0"/>
              <a:t>：</a:t>
            </a:r>
            <a:r>
              <a:rPr lang="en-US" altLang="zh-CN" dirty="0"/>
              <a:t>1-2-3-4-1-2-3-4-5</a:t>
            </a:r>
            <a:endParaRPr lang="zh-CN" altLang="en-US" dirty="0"/>
          </a:p>
        </p:txBody>
      </p:sp>
    </p:spTree>
    <p:extLst>
      <p:ext uri="{BB962C8B-B14F-4D97-AF65-F5344CB8AC3E}">
        <p14:creationId xmlns:p14="http://schemas.microsoft.com/office/powerpoint/2010/main" val="3318571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E726EC4-7757-4EA0-8488-0E46DA9340AF}"/>
              </a:ext>
            </a:extLst>
          </p:cNvPr>
          <p:cNvSpPr txBox="1"/>
          <p:nvPr/>
        </p:nvSpPr>
        <p:spPr>
          <a:xfrm>
            <a:off x="693848" y="405581"/>
            <a:ext cx="3269129" cy="646331"/>
          </a:xfrm>
          <a:prstGeom prst="rect">
            <a:avLst/>
          </a:prstGeom>
          <a:noFill/>
        </p:spPr>
        <p:txBody>
          <a:bodyPr wrap="square" rtlCol="0">
            <a:spAutoFit/>
          </a:bodyPr>
          <a:lstStyle/>
          <a:p>
            <a:r>
              <a:rPr lang="zh-CN" altLang="en-US" dirty="0"/>
              <a:t>设计可强制执行基本集合中每条路径的测试用例</a:t>
            </a:r>
          </a:p>
        </p:txBody>
      </p:sp>
      <p:pic>
        <p:nvPicPr>
          <p:cNvPr id="4" name="图片 3">
            <a:extLst>
              <a:ext uri="{FF2B5EF4-FFF2-40B4-BE49-F238E27FC236}">
                <a16:creationId xmlns:a16="http://schemas.microsoft.com/office/drawing/2014/main" id="{B357FB62-679D-4946-B714-6D25F42FE869}"/>
              </a:ext>
            </a:extLst>
          </p:cNvPr>
          <p:cNvPicPr>
            <a:picLocks noChangeAspect="1"/>
          </p:cNvPicPr>
          <p:nvPr/>
        </p:nvPicPr>
        <p:blipFill>
          <a:blip r:embed="rId2"/>
          <a:stretch>
            <a:fillRect/>
          </a:stretch>
        </p:blipFill>
        <p:spPr>
          <a:xfrm>
            <a:off x="1374591" y="1121529"/>
            <a:ext cx="1907644" cy="3639105"/>
          </a:xfrm>
          <a:prstGeom prst="rect">
            <a:avLst/>
          </a:prstGeom>
        </p:spPr>
      </p:pic>
      <p:sp>
        <p:nvSpPr>
          <p:cNvPr id="6" name="文本框 5">
            <a:extLst>
              <a:ext uri="{FF2B5EF4-FFF2-40B4-BE49-F238E27FC236}">
                <a16:creationId xmlns:a16="http://schemas.microsoft.com/office/drawing/2014/main" id="{C14B3A9C-3CFA-4082-AD4F-BE22DB71ED2A}"/>
              </a:ext>
            </a:extLst>
          </p:cNvPr>
          <p:cNvSpPr txBox="1"/>
          <p:nvPr/>
        </p:nvSpPr>
        <p:spPr>
          <a:xfrm>
            <a:off x="2273473" y="1703377"/>
            <a:ext cx="415498" cy="369332"/>
          </a:xfrm>
          <a:prstGeom prst="rect">
            <a:avLst/>
          </a:prstGeom>
          <a:noFill/>
        </p:spPr>
        <p:txBody>
          <a:bodyPr wrap="none" rtlCol="0">
            <a:spAutoFit/>
          </a:bodyPr>
          <a:lstStyle/>
          <a:p>
            <a:r>
              <a:rPr lang="zh-CN" altLang="en-US" dirty="0"/>
              <a:t>①</a:t>
            </a:r>
          </a:p>
        </p:txBody>
      </p:sp>
      <p:sp>
        <p:nvSpPr>
          <p:cNvPr id="12" name="文本框 11">
            <a:extLst>
              <a:ext uri="{FF2B5EF4-FFF2-40B4-BE49-F238E27FC236}">
                <a16:creationId xmlns:a16="http://schemas.microsoft.com/office/drawing/2014/main" id="{412C7F85-1E39-47F9-993A-5CD0E47C63D3}"/>
              </a:ext>
            </a:extLst>
          </p:cNvPr>
          <p:cNvSpPr txBox="1"/>
          <p:nvPr/>
        </p:nvSpPr>
        <p:spPr>
          <a:xfrm>
            <a:off x="2423147" y="2756415"/>
            <a:ext cx="179294" cy="369332"/>
          </a:xfrm>
          <a:prstGeom prst="rect">
            <a:avLst/>
          </a:prstGeom>
          <a:noFill/>
        </p:spPr>
        <p:txBody>
          <a:bodyPr wrap="square" rtlCol="0">
            <a:spAutoFit/>
          </a:bodyPr>
          <a:lstStyle/>
          <a:p>
            <a:r>
              <a:rPr lang="zh-CN" altLang="en-US" dirty="0"/>
              <a:t>②</a:t>
            </a:r>
          </a:p>
        </p:txBody>
      </p:sp>
      <p:sp>
        <p:nvSpPr>
          <p:cNvPr id="13" name="文本框 12">
            <a:extLst>
              <a:ext uri="{FF2B5EF4-FFF2-40B4-BE49-F238E27FC236}">
                <a16:creationId xmlns:a16="http://schemas.microsoft.com/office/drawing/2014/main" id="{CB496D39-2AC7-4179-AB16-060E2A3C3DB8}"/>
              </a:ext>
            </a:extLst>
          </p:cNvPr>
          <p:cNvSpPr txBox="1"/>
          <p:nvPr/>
        </p:nvSpPr>
        <p:spPr>
          <a:xfrm>
            <a:off x="2602441" y="4021971"/>
            <a:ext cx="415498" cy="369332"/>
          </a:xfrm>
          <a:prstGeom prst="rect">
            <a:avLst/>
          </a:prstGeom>
          <a:noFill/>
        </p:spPr>
        <p:txBody>
          <a:bodyPr wrap="none" rtlCol="0">
            <a:spAutoFit/>
          </a:bodyPr>
          <a:lstStyle/>
          <a:p>
            <a:r>
              <a:rPr lang="zh-CN" altLang="en-US" dirty="0"/>
              <a:t>③</a:t>
            </a:r>
          </a:p>
        </p:txBody>
      </p:sp>
      <p:graphicFrame>
        <p:nvGraphicFramePr>
          <p:cNvPr id="11" name="表格 13">
            <a:extLst>
              <a:ext uri="{FF2B5EF4-FFF2-40B4-BE49-F238E27FC236}">
                <a16:creationId xmlns:a16="http://schemas.microsoft.com/office/drawing/2014/main" id="{4CB5B62D-B8B9-4AE2-B5BF-2F19BE058A8D}"/>
              </a:ext>
            </a:extLst>
          </p:cNvPr>
          <p:cNvGraphicFramePr>
            <a:graphicFrameLocks noGrp="1"/>
          </p:cNvGraphicFramePr>
          <p:nvPr/>
        </p:nvGraphicFramePr>
        <p:xfrm>
          <a:off x="3534031" y="1664801"/>
          <a:ext cx="5514345" cy="1953260"/>
        </p:xfrm>
        <a:graphic>
          <a:graphicData uri="http://schemas.openxmlformats.org/drawingml/2006/table">
            <a:tbl>
              <a:tblPr firstRow="1" bandRow="1">
                <a:tableStyleId>{5C22544A-7EE6-4342-B048-85BDC9FD1C3A}</a:tableStyleId>
              </a:tblPr>
              <a:tblGrid>
                <a:gridCol w="2461243">
                  <a:extLst>
                    <a:ext uri="{9D8B030D-6E8A-4147-A177-3AD203B41FA5}">
                      <a16:colId xmlns:a16="http://schemas.microsoft.com/office/drawing/2014/main" val="4194136356"/>
                    </a:ext>
                  </a:extLst>
                </a:gridCol>
                <a:gridCol w="3053102">
                  <a:extLst>
                    <a:ext uri="{9D8B030D-6E8A-4147-A177-3AD203B41FA5}">
                      <a16:colId xmlns:a16="http://schemas.microsoft.com/office/drawing/2014/main" val="3562030896"/>
                    </a:ext>
                  </a:extLst>
                </a:gridCol>
              </a:tblGrid>
              <a:tr h="370840">
                <a:tc>
                  <a:txBody>
                    <a:bodyPr/>
                    <a:lstStyle/>
                    <a:p>
                      <a:r>
                        <a:rPr lang="zh-CN" altLang="en-US" dirty="0"/>
                        <a:t>路径</a:t>
                      </a:r>
                    </a:p>
                  </a:txBody>
                  <a:tcPr/>
                </a:tc>
                <a:tc>
                  <a:txBody>
                    <a:bodyPr/>
                    <a:lstStyle/>
                    <a:p>
                      <a:r>
                        <a:rPr lang="zh-CN" altLang="en-US" dirty="0"/>
                        <a:t>测试样例</a:t>
                      </a:r>
                    </a:p>
                  </a:txBody>
                  <a:tcPr/>
                </a:tc>
                <a:extLst>
                  <a:ext uri="{0D108BD9-81ED-4DB2-BD59-A6C34878D82A}">
                    <a16:rowId xmlns:a16="http://schemas.microsoft.com/office/drawing/2014/main" val="354646202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路径</a:t>
                      </a:r>
                      <a:r>
                        <a:rPr lang="en-US" altLang="zh-CN" dirty="0"/>
                        <a:t>1</a:t>
                      </a:r>
                      <a:r>
                        <a:rPr lang="zh-CN" altLang="en-US" dirty="0"/>
                        <a:t>：</a:t>
                      </a:r>
                      <a:r>
                        <a:rPr lang="en-US" altLang="zh-CN" dirty="0"/>
                        <a:t>1-2-3-4-5</a:t>
                      </a:r>
                      <a:endParaRPr lang="zh-CN" altLang="en-US" dirty="0"/>
                    </a:p>
                  </a:txBody>
                  <a:tcPr/>
                </a:tc>
                <a:tc>
                  <a:txBody>
                    <a:bodyPr/>
                    <a:lstStyle/>
                    <a:p>
                      <a:r>
                        <a:rPr lang="zh-CN" altLang="en-US" dirty="0"/>
                        <a:t>账号：</a:t>
                      </a:r>
                      <a:r>
                        <a:rPr lang="en-US" altLang="zh-CN" dirty="0"/>
                        <a:t>123</a:t>
                      </a:r>
                      <a:r>
                        <a:rPr lang="zh-CN" altLang="en-US" dirty="0"/>
                        <a:t>；密码：</a:t>
                      </a:r>
                      <a:r>
                        <a:rPr lang="en-US" altLang="zh-CN" dirty="0"/>
                        <a:t>123</a:t>
                      </a:r>
                      <a:r>
                        <a:rPr lang="zh-CN" altLang="en-US" dirty="0"/>
                        <a:t>；审核：通过</a:t>
                      </a:r>
                    </a:p>
                  </a:txBody>
                  <a:tcPr/>
                </a:tc>
                <a:extLst>
                  <a:ext uri="{0D108BD9-81ED-4DB2-BD59-A6C34878D82A}">
                    <a16:rowId xmlns:a16="http://schemas.microsoft.com/office/drawing/2014/main" val="2691827367"/>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路径</a:t>
                      </a:r>
                      <a:r>
                        <a:rPr lang="en-US" altLang="zh-CN" dirty="0"/>
                        <a:t>2</a:t>
                      </a:r>
                      <a:r>
                        <a:rPr lang="zh-CN" altLang="en-US" dirty="0"/>
                        <a:t>：</a:t>
                      </a:r>
                      <a:r>
                        <a:rPr lang="en-US" altLang="zh-CN" dirty="0"/>
                        <a:t>1-2-1-3-4-5</a:t>
                      </a:r>
                      <a:endParaRPr lang="zh-CN" altLang="en-US" dirty="0"/>
                    </a:p>
                  </a:txBody>
                  <a:tcPr/>
                </a:tc>
                <a:tc>
                  <a:txBody>
                    <a:bodyPr/>
                    <a:lstStyle/>
                    <a:p>
                      <a:r>
                        <a:rPr lang="zh-CN" altLang="en-US" dirty="0"/>
                        <a:t>账号</a:t>
                      </a:r>
                      <a:r>
                        <a:rPr lang="en-US" altLang="zh-CN" dirty="0"/>
                        <a:t>1</a:t>
                      </a:r>
                      <a:r>
                        <a:rPr lang="zh-CN" altLang="en-US" dirty="0"/>
                        <a:t>：空；密码</a:t>
                      </a:r>
                      <a:r>
                        <a:rPr lang="en-US" altLang="zh-CN" dirty="0"/>
                        <a:t>1</a:t>
                      </a:r>
                      <a:r>
                        <a:rPr lang="zh-CN" altLang="en-US" dirty="0"/>
                        <a:t>：空；账号</a:t>
                      </a:r>
                      <a:r>
                        <a:rPr lang="en-US" altLang="zh-CN" dirty="0"/>
                        <a:t>2</a:t>
                      </a:r>
                      <a:r>
                        <a:rPr lang="zh-CN" altLang="en-US" dirty="0"/>
                        <a:t>：</a:t>
                      </a:r>
                      <a:r>
                        <a:rPr lang="en-US" altLang="zh-CN" dirty="0"/>
                        <a:t>123</a:t>
                      </a:r>
                      <a:r>
                        <a:rPr lang="zh-CN" altLang="en-US" dirty="0"/>
                        <a:t>，密码</a:t>
                      </a:r>
                      <a:r>
                        <a:rPr lang="en-US" altLang="zh-CN" dirty="0"/>
                        <a:t>2</a:t>
                      </a:r>
                      <a:r>
                        <a:rPr lang="zh-CN" altLang="en-US" dirty="0"/>
                        <a:t>：</a:t>
                      </a:r>
                      <a:r>
                        <a:rPr lang="en-US" altLang="zh-CN" dirty="0"/>
                        <a:t>123</a:t>
                      </a:r>
                      <a:r>
                        <a:rPr lang="zh-CN" altLang="en-US" dirty="0"/>
                        <a:t>；审核：通过</a:t>
                      </a:r>
                    </a:p>
                  </a:txBody>
                  <a:tcPr/>
                </a:tc>
                <a:extLst>
                  <a:ext uri="{0D108BD9-81ED-4DB2-BD59-A6C34878D82A}">
                    <a16:rowId xmlns:a16="http://schemas.microsoft.com/office/drawing/2014/main" val="1687437301"/>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dirty="0"/>
                        <a:t>路径</a:t>
                      </a:r>
                      <a:r>
                        <a:rPr lang="en-US" altLang="zh-CN" dirty="0"/>
                        <a:t>3</a:t>
                      </a:r>
                      <a:r>
                        <a:rPr lang="zh-CN" altLang="en-US" dirty="0"/>
                        <a:t>：</a:t>
                      </a:r>
                      <a:r>
                        <a:rPr lang="en-US" altLang="zh-CN" dirty="0"/>
                        <a:t>1-2-3-4-1-2-3-4-5</a:t>
                      </a:r>
                      <a:endParaRPr lang="zh-CN" altLang="en-US" dirty="0"/>
                    </a:p>
                  </a:txBody>
                  <a:tcPr/>
                </a:tc>
                <a:tc>
                  <a:txBody>
                    <a:bodyPr/>
                    <a:lstStyle/>
                    <a:p>
                      <a:r>
                        <a:rPr lang="zh-CN" altLang="en-US" dirty="0"/>
                        <a:t>账号</a:t>
                      </a:r>
                      <a:r>
                        <a:rPr lang="en-US" altLang="zh-CN" dirty="0"/>
                        <a:t>1</a:t>
                      </a:r>
                      <a:r>
                        <a:rPr lang="zh-CN" altLang="en-US" dirty="0"/>
                        <a:t>：</a:t>
                      </a:r>
                      <a:r>
                        <a:rPr lang="en-US" altLang="zh-CN" dirty="0"/>
                        <a:t>123</a:t>
                      </a:r>
                      <a:r>
                        <a:rPr lang="zh-CN" altLang="en-US" dirty="0"/>
                        <a:t>，密码</a:t>
                      </a:r>
                      <a:r>
                        <a:rPr lang="en-US" altLang="zh-CN" dirty="0"/>
                        <a:t>1</a:t>
                      </a:r>
                      <a:r>
                        <a:rPr lang="zh-CN" altLang="en-US" dirty="0"/>
                        <a:t>：</a:t>
                      </a:r>
                      <a:r>
                        <a:rPr lang="en-US" altLang="zh-CN" dirty="0"/>
                        <a:t>123</a:t>
                      </a:r>
                      <a:r>
                        <a:rPr lang="zh-CN" altLang="en-US" dirty="0"/>
                        <a:t>；审核</a:t>
                      </a:r>
                      <a:r>
                        <a:rPr lang="en-US" altLang="zh-CN" dirty="0"/>
                        <a:t>1</a:t>
                      </a:r>
                      <a:r>
                        <a:rPr lang="zh-CN" altLang="en-US" dirty="0"/>
                        <a:t>：驳回；账号</a:t>
                      </a:r>
                      <a:r>
                        <a:rPr lang="en-US" altLang="zh-CN" dirty="0"/>
                        <a:t>2</a:t>
                      </a:r>
                      <a:r>
                        <a:rPr lang="zh-CN" altLang="en-US" dirty="0"/>
                        <a:t>：</a:t>
                      </a:r>
                      <a:r>
                        <a:rPr lang="en-US" altLang="zh-CN" dirty="0"/>
                        <a:t>123</a:t>
                      </a:r>
                      <a:r>
                        <a:rPr lang="zh-CN" altLang="en-US" dirty="0"/>
                        <a:t>，密码</a:t>
                      </a:r>
                      <a:r>
                        <a:rPr lang="en-US" altLang="zh-CN" dirty="0"/>
                        <a:t>2</a:t>
                      </a:r>
                      <a:r>
                        <a:rPr lang="zh-CN" altLang="en-US" dirty="0"/>
                        <a:t>：</a:t>
                      </a:r>
                      <a:r>
                        <a:rPr lang="en-US" altLang="zh-CN" dirty="0"/>
                        <a:t>123</a:t>
                      </a:r>
                      <a:r>
                        <a:rPr lang="zh-CN" altLang="en-US" dirty="0"/>
                        <a:t>；审核</a:t>
                      </a:r>
                      <a:r>
                        <a:rPr lang="en-US" altLang="zh-CN" dirty="0"/>
                        <a:t>2</a:t>
                      </a:r>
                      <a:r>
                        <a:rPr lang="zh-CN" altLang="en-US" dirty="0"/>
                        <a:t>：通过</a:t>
                      </a:r>
                    </a:p>
                  </a:txBody>
                  <a:tcPr/>
                </a:tc>
                <a:extLst>
                  <a:ext uri="{0D108BD9-81ED-4DB2-BD59-A6C34878D82A}">
                    <a16:rowId xmlns:a16="http://schemas.microsoft.com/office/drawing/2014/main" val="2874220999"/>
                  </a:ext>
                </a:extLst>
              </a:tr>
            </a:tbl>
          </a:graphicData>
        </a:graphic>
      </p:graphicFrame>
    </p:spTree>
    <p:extLst>
      <p:ext uri="{BB962C8B-B14F-4D97-AF65-F5344CB8AC3E}">
        <p14:creationId xmlns:p14="http://schemas.microsoft.com/office/powerpoint/2010/main" val="8599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248561" y="133729"/>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选择程序设计语言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7835DAED-4447-42DB-A0A5-12AB9C02794E}"/>
              </a:ext>
            </a:extLst>
          </p:cNvPr>
          <p:cNvSpPr txBox="1"/>
          <p:nvPr/>
        </p:nvSpPr>
        <p:spPr>
          <a:xfrm>
            <a:off x="484496" y="1179477"/>
            <a:ext cx="8010674" cy="1477328"/>
          </a:xfrm>
          <a:prstGeom prst="rect">
            <a:avLst/>
          </a:prstGeom>
          <a:noFill/>
        </p:spPr>
        <p:txBody>
          <a:bodyPr wrap="square" rtlCol="0">
            <a:spAutoFit/>
          </a:bodyPr>
          <a:lstStyle/>
          <a:p>
            <a:r>
              <a:rPr lang="zh-CN" altLang="en-US" dirty="0"/>
              <a:t>为了是程序更加人员测试和维护，以及减少软件的总成本，所选用的高级语言应该有</a:t>
            </a:r>
            <a:r>
              <a:rPr lang="zh-CN" altLang="en-US" dirty="0">
                <a:solidFill>
                  <a:schemeClr val="accent3">
                    <a:lumMod val="50000"/>
                  </a:schemeClr>
                </a:solidFill>
              </a:rPr>
              <a:t>理想的模块化机制</a:t>
            </a:r>
            <a:r>
              <a:rPr lang="zh-CN" altLang="en-US" dirty="0"/>
              <a:t>，以及可读性好的控制结构和数据结构；为了便于调试和提高软件可靠性，语言特点应该使编译程序能够尽可能多的发现程序中的错误；为了降低软件开发和维护的成本，选用的高级语言应有</a:t>
            </a:r>
            <a:r>
              <a:rPr lang="zh-CN" altLang="en-US" dirty="0">
                <a:solidFill>
                  <a:schemeClr val="accent3">
                    <a:lumMod val="50000"/>
                  </a:schemeClr>
                </a:solidFill>
              </a:rPr>
              <a:t>良好的独立编译机制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3327909" y="267532"/>
            <a:ext cx="2488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A47F74"/>
                </a:solidFill>
                <a:effectLst/>
                <a:uLnTx/>
                <a:uFillTx/>
                <a:latin typeface="汉仪大宋简"/>
                <a:ea typeface="汉仪大宋简"/>
                <a:cs typeface="+mn-cs"/>
              </a:rPr>
              <a:t>7.7 </a:t>
            </a: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黑盒测试技术</a:t>
            </a:r>
          </a:p>
        </p:txBody>
      </p:sp>
      <p:cxnSp>
        <p:nvCxnSpPr>
          <p:cNvPr id="9" name="直接连接符 8"/>
          <p:cNvCxnSpPr/>
          <p:nvPr/>
        </p:nvCxnSpPr>
        <p:spPr>
          <a:xfrm>
            <a:off x="4457700" y="729197"/>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Freeform 7"/>
          <p:cNvSpPr/>
          <p:nvPr/>
        </p:nvSpPr>
        <p:spPr bwMode="auto">
          <a:xfrm>
            <a:off x="528718" y="1421845"/>
            <a:ext cx="1181341" cy="1149905"/>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A47F74"/>
          </a:solidFill>
          <a:ln>
            <a:noFill/>
          </a:ln>
        </p:spPr>
        <p:txBody>
          <a:bodyPr vert="horz" wrap="square" lIns="91440" tIns="45720" rIns="91440" bIns="45720" numCol="1" anchor="t" anchorCtr="0" compatLnSpc="1"/>
          <a:lstStyle/>
          <a:p>
            <a:endParaRPr lang="zh-CN" altLang="en-US"/>
          </a:p>
        </p:txBody>
      </p:sp>
      <p:sp>
        <p:nvSpPr>
          <p:cNvPr id="34" name="Freeform 7"/>
          <p:cNvSpPr/>
          <p:nvPr/>
        </p:nvSpPr>
        <p:spPr bwMode="auto">
          <a:xfrm>
            <a:off x="528718" y="3229379"/>
            <a:ext cx="1181341" cy="1149905"/>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D69A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4686300" y="1421845"/>
            <a:ext cx="1181341" cy="1149905"/>
          </a:xfrm>
          <a:custGeom>
            <a:avLst/>
            <a:gdLst>
              <a:gd name="T0" fmla="*/ 638 w 651"/>
              <a:gd name="T1" fmla="*/ 237 h 486"/>
              <a:gd name="T2" fmla="*/ 549 w 651"/>
              <a:gd name="T3" fmla="*/ 106 h 486"/>
              <a:gd name="T4" fmla="*/ 411 w 651"/>
              <a:gd name="T5" fmla="*/ 20 h 486"/>
              <a:gd name="T6" fmla="*/ 232 w 651"/>
              <a:gd name="T7" fmla="*/ 17 h 486"/>
              <a:gd name="T8" fmla="*/ 47 w 651"/>
              <a:gd name="T9" fmla="*/ 67 h 486"/>
              <a:gd name="T10" fmla="*/ 30 w 651"/>
              <a:gd name="T11" fmla="*/ 87 h 486"/>
              <a:gd name="T12" fmla="*/ 26 w 651"/>
              <a:gd name="T13" fmla="*/ 240 h 486"/>
              <a:gd name="T14" fmla="*/ 72 w 651"/>
              <a:gd name="T15" fmla="*/ 302 h 486"/>
              <a:gd name="T16" fmla="*/ 138 w 651"/>
              <a:gd name="T17" fmla="*/ 366 h 486"/>
              <a:gd name="T18" fmla="*/ 272 w 651"/>
              <a:gd name="T19" fmla="*/ 464 h 486"/>
              <a:gd name="T20" fmla="*/ 432 w 651"/>
              <a:gd name="T21" fmla="*/ 469 h 486"/>
              <a:gd name="T22" fmla="*/ 576 w 651"/>
              <a:gd name="T23" fmla="*/ 389 h 486"/>
              <a:gd name="T24" fmla="*/ 638 w 651"/>
              <a:gd name="T25" fmla="*/ 237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1" h="486">
                <a:moveTo>
                  <a:pt x="638" y="237"/>
                </a:moveTo>
                <a:cubicBezTo>
                  <a:pt x="628" y="175"/>
                  <a:pt x="589" y="135"/>
                  <a:pt x="549" y="106"/>
                </a:cubicBezTo>
                <a:cubicBezTo>
                  <a:pt x="505" y="75"/>
                  <a:pt x="460" y="36"/>
                  <a:pt x="411" y="20"/>
                </a:cubicBezTo>
                <a:cubicBezTo>
                  <a:pt x="353" y="0"/>
                  <a:pt x="291" y="10"/>
                  <a:pt x="232" y="17"/>
                </a:cubicBezTo>
                <a:cubicBezTo>
                  <a:pt x="169" y="26"/>
                  <a:pt x="107" y="38"/>
                  <a:pt x="47" y="67"/>
                </a:cubicBezTo>
                <a:cubicBezTo>
                  <a:pt x="39" y="71"/>
                  <a:pt x="34" y="79"/>
                  <a:pt x="30" y="87"/>
                </a:cubicBezTo>
                <a:cubicBezTo>
                  <a:pt x="0" y="119"/>
                  <a:pt x="9" y="202"/>
                  <a:pt x="26" y="240"/>
                </a:cubicBezTo>
                <a:cubicBezTo>
                  <a:pt x="37" y="266"/>
                  <a:pt x="55" y="284"/>
                  <a:pt x="72" y="302"/>
                </a:cubicBezTo>
                <a:cubicBezTo>
                  <a:pt x="93" y="324"/>
                  <a:pt x="115" y="346"/>
                  <a:pt x="138" y="366"/>
                </a:cubicBezTo>
                <a:cubicBezTo>
                  <a:pt x="179" y="405"/>
                  <a:pt x="223" y="443"/>
                  <a:pt x="272" y="464"/>
                </a:cubicBezTo>
                <a:cubicBezTo>
                  <a:pt x="323" y="486"/>
                  <a:pt x="380" y="485"/>
                  <a:pt x="432" y="469"/>
                </a:cubicBezTo>
                <a:cubicBezTo>
                  <a:pt x="483" y="454"/>
                  <a:pt x="531" y="424"/>
                  <a:pt x="576" y="389"/>
                </a:cubicBezTo>
                <a:cubicBezTo>
                  <a:pt x="619" y="354"/>
                  <a:pt x="651" y="307"/>
                  <a:pt x="638" y="237"/>
                </a:cubicBezTo>
              </a:path>
            </a:pathLst>
          </a:custGeom>
          <a:solidFill>
            <a:srgbClr val="A47F74"/>
          </a:solidFill>
          <a:ln>
            <a:noFill/>
          </a:ln>
        </p:spPr>
        <p:txBody>
          <a:bodyPr vert="horz" wrap="square" lIns="91440" tIns="45720" rIns="91440" bIns="45720" numCol="1" anchor="t" anchorCtr="0" compatLnSpc="1"/>
          <a:lstStyle/>
          <a:p>
            <a:endParaRPr lang="zh-CN" altLang="en-US"/>
          </a:p>
        </p:txBody>
      </p:sp>
      <p:sp>
        <p:nvSpPr>
          <p:cNvPr id="4" name="矩形 3"/>
          <p:cNvSpPr/>
          <p:nvPr/>
        </p:nvSpPr>
        <p:spPr>
          <a:xfrm>
            <a:off x="1851003" y="1763197"/>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7F74"/>
                </a:solidFill>
                <a:effectLst/>
                <a:uLnTx/>
                <a:uFillTx/>
                <a:latin typeface="华文细黑"/>
                <a:ea typeface="汉仪大宋简"/>
                <a:cs typeface="+mn-cs"/>
                <a:sym typeface="+mn-lt"/>
              </a:rPr>
              <a:t>等价划分</a:t>
            </a:r>
          </a:p>
        </p:txBody>
      </p:sp>
      <p:sp>
        <p:nvSpPr>
          <p:cNvPr id="42" name="矩形 41"/>
          <p:cNvSpPr/>
          <p:nvPr/>
        </p:nvSpPr>
        <p:spPr>
          <a:xfrm>
            <a:off x="1851002" y="3604276"/>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7F74"/>
                </a:solidFill>
                <a:effectLst/>
                <a:uLnTx/>
                <a:uFillTx/>
                <a:latin typeface="华文细黑"/>
                <a:ea typeface="汉仪大宋简"/>
                <a:cs typeface="+mn-cs"/>
                <a:sym typeface="+mn-lt"/>
              </a:rPr>
              <a:t>错误推测</a:t>
            </a:r>
          </a:p>
        </p:txBody>
      </p:sp>
      <p:sp>
        <p:nvSpPr>
          <p:cNvPr id="45" name="文本框 6"/>
          <p:cNvSpPr txBox="1">
            <a:spLocks noChangeArrowheads="1"/>
          </p:cNvSpPr>
          <p:nvPr/>
        </p:nvSpPr>
        <p:spPr bwMode="auto">
          <a:xfrm>
            <a:off x="790680" y="1609309"/>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a:solidFill>
                  <a:schemeClr val="bg1"/>
                </a:solidFill>
                <a:latin typeface="汉仪大宋简"/>
                <a:ea typeface="汉仪大宋简"/>
              </a:rPr>
              <a:t>壹</a:t>
            </a:r>
            <a:endParaRPr kumimoji="0" lang="zh-CN" altLang="en-US" sz="4000" b="0" i="0" u="none" strike="noStrike" kern="1200" cap="none" spc="0" normalizeH="0" baseline="0" noProof="0">
              <a:ln>
                <a:noFill/>
              </a:ln>
              <a:solidFill>
                <a:schemeClr val="bg1"/>
              </a:solidFill>
              <a:effectLst/>
              <a:uLnTx/>
              <a:uFillTx/>
              <a:latin typeface="汉仪大宋简"/>
              <a:ea typeface="汉仪大宋简"/>
            </a:endParaRPr>
          </a:p>
        </p:txBody>
      </p:sp>
      <p:sp>
        <p:nvSpPr>
          <p:cNvPr id="47" name="文本框 6"/>
          <p:cNvSpPr txBox="1">
            <a:spLocks noChangeArrowheads="1"/>
          </p:cNvSpPr>
          <p:nvPr/>
        </p:nvSpPr>
        <p:spPr bwMode="auto">
          <a:xfrm>
            <a:off x="4928156" y="1658599"/>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a:solidFill>
                  <a:schemeClr val="bg1"/>
                </a:solidFill>
                <a:latin typeface="汉仪大宋简"/>
                <a:ea typeface="汉仪大宋简"/>
              </a:rPr>
              <a:t>贰</a:t>
            </a:r>
            <a:endParaRPr kumimoji="0" lang="zh-CN" altLang="en-US" sz="4000" b="0" i="0" u="none" strike="noStrike" kern="1200" cap="none" spc="0" normalizeH="0" baseline="0" noProof="0">
              <a:ln>
                <a:noFill/>
              </a:ln>
              <a:solidFill>
                <a:schemeClr val="bg1"/>
              </a:solidFill>
              <a:effectLst/>
              <a:uLnTx/>
              <a:uFillTx/>
              <a:latin typeface="汉仪大宋简"/>
              <a:ea typeface="汉仪大宋简"/>
            </a:endParaRPr>
          </a:p>
        </p:txBody>
      </p:sp>
      <p:sp>
        <p:nvSpPr>
          <p:cNvPr id="49" name="文本框 6"/>
          <p:cNvSpPr txBox="1">
            <a:spLocks noChangeArrowheads="1"/>
          </p:cNvSpPr>
          <p:nvPr/>
        </p:nvSpPr>
        <p:spPr bwMode="auto">
          <a:xfrm>
            <a:off x="759195" y="3450388"/>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a:solidFill>
                  <a:schemeClr val="bg1"/>
                </a:solidFill>
                <a:latin typeface="汉仪大宋简"/>
                <a:ea typeface="汉仪大宋简"/>
              </a:rPr>
              <a:t>叁</a:t>
            </a:r>
            <a:endParaRPr kumimoji="0" lang="zh-CN" altLang="en-US" sz="4000" b="0" i="0" u="none" strike="noStrike" kern="1200" cap="none" spc="0" normalizeH="0" baseline="0" noProof="0">
              <a:ln>
                <a:noFill/>
              </a:ln>
              <a:solidFill>
                <a:schemeClr val="bg1"/>
              </a:solidFill>
              <a:effectLst/>
              <a:uLnTx/>
              <a:uFillTx/>
              <a:latin typeface="汉仪大宋简"/>
              <a:ea typeface="汉仪大宋简"/>
            </a:endParaRPr>
          </a:p>
        </p:txBody>
      </p:sp>
      <p:sp>
        <p:nvSpPr>
          <p:cNvPr id="21" name="矩形 20">
            <a:extLst>
              <a:ext uri="{FF2B5EF4-FFF2-40B4-BE49-F238E27FC236}">
                <a16:creationId xmlns:a16="http://schemas.microsoft.com/office/drawing/2014/main" id="{9A91DD63-26C3-45B5-A47E-F92691C07D2F}"/>
              </a:ext>
            </a:extLst>
          </p:cNvPr>
          <p:cNvSpPr/>
          <p:nvPr/>
        </p:nvSpPr>
        <p:spPr>
          <a:xfrm>
            <a:off x="6025281" y="1763197"/>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7F74"/>
                </a:solidFill>
                <a:effectLst/>
                <a:uLnTx/>
                <a:uFillTx/>
                <a:latin typeface="华文细黑"/>
                <a:ea typeface="汉仪大宋简"/>
                <a:cs typeface="+mn-cs"/>
                <a:sym typeface="+mn-lt"/>
              </a:rPr>
              <a:t>边界值分析</a:t>
            </a:r>
          </a:p>
        </p:txBody>
      </p:sp>
      <p:sp>
        <p:nvSpPr>
          <p:cNvPr id="5" name="文本框 4">
            <a:extLst>
              <a:ext uri="{FF2B5EF4-FFF2-40B4-BE49-F238E27FC236}">
                <a16:creationId xmlns:a16="http://schemas.microsoft.com/office/drawing/2014/main" id="{C7080050-6B7D-47AE-AFF8-4DCF13D3D6B2}"/>
              </a:ext>
            </a:extLst>
          </p:cNvPr>
          <p:cNvSpPr txBox="1"/>
          <p:nvPr/>
        </p:nvSpPr>
        <p:spPr>
          <a:xfrm>
            <a:off x="4166166" y="2680946"/>
            <a:ext cx="4763719" cy="2246769"/>
          </a:xfrm>
          <a:prstGeom prst="rect">
            <a:avLst/>
          </a:prstGeom>
          <a:noFill/>
        </p:spPr>
        <p:txBody>
          <a:bodyPr wrap="square" rtlCol="0">
            <a:spAutoFit/>
          </a:bodyPr>
          <a:lstStyle/>
          <a:p>
            <a:r>
              <a:rPr kumimoji="0" lang="zh-CN" altLang="en-US" sz="1400" b="0" i="0" u="none" strike="noStrike" kern="1200" cap="none" spc="0" normalizeH="0" baseline="0" noProof="0" dirty="0">
                <a:ln>
                  <a:noFill/>
                </a:ln>
                <a:solidFill>
                  <a:srgbClr val="A47F74"/>
                </a:solidFill>
                <a:effectLst/>
                <a:uLnTx/>
                <a:uFillTx/>
                <a:latin typeface="华文细黑"/>
                <a:ea typeface="汉仪大宋简"/>
                <a:cs typeface="+mn-cs"/>
                <a:sym typeface="+mn-lt"/>
              </a:rPr>
              <a:t>黑盒测试着重测试软件功能，是与白盒测试互补的方法。</a:t>
            </a:r>
            <a:endParaRPr kumimoji="0" lang="en-US" altLang="zh-CN" sz="1400" b="0" i="0" u="none" strike="noStrike" kern="1200" cap="none" spc="0" normalizeH="0" baseline="0" noProof="0" dirty="0">
              <a:ln>
                <a:noFill/>
              </a:ln>
              <a:solidFill>
                <a:srgbClr val="A47F74"/>
              </a:solidFill>
              <a:effectLst/>
              <a:uLnTx/>
              <a:uFillTx/>
              <a:latin typeface="华文细黑"/>
              <a:ea typeface="汉仪大宋简"/>
              <a:cs typeface="+mn-cs"/>
              <a:sym typeface="+mn-lt"/>
            </a:endParaRPr>
          </a:p>
          <a:p>
            <a:r>
              <a:rPr kumimoji="0" lang="zh-CN" altLang="en-US" sz="1400" b="0" i="0" u="none" strike="noStrike" kern="1200" cap="none" spc="0" normalizeH="0" baseline="0" noProof="0" dirty="0">
                <a:ln>
                  <a:noFill/>
                </a:ln>
                <a:solidFill>
                  <a:srgbClr val="A47F74"/>
                </a:solidFill>
                <a:effectLst/>
                <a:uLnTx/>
                <a:uFillTx/>
                <a:latin typeface="华文细黑"/>
                <a:ea typeface="汉仪大宋简"/>
                <a:cs typeface="+mn-cs"/>
                <a:sym typeface="+mn-lt"/>
              </a:rPr>
              <a:t>黑盒测试力图发现下列错误：</a:t>
            </a:r>
            <a:endParaRPr kumimoji="0" lang="en-US" altLang="zh-CN" sz="1400" b="0" i="0" u="none" strike="noStrike" kern="1200" cap="none" spc="0" normalizeH="0" baseline="0" noProof="0" dirty="0">
              <a:ln>
                <a:noFill/>
              </a:ln>
              <a:solidFill>
                <a:srgbClr val="A47F74"/>
              </a:solidFill>
              <a:effectLst/>
              <a:uLnTx/>
              <a:uFillTx/>
              <a:latin typeface="华文细黑"/>
              <a:ea typeface="汉仪大宋简"/>
              <a:cs typeface="+mn-cs"/>
              <a:sym typeface="+mn-lt"/>
            </a:endParaRPr>
          </a:p>
          <a:p>
            <a:r>
              <a:rPr lang="en-US" altLang="zh-CN" sz="1400" dirty="0">
                <a:solidFill>
                  <a:srgbClr val="A47F74"/>
                </a:solidFill>
                <a:latin typeface="华文细黑"/>
                <a:sym typeface="+mn-lt"/>
              </a:rPr>
              <a:t>1.</a:t>
            </a:r>
            <a:r>
              <a:rPr lang="zh-CN" altLang="en-US" sz="1400" b="1" dirty="0">
                <a:solidFill>
                  <a:srgbClr val="A47F74"/>
                </a:solidFill>
                <a:latin typeface="华文细黑"/>
                <a:sym typeface="+mn-lt"/>
              </a:rPr>
              <a:t>功能不正确或遗漏了功能</a:t>
            </a:r>
            <a:r>
              <a:rPr lang="en-US" altLang="zh-CN" sz="1400" b="1" dirty="0">
                <a:solidFill>
                  <a:srgbClr val="A47F74"/>
                </a:solidFill>
                <a:latin typeface="华文细黑"/>
                <a:sym typeface="+mn-lt"/>
              </a:rPr>
              <a:t>	2.</a:t>
            </a:r>
            <a:r>
              <a:rPr lang="zh-CN" altLang="en-US" sz="1400" b="1" dirty="0">
                <a:solidFill>
                  <a:srgbClr val="A47F74"/>
                </a:solidFill>
                <a:latin typeface="华文细黑"/>
                <a:sym typeface="+mn-lt"/>
              </a:rPr>
              <a:t>界面错误</a:t>
            </a:r>
            <a:endParaRPr lang="en-US" altLang="zh-CN" sz="1400" b="1" dirty="0">
              <a:solidFill>
                <a:srgbClr val="A47F74"/>
              </a:solidFill>
              <a:latin typeface="华文细黑"/>
              <a:sym typeface="+mn-lt"/>
            </a:endParaRPr>
          </a:p>
          <a:p>
            <a:r>
              <a:rPr lang="en-US" altLang="zh-CN" sz="1400" b="1" dirty="0">
                <a:solidFill>
                  <a:srgbClr val="A47F74"/>
                </a:solidFill>
                <a:latin typeface="华文细黑"/>
                <a:sym typeface="+mn-lt"/>
              </a:rPr>
              <a:t>3.</a:t>
            </a:r>
            <a:r>
              <a:rPr lang="zh-CN" altLang="en-US" sz="1400" b="1" dirty="0">
                <a:solidFill>
                  <a:srgbClr val="A47F74"/>
                </a:solidFill>
                <a:latin typeface="华文细黑"/>
                <a:sym typeface="+mn-lt"/>
              </a:rPr>
              <a:t>数据结构错误或外部数据库访问错误</a:t>
            </a:r>
            <a:endParaRPr lang="en-US" altLang="zh-CN" sz="1400" b="1" dirty="0">
              <a:solidFill>
                <a:srgbClr val="A47F74"/>
              </a:solidFill>
              <a:latin typeface="华文细黑"/>
              <a:sym typeface="+mn-lt"/>
            </a:endParaRPr>
          </a:p>
          <a:p>
            <a:r>
              <a:rPr lang="en-US" altLang="zh-CN" sz="1400" b="1" dirty="0">
                <a:solidFill>
                  <a:srgbClr val="A47F74"/>
                </a:solidFill>
                <a:latin typeface="华文细黑"/>
                <a:sym typeface="+mn-lt"/>
              </a:rPr>
              <a:t>4.</a:t>
            </a:r>
            <a:r>
              <a:rPr lang="zh-CN" altLang="en-US" sz="1400" b="1" dirty="0">
                <a:solidFill>
                  <a:srgbClr val="A47F74"/>
                </a:solidFill>
                <a:latin typeface="华文细黑"/>
                <a:sym typeface="+mn-lt"/>
              </a:rPr>
              <a:t>性能错误 </a:t>
            </a:r>
            <a:r>
              <a:rPr lang="en-US" altLang="zh-CN" sz="1400" b="1" dirty="0">
                <a:solidFill>
                  <a:srgbClr val="A47F74"/>
                </a:solidFill>
                <a:latin typeface="华文细黑"/>
                <a:sym typeface="+mn-lt"/>
              </a:rPr>
              <a:t>		     5.</a:t>
            </a:r>
            <a:r>
              <a:rPr lang="zh-CN" altLang="en-US" sz="1400" b="1" dirty="0">
                <a:solidFill>
                  <a:srgbClr val="A47F74"/>
                </a:solidFill>
                <a:latin typeface="华文细黑"/>
                <a:sym typeface="+mn-lt"/>
              </a:rPr>
              <a:t>初始化和终止错误</a:t>
            </a:r>
            <a:endParaRPr lang="en-US" altLang="zh-CN" sz="1400" b="1" dirty="0">
              <a:solidFill>
                <a:srgbClr val="A47F74"/>
              </a:solidFill>
              <a:latin typeface="华文细黑"/>
              <a:sym typeface="+mn-lt"/>
            </a:endParaRPr>
          </a:p>
          <a:p>
            <a:r>
              <a:rPr lang="zh-CN" altLang="en-US" sz="1400" b="1" dirty="0">
                <a:solidFill>
                  <a:srgbClr val="A47F74"/>
                </a:solidFill>
                <a:latin typeface="华文细黑"/>
                <a:sym typeface="+mn-lt"/>
              </a:rPr>
              <a:t>设计黑盒测试方案应考虑的问题：</a:t>
            </a:r>
            <a:endParaRPr lang="en-US" altLang="zh-CN" sz="1400" b="1" dirty="0">
              <a:solidFill>
                <a:srgbClr val="A47F74"/>
              </a:solidFill>
              <a:latin typeface="华文细黑"/>
              <a:sym typeface="+mn-lt"/>
            </a:endParaRPr>
          </a:p>
          <a:p>
            <a:r>
              <a:rPr lang="en-US" altLang="zh-CN" sz="1400" b="1" dirty="0">
                <a:solidFill>
                  <a:srgbClr val="A47F74"/>
                </a:solidFill>
                <a:latin typeface="华文细黑"/>
                <a:sym typeface="+mn-lt"/>
              </a:rPr>
              <a:t>1.</a:t>
            </a:r>
            <a:r>
              <a:rPr lang="zh-CN" altLang="en-US" sz="1400" b="1" dirty="0">
                <a:solidFill>
                  <a:srgbClr val="A47F74"/>
                </a:solidFill>
                <a:latin typeface="华文细黑"/>
                <a:sym typeface="+mn-lt"/>
              </a:rPr>
              <a:t>如何测试功能有效性  </a:t>
            </a:r>
            <a:r>
              <a:rPr lang="en-US" altLang="zh-CN" sz="1400" b="1" dirty="0">
                <a:solidFill>
                  <a:srgbClr val="A47F74"/>
                </a:solidFill>
                <a:latin typeface="华文细黑"/>
                <a:sym typeface="+mn-lt"/>
              </a:rPr>
              <a:t>2.</a:t>
            </a:r>
            <a:r>
              <a:rPr lang="zh-CN" altLang="en-US" sz="1400" b="1" dirty="0">
                <a:solidFill>
                  <a:srgbClr val="A47F74"/>
                </a:solidFill>
                <a:latin typeface="华文细黑"/>
                <a:sym typeface="+mn-lt"/>
              </a:rPr>
              <a:t>哪类输入为好测试用例</a:t>
            </a:r>
            <a:endParaRPr lang="en-US" altLang="zh-CN" sz="1400" b="1" dirty="0">
              <a:solidFill>
                <a:srgbClr val="A47F74"/>
              </a:solidFill>
              <a:latin typeface="华文细黑"/>
              <a:sym typeface="+mn-lt"/>
            </a:endParaRPr>
          </a:p>
          <a:p>
            <a:r>
              <a:rPr lang="en-US" altLang="zh-CN" sz="1400" b="1" dirty="0">
                <a:solidFill>
                  <a:srgbClr val="A47F74"/>
                </a:solidFill>
                <a:latin typeface="华文细黑"/>
                <a:sym typeface="+mn-lt"/>
              </a:rPr>
              <a:t>3.</a:t>
            </a:r>
            <a:r>
              <a:rPr lang="zh-CN" altLang="en-US" sz="1400" b="1" dirty="0">
                <a:solidFill>
                  <a:srgbClr val="A47F74"/>
                </a:solidFill>
                <a:latin typeface="华文细黑"/>
                <a:sym typeface="+mn-lt"/>
              </a:rPr>
              <a:t>系统有无敏感输入值  </a:t>
            </a:r>
            <a:r>
              <a:rPr lang="en-US" altLang="zh-CN" sz="1400" b="1" dirty="0">
                <a:solidFill>
                  <a:srgbClr val="A47F74"/>
                </a:solidFill>
                <a:latin typeface="华文细黑"/>
                <a:sym typeface="+mn-lt"/>
              </a:rPr>
              <a:t>4.</a:t>
            </a:r>
            <a:r>
              <a:rPr lang="zh-CN" altLang="en-US" sz="1400" b="1" dirty="0">
                <a:solidFill>
                  <a:srgbClr val="A47F74"/>
                </a:solidFill>
                <a:latin typeface="华文细黑"/>
                <a:sym typeface="+mn-lt"/>
              </a:rPr>
              <a:t>如何划定数据类边界</a:t>
            </a:r>
            <a:endParaRPr lang="en-US" altLang="zh-CN" sz="1400" b="1" dirty="0">
              <a:solidFill>
                <a:srgbClr val="A47F74"/>
              </a:solidFill>
              <a:latin typeface="华文细黑"/>
              <a:sym typeface="+mn-lt"/>
            </a:endParaRPr>
          </a:p>
          <a:p>
            <a:r>
              <a:rPr lang="en-US" altLang="zh-CN" sz="1400" b="1" dirty="0">
                <a:solidFill>
                  <a:srgbClr val="A47F74"/>
                </a:solidFill>
                <a:latin typeface="华文细黑"/>
                <a:sym typeface="+mn-lt"/>
              </a:rPr>
              <a:t>5.</a:t>
            </a:r>
            <a:r>
              <a:rPr lang="zh-CN" altLang="en-US" sz="1400" b="1" dirty="0">
                <a:solidFill>
                  <a:srgbClr val="A47F74"/>
                </a:solidFill>
                <a:latin typeface="华文细黑"/>
                <a:sym typeface="+mn-lt"/>
              </a:rPr>
              <a:t>系统对数据率和数据量的承受能力</a:t>
            </a:r>
            <a:endParaRPr lang="en-US" altLang="zh-CN" sz="1400" b="1" dirty="0">
              <a:solidFill>
                <a:srgbClr val="A47F74"/>
              </a:solidFill>
              <a:latin typeface="华文细黑"/>
              <a:sym typeface="+mn-lt"/>
            </a:endParaRPr>
          </a:p>
          <a:p>
            <a:r>
              <a:rPr lang="en-US" altLang="zh-CN" sz="1400" b="1" dirty="0">
                <a:solidFill>
                  <a:srgbClr val="A47F74"/>
                </a:solidFill>
                <a:latin typeface="华文细黑"/>
                <a:sym typeface="+mn-lt"/>
              </a:rPr>
              <a:t>6.</a:t>
            </a:r>
            <a:r>
              <a:rPr lang="zh-CN" altLang="en-US" sz="1400" b="1" dirty="0">
                <a:solidFill>
                  <a:srgbClr val="A47F74"/>
                </a:solidFill>
                <a:latin typeface="华文细黑"/>
                <a:sym typeface="+mn-lt"/>
              </a:rPr>
              <a:t>数据的特定组合会对系统运行产生什么影响</a:t>
            </a:r>
            <a:endParaRPr lang="zh-CN" altLang="en-US" sz="1400" b="1" dirty="0"/>
          </a:p>
        </p:txBody>
      </p:sp>
    </p:spTree>
    <p:extLst>
      <p:ext uri="{BB962C8B-B14F-4D97-AF65-F5344CB8AC3E}">
        <p14:creationId xmlns:p14="http://schemas.microsoft.com/office/powerpoint/2010/main" val="692200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E352139-CAC7-4DB4-B592-1EAEEBF28544}"/>
              </a:ext>
            </a:extLst>
          </p:cNvPr>
          <p:cNvSpPr txBox="1"/>
          <p:nvPr/>
        </p:nvSpPr>
        <p:spPr>
          <a:xfrm>
            <a:off x="607869" y="187038"/>
            <a:ext cx="1653887"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dirty="0">
                <a:solidFill>
                  <a:srgbClr val="A47F74"/>
                </a:solidFill>
                <a:latin typeface="华文细黑"/>
                <a:ea typeface="汉仪大宋简"/>
                <a:sym typeface="+mn-lt"/>
              </a:rPr>
              <a:t>7.7.1</a:t>
            </a:r>
            <a:r>
              <a:rPr kumimoji="0" lang="zh-CN" altLang="en-US" sz="1800" b="0" i="0" u="none" strike="noStrike" kern="1200" cap="none" spc="0" normalizeH="0" baseline="0" noProof="0" dirty="0">
                <a:ln>
                  <a:noFill/>
                </a:ln>
                <a:solidFill>
                  <a:srgbClr val="A47F74"/>
                </a:solidFill>
                <a:effectLst/>
                <a:uLnTx/>
                <a:uFillTx/>
                <a:latin typeface="华文细黑"/>
                <a:ea typeface="汉仪大宋简"/>
                <a:cs typeface="+mn-cs"/>
                <a:sym typeface="+mn-lt"/>
              </a:rPr>
              <a:t>等价划分</a:t>
            </a:r>
          </a:p>
        </p:txBody>
      </p:sp>
      <p:sp>
        <p:nvSpPr>
          <p:cNvPr id="5" name="文本框 4">
            <a:extLst>
              <a:ext uri="{FF2B5EF4-FFF2-40B4-BE49-F238E27FC236}">
                <a16:creationId xmlns:a16="http://schemas.microsoft.com/office/drawing/2014/main" id="{AD727740-1C9C-470A-A726-B270C0B1C4D7}"/>
              </a:ext>
            </a:extLst>
          </p:cNvPr>
          <p:cNvSpPr txBox="1"/>
          <p:nvPr/>
        </p:nvSpPr>
        <p:spPr>
          <a:xfrm>
            <a:off x="607869" y="626009"/>
            <a:ext cx="7760275" cy="923330"/>
          </a:xfrm>
          <a:prstGeom prst="rect">
            <a:avLst/>
          </a:prstGeom>
          <a:noFill/>
        </p:spPr>
        <p:txBody>
          <a:bodyPr wrap="square">
            <a:spAutoFit/>
          </a:bodyPr>
          <a:lstStyle/>
          <a:p>
            <a:r>
              <a:rPr lang="en-US" altLang="zh-CN" b="1" dirty="0">
                <a:solidFill>
                  <a:schemeClr val="accent3">
                    <a:lumMod val="50000"/>
                  </a:schemeClr>
                </a:solidFill>
                <a:latin typeface="华文细黑"/>
              </a:rPr>
              <a:t>1.</a:t>
            </a:r>
            <a:r>
              <a:rPr lang="zh-CN" altLang="en-US" b="1" dirty="0">
                <a:solidFill>
                  <a:schemeClr val="accent3">
                    <a:lumMod val="50000"/>
                  </a:schemeClr>
                </a:solidFill>
                <a:latin typeface="华文细黑"/>
              </a:rPr>
              <a:t>定义</a:t>
            </a:r>
          </a:p>
          <a:p>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是把所有可能的输入数据</a:t>
            </a:r>
            <a:r>
              <a:rPr lang="en-US" altLang="zh-CN" b="1" dirty="0">
                <a:solidFill>
                  <a:schemeClr val="accent3">
                    <a:lumMod val="50000"/>
                  </a:schemeClr>
                </a:solidFill>
                <a:latin typeface="华文细黑"/>
              </a:rPr>
              <a:t>,</a:t>
            </a:r>
            <a:r>
              <a:rPr lang="zh-CN" altLang="en-US" b="1" dirty="0">
                <a:solidFill>
                  <a:schemeClr val="accent3">
                    <a:lumMod val="50000"/>
                  </a:schemeClr>
                </a:solidFill>
                <a:latin typeface="华文细黑"/>
              </a:rPr>
              <a:t>即程序的</a:t>
            </a:r>
            <a:r>
              <a:rPr lang="zh-CN" altLang="en-US" b="1" dirty="0">
                <a:solidFill>
                  <a:schemeClr val="accent4">
                    <a:lumMod val="50000"/>
                  </a:schemeClr>
                </a:solidFill>
                <a:latin typeface="华文细黑"/>
              </a:rPr>
              <a:t>输入域</a:t>
            </a:r>
            <a:r>
              <a:rPr lang="zh-CN" altLang="en-US" b="1" dirty="0">
                <a:solidFill>
                  <a:schemeClr val="accent3">
                    <a:lumMod val="50000"/>
                  </a:schemeClr>
                </a:solidFill>
                <a:latin typeface="华文细黑"/>
              </a:rPr>
              <a:t>划分成若干数据类</a:t>
            </a:r>
            <a:r>
              <a:rPr lang="en-US" altLang="zh-CN" b="1" dirty="0">
                <a:solidFill>
                  <a:schemeClr val="accent3">
                    <a:lumMod val="50000"/>
                  </a:schemeClr>
                </a:solidFill>
                <a:latin typeface="华文细黑"/>
              </a:rPr>
              <a:t>,</a:t>
            </a:r>
            <a:r>
              <a:rPr lang="zh-CN" altLang="en-US" b="1" dirty="0">
                <a:solidFill>
                  <a:schemeClr val="accent3">
                    <a:lumMod val="50000"/>
                  </a:schemeClr>
                </a:solidFill>
                <a:latin typeface="华文细黑"/>
              </a:rPr>
              <a:t>然后从每</a:t>
            </a:r>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一个子集中选取</a:t>
            </a:r>
            <a:r>
              <a:rPr lang="zh-CN" altLang="en-US" b="1" dirty="0">
                <a:solidFill>
                  <a:schemeClr val="accent4">
                    <a:lumMod val="50000"/>
                  </a:schemeClr>
                </a:solidFill>
                <a:latin typeface="华文细黑"/>
              </a:rPr>
              <a:t>少数具有代表性</a:t>
            </a:r>
            <a:r>
              <a:rPr lang="zh-CN" altLang="en-US" b="1" dirty="0">
                <a:solidFill>
                  <a:schemeClr val="accent3">
                    <a:lumMod val="50000"/>
                  </a:schemeClr>
                </a:solidFill>
                <a:latin typeface="华文细黑"/>
              </a:rPr>
              <a:t>的数据作为</a:t>
            </a:r>
            <a:r>
              <a:rPr lang="zh-CN" altLang="en-US" b="1" dirty="0">
                <a:solidFill>
                  <a:schemeClr val="accent4">
                    <a:lumMod val="50000"/>
                  </a:schemeClr>
                </a:solidFill>
                <a:latin typeface="华文细黑"/>
              </a:rPr>
              <a:t>测试用例</a:t>
            </a:r>
            <a:r>
              <a:rPr lang="zh-CN" altLang="en-US" b="1" dirty="0">
                <a:solidFill>
                  <a:schemeClr val="accent3">
                    <a:lumMod val="50000"/>
                  </a:schemeClr>
                </a:solidFill>
                <a:latin typeface="华文细黑"/>
              </a:rPr>
              <a:t>。</a:t>
            </a:r>
          </a:p>
        </p:txBody>
      </p:sp>
      <p:sp>
        <p:nvSpPr>
          <p:cNvPr id="6" name="文本框 5">
            <a:extLst>
              <a:ext uri="{FF2B5EF4-FFF2-40B4-BE49-F238E27FC236}">
                <a16:creationId xmlns:a16="http://schemas.microsoft.com/office/drawing/2014/main" id="{9735DF4C-CE15-460E-A3AC-BA4D548D3D5B}"/>
              </a:ext>
            </a:extLst>
          </p:cNvPr>
          <p:cNvSpPr txBox="1"/>
          <p:nvPr/>
        </p:nvSpPr>
        <p:spPr>
          <a:xfrm>
            <a:off x="607869" y="1618978"/>
            <a:ext cx="7649439" cy="1477328"/>
          </a:xfrm>
          <a:prstGeom prst="rect">
            <a:avLst/>
          </a:prstGeom>
          <a:noFill/>
        </p:spPr>
        <p:txBody>
          <a:bodyPr wrap="square">
            <a:spAutoFit/>
          </a:bodyPr>
          <a:lstStyle/>
          <a:p>
            <a:r>
              <a:rPr lang="en-US" altLang="zh-CN" b="1" dirty="0">
                <a:solidFill>
                  <a:schemeClr val="accent3">
                    <a:lumMod val="50000"/>
                  </a:schemeClr>
                </a:solidFill>
                <a:latin typeface="华文细黑"/>
              </a:rPr>
              <a:t>2.</a:t>
            </a:r>
            <a:r>
              <a:rPr lang="zh-CN" altLang="en-US" b="1" dirty="0">
                <a:solidFill>
                  <a:schemeClr val="accent3">
                    <a:lumMod val="50000"/>
                  </a:schemeClr>
                </a:solidFill>
                <a:latin typeface="华文细黑"/>
              </a:rPr>
              <a:t>划分等价类</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使用等价划分法设计测试方案 需要</a:t>
            </a:r>
            <a:r>
              <a:rPr lang="zh-CN" altLang="en-US" b="1" dirty="0">
                <a:solidFill>
                  <a:schemeClr val="accent4">
                    <a:lumMod val="50000"/>
                  </a:schemeClr>
                </a:solidFill>
                <a:latin typeface="华文细黑"/>
              </a:rPr>
              <a:t>划分</a:t>
            </a:r>
            <a:r>
              <a:rPr lang="zh-CN" altLang="en-US" b="1" dirty="0">
                <a:solidFill>
                  <a:schemeClr val="accent3">
                    <a:lumMod val="50000"/>
                  </a:schemeClr>
                </a:solidFill>
                <a:latin typeface="华文细黑"/>
              </a:rPr>
              <a:t>输入数据的</a:t>
            </a:r>
            <a:r>
              <a:rPr lang="zh-CN" altLang="en-US" b="1" dirty="0">
                <a:solidFill>
                  <a:schemeClr val="accent4">
                    <a:lumMod val="50000"/>
                  </a:schemeClr>
                </a:solidFill>
                <a:latin typeface="华文细黑"/>
              </a:rPr>
              <a:t>等价类</a:t>
            </a:r>
            <a:endParaRPr lang="en-US" altLang="zh-CN" b="1" dirty="0">
              <a:solidFill>
                <a:schemeClr val="accent4">
                  <a:lumMod val="50000"/>
                </a:schemeClr>
              </a:solidFill>
              <a:latin typeface="华文细黑"/>
            </a:endParaRPr>
          </a:p>
          <a:p>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等价类是指某个输入域的子集合。在该子集合中</a:t>
            </a:r>
            <a:r>
              <a:rPr lang="en-US" altLang="zh-CN" b="1" dirty="0">
                <a:solidFill>
                  <a:schemeClr val="accent3">
                    <a:lumMod val="50000"/>
                  </a:schemeClr>
                </a:solidFill>
                <a:latin typeface="华文细黑"/>
              </a:rPr>
              <a:t>,</a:t>
            </a:r>
            <a:r>
              <a:rPr lang="zh-CN" altLang="en-US" b="1" dirty="0">
                <a:solidFill>
                  <a:schemeClr val="accent3">
                    <a:lumMod val="50000"/>
                  </a:schemeClr>
                </a:solidFill>
                <a:latin typeface="华文细黑"/>
              </a:rPr>
              <a:t>各个输入数据对于</a:t>
            </a:r>
            <a:r>
              <a:rPr lang="zh-CN" altLang="en-US" b="1" dirty="0">
                <a:solidFill>
                  <a:schemeClr val="accent4">
                    <a:lumMod val="50000"/>
                  </a:schemeClr>
                </a:solidFill>
                <a:latin typeface="华文细黑"/>
              </a:rPr>
              <a:t>揭</a:t>
            </a:r>
            <a:r>
              <a:rPr lang="en-US" altLang="zh-CN" b="1" dirty="0">
                <a:solidFill>
                  <a:schemeClr val="accent4">
                    <a:lumMod val="50000"/>
                  </a:schemeClr>
                </a:solidFill>
                <a:latin typeface="华文细黑"/>
              </a:rPr>
              <a:t>	</a:t>
            </a:r>
            <a:r>
              <a:rPr lang="zh-CN" altLang="en-US" b="1" dirty="0">
                <a:solidFill>
                  <a:schemeClr val="accent4">
                    <a:lumMod val="50000"/>
                  </a:schemeClr>
                </a:solidFill>
                <a:latin typeface="华文细黑"/>
              </a:rPr>
              <a:t>露</a:t>
            </a:r>
            <a:r>
              <a:rPr lang="zh-CN" altLang="en-US" b="1" dirty="0">
                <a:solidFill>
                  <a:schemeClr val="accent3">
                    <a:lumMod val="50000"/>
                  </a:schemeClr>
                </a:solidFill>
                <a:latin typeface="华文细黑"/>
              </a:rPr>
              <a:t>程序中的</a:t>
            </a:r>
            <a:r>
              <a:rPr lang="zh-CN" altLang="en-US" b="1" dirty="0">
                <a:solidFill>
                  <a:schemeClr val="accent4">
                    <a:lumMod val="50000"/>
                  </a:schemeClr>
                </a:solidFill>
                <a:latin typeface="华文细黑"/>
              </a:rPr>
              <a:t>错误</a:t>
            </a:r>
            <a:r>
              <a:rPr lang="zh-CN" altLang="en-US" b="1" dirty="0">
                <a:solidFill>
                  <a:schemeClr val="accent3">
                    <a:lumMod val="50000"/>
                  </a:schemeClr>
                </a:solidFill>
                <a:latin typeface="华文细黑"/>
              </a:rPr>
              <a:t>都是</a:t>
            </a:r>
            <a:r>
              <a:rPr lang="zh-CN" altLang="en-US" b="1" dirty="0">
                <a:solidFill>
                  <a:schemeClr val="accent4">
                    <a:lumMod val="50000"/>
                  </a:schemeClr>
                </a:solidFill>
                <a:latin typeface="华文细黑"/>
              </a:rPr>
              <a:t>等效</a:t>
            </a:r>
            <a:r>
              <a:rPr lang="zh-CN" altLang="en-US" b="1" dirty="0">
                <a:solidFill>
                  <a:schemeClr val="accent3">
                    <a:lumMod val="50000"/>
                  </a:schemeClr>
                </a:solidFill>
                <a:latin typeface="华文细黑"/>
              </a:rPr>
              <a:t>的，并合理地假定：测试某等价类的代表值</a:t>
            </a:r>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就等于对这一类其它值的测试</a:t>
            </a:r>
            <a:endParaRPr lang="en-US" altLang="zh-CN" b="1" dirty="0">
              <a:solidFill>
                <a:schemeClr val="accent3">
                  <a:lumMod val="50000"/>
                </a:schemeClr>
              </a:solidFill>
              <a:latin typeface="华文细黑"/>
            </a:endParaRPr>
          </a:p>
        </p:txBody>
      </p:sp>
      <p:sp>
        <p:nvSpPr>
          <p:cNvPr id="7" name="文本框 6">
            <a:extLst>
              <a:ext uri="{FF2B5EF4-FFF2-40B4-BE49-F238E27FC236}">
                <a16:creationId xmlns:a16="http://schemas.microsoft.com/office/drawing/2014/main" id="{22FC4564-9F4E-42CA-81C1-4DBFBF11A07A}"/>
              </a:ext>
            </a:extLst>
          </p:cNvPr>
          <p:cNvSpPr txBox="1"/>
          <p:nvPr/>
        </p:nvSpPr>
        <p:spPr>
          <a:xfrm>
            <a:off x="2657474" y="1480478"/>
            <a:ext cx="1944833" cy="27699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A47F74"/>
                </a:solidFill>
                <a:effectLst/>
                <a:uLnTx/>
                <a:uFillTx/>
                <a:latin typeface="华文细黑"/>
                <a:ea typeface="汉仪大宋简"/>
                <a:cs typeface="+mn-cs"/>
                <a:sym typeface="+mn-lt"/>
              </a:rPr>
              <a:t>穷尽测试不现实</a:t>
            </a:r>
          </a:p>
        </p:txBody>
      </p:sp>
      <p:sp>
        <p:nvSpPr>
          <p:cNvPr id="8" name="文本框 7">
            <a:extLst>
              <a:ext uri="{FF2B5EF4-FFF2-40B4-BE49-F238E27FC236}">
                <a16:creationId xmlns:a16="http://schemas.microsoft.com/office/drawing/2014/main" id="{92AC5DA4-B8E8-4CDF-AD0C-0C55B834A3D7}"/>
              </a:ext>
            </a:extLst>
          </p:cNvPr>
          <p:cNvSpPr txBox="1"/>
          <p:nvPr/>
        </p:nvSpPr>
        <p:spPr>
          <a:xfrm>
            <a:off x="5116657" y="1741721"/>
            <a:ext cx="2705964" cy="27699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A47F74"/>
                </a:solidFill>
                <a:effectLst/>
                <a:uLnTx/>
                <a:uFillTx/>
                <a:latin typeface="华文细黑"/>
                <a:ea typeface="汉仪大宋简"/>
                <a:cs typeface="+mn-cs"/>
                <a:sym typeface="+mn-lt"/>
              </a:rPr>
              <a:t>确定等价类需要研究程序的功能说明</a:t>
            </a:r>
          </a:p>
        </p:txBody>
      </p:sp>
      <p:sp>
        <p:nvSpPr>
          <p:cNvPr id="10" name="文本框 9">
            <a:extLst>
              <a:ext uri="{FF2B5EF4-FFF2-40B4-BE49-F238E27FC236}">
                <a16:creationId xmlns:a16="http://schemas.microsoft.com/office/drawing/2014/main" id="{F81C9C97-37FF-43FE-8154-6B5D5A12EFB0}"/>
              </a:ext>
            </a:extLst>
          </p:cNvPr>
          <p:cNvSpPr txBox="1"/>
          <p:nvPr/>
        </p:nvSpPr>
        <p:spPr>
          <a:xfrm>
            <a:off x="607869" y="3165945"/>
            <a:ext cx="7988876" cy="1200329"/>
          </a:xfrm>
          <a:prstGeom prst="rect">
            <a:avLst/>
          </a:prstGeom>
          <a:noFill/>
        </p:spPr>
        <p:txBody>
          <a:bodyPr wrap="square">
            <a:spAutoFit/>
          </a:bodyPr>
          <a:lstStyle/>
          <a:p>
            <a:r>
              <a:rPr lang="en-US" altLang="zh-CN" b="1" dirty="0">
                <a:solidFill>
                  <a:schemeClr val="accent3">
                    <a:lumMod val="50000"/>
                  </a:schemeClr>
                </a:solidFill>
                <a:latin typeface="华文细黑"/>
              </a:rPr>
              <a:t>3.</a:t>
            </a:r>
            <a:r>
              <a:rPr lang="zh-CN" altLang="en-US" b="1" dirty="0">
                <a:solidFill>
                  <a:schemeClr val="accent3">
                    <a:lumMod val="50000"/>
                  </a:schemeClr>
                </a:solidFill>
                <a:latin typeface="华文细黑"/>
              </a:rPr>
              <a:t>有效等价类和无效等价类</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有效：对于程序的规格说明来说是合理有意义的输入数据构成的集合</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利用有效等价类可检验程序是否实现了规格说明中所规定的功能和性能。</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无效：对程序的规格说明是不合理的无意义的输入数据所构成的集合</a:t>
            </a:r>
            <a:endParaRPr lang="en-US" altLang="zh-CN" b="1" dirty="0">
              <a:solidFill>
                <a:schemeClr val="accent3">
                  <a:lumMod val="50000"/>
                </a:schemeClr>
              </a:solidFill>
              <a:latin typeface="华文细黑"/>
            </a:endParaRPr>
          </a:p>
        </p:txBody>
      </p:sp>
      <p:sp>
        <p:nvSpPr>
          <p:cNvPr id="9" name="文本框 8">
            <a:extLst>
              <a:ext uri="{FF2B5EF4-FFF2-40B4-BE49-F238E27FC236}">
                <a16:creationId xmlns:a16="http://schemas.microsoft.com/office/drawing/2014/main" id="{59BF0D9E-1CC0-4E5D-8572-540DFD858951}"/>
              </a:ext>
            </a:extLst>
          </p:cNvPr>
          <p:cNvSpPr txBox="1"/>
          <p:nvPr/>
        </p:nvSpPr>
        <p:spPr>
          <a:xfrm>
            <a:off x="2972235" y="3224394"/>
            <a:ext cx="2705964" cy="27699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A47F74"/>
                </a:solidFill>
                <a:effectLst/>
                <a:uLnTx/>
                <a:uFillTx/>
                <a:latin typeface="华文细黑"/>
                <a:ea typeface="汉仪大宋简"/>
                <a:cs typeface="+mn-cs"/>
                <a:sym typeface="+mn-lt"/>
              </a:rPr>
              <a:t>均需测试，确保可靠性</a:t>
            </a:r>
          </a:p>
        </p:txBody>
      </p:sp>
    </p:spTree>
    <p:extLst>
      <p:ext uri="{BB962C8B-B14F-4D97-AF65-F5344CB8AC3E}">
        <p14:creationId xmlns:p14="http://schemas.microsoft.com/office/powerpoint/2010/main" val="3128575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9E9FF-77E8-4D89-83A1-55D552B8CEDC}"/>
              </a:ext>
            </a:extLst>
          </p:cNvPr>
          <p:cNvSpPr txBox="1"/>
          <p:nvPr/>
        </p:nvSpPr>
        <p:spPr>
          <a:xfrm>
            <a:off x="607869" y="187038"/>
            <a:ext cx="1653887"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dirty="0">
                <a:solidFill>
                  <a:srgbClr val="A47F74"/>
                </a:solidFill>
                <a:latin typeface="华文细黑"/>
                <a:ea typeface="汉仪大宋简"/>
                <a:sym typeface="+mn-lt"/>
              </a:rPr>
              <a:t>7.7.1</a:t>
            </a:r>
            <a:r>
              <a:rPr kumimoji="0" lang="zh-CN" altLang="en-US" sz="1800" b="0" i="0" u="none" strike="noStrike" kern="1200" cap="none" spc="0" normalizeH="0" baseline="0" noProof="0" dirty="0">
                <a:ln>
                  <a:noFill/>
                </a:ln>
                <a:solidFill>
                  <a:srgbClr val="A47F74"/>
                </a:solidFill>
                <a:effectLst/>
                <a:uLnTx/>
                <a:uFillTx/>
                <a:latin typeface="华文细黑"/>
                <a:ea typeface="汉仪大宋简"/>
                <a:cs typeface="+mn-cs"/>
                <a:sym typeface="+mn-lt"/>
              </a:rPr>
              <a:t>等价划分</a:t>
            </a:r>
          </a:p>
        </p:txBody>
      </p:sp>
      <p:sp>
        <p:nvSpPr>
          <p:cNvPr id="3" name="文本框 2">
            <a:extLst>
              <a:ext uri="{FF2B5EF4-FFF2-40B4-BE49-F238E27FC236}">
                <a16:creationId xmlns:a16="http://schemas.microsoft.com/office/drawing/2014/main" id="{395A8210-80E7-48C7-9AC7-911ABC5AF899}"/>
              </a:ext>
            </a:extLst>
          </p:cNvPr>
          <p:cNvSpPr txBox="1"/>
          <p:nvPr/>
        </p:nvSpPr>
        <p:spPr>
          <a:xfrm>
            <a:off x="607869" y="626009"/>
            <a:ext cx="7760275" cy="2031325"/>
          </a:xfrm>
          <a:prstGeom prst="rect">
            <a:avLst/>
          </a:prstGeom>
          <a:noFill/>
        </p:spPr>
        <p:txBody>
          <a:bodyPr wrap="square">
            <a:spAutoFit/>
          </a:bodyPr>
          <a:lstStyle/>
          <a:p>
            <a:r>
              <a:rPr lang="zh-CN" altLang="en-US" b="1" dirty="0">
                <a:solidFill>
                  <a:schemeClr val="accent3">
                    <a:lumMod val="50000"/>
                  </a:schemeClr>
                </a:solidFill>
                <a:latin typeface="华文细黑"/>
              </a:rPr>
              <a:t>等价划分经验</a:t>
            </a:r>
            <a:r>
              <a:rPr lang="en-US" altLang="zh-CN" b="1" dirty="0">
                <a:solidFill>
                  <a:schemeClr val="accent3">
                    <a:lumMod val="50000"/>
                  </a:schemeClr>
                </a:solidFill>
                <a:latin typeface="华文细黑"/>
              </a:rPr>
              <a:t>/</a:t>
            </a:r>
            <a:r>
              <a:rPr lang="zh-CN" altLang="en-US" b="1" dirty="0">
                <a:solidFill>
                  <a:schemeClr val="accent3">
                    <a:lumMod val="50000"/>
                  </a:schemeClr>
                </a:solidFill>
                <a:latin typeface="华文细黑"/>
              </a:rPr>
              <a:t>利于划分的规则</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1.</a:t>
            </a:r>
            <a:r>
              <a:rPr lang="zh-CN" altLang="en-US" b="1" dirty="0">
                <a:solidFill>
                  <a:schemeClr val="accent3">
                    <a:lumMod val="50000"/>
                  </a:schemeClr>
                </a:solidFill>
                <a:latin typeface="华文细黑"/>
              </a:rPr>
              <a:t>规定了输入值得范围</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2.</a:t>
            </a:r>
            <a:r>
              <a:rPr lang="zh-CN" altLang="en-US" b="1" dirty="0">
                <a:solidFill>
                  <a:schemeClr val="accent3">
                    <a:lumMod val="50000"/>
                  </a:schemeClr>
                </a:solidFill>
                <a:latin typeface="华文细黑"/>
              </a:rPr>
              <a:t>规定了输入数据的个数</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3.</a:t>
            </a:r>
            <a:r>
              <a:rPr lang="zh-CN" altLang="en-US" b="1" dirty="0">
                <a:solidFill>
                  <a:schemeClr val="accent3">
                    <a:lumMod val="50000"/>
                  </a:schemeClr>
                </a:solidFill>
                <a:latin typeface="华文细黑"/>
              </a:rPr>
              <a:t>规定了输入数据的一组值，系统对不同值有不同处理</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4.</a:t>
            </a:r>
            <a:r>
              <a:rPr lang="zh-CN" altLang="en-US" b="1" dirty="0">
                <a:solidFill>
                  <a:schemeClr val="accent3">
                    <a:lumMod val="50000"/>
                  </a:schemeClr>
                </a:solidFill>
                <a:latin typeface="华文细黑"/>
              </a:rPr>
              <a:t>规定了具体的规则以限制输入数据</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5.</a:t>
            </a:r>
            <a:r>
              <a:rPr lang="zh-CN" altLang="en-US" b="1" dirty="0">
                <a:solidFill>
                  <a:schemeClr val="accent3">
                    <a:lumMod val="50000"/>
                  </a:schemeClr>
                </a:solidFill>
                <a:latin typeface="华文细黑"/>
              </a:rPr>
              <a:t>规定了输入数据为可确定可分的类型（如整型）</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6.</a:t>
            </a:r>
            <a:r>
              <a:rPr lang="zh-CN" altLang="en-US" b="1" dirty="0">
                <a:solidFill>
                  <a:schemeClr val="accent3">
                    <a:lumMod val="50000"/>
                  </a:schemeClr>
                </a:solidFill>
                <a:latin typeface="华文细黑"/>
              </a:rPr>
              <a:t>若程序的处理对象为表格，则应该使用空表，以及含一项或多项的表</a:t>
            </a:r>
          </a:p>
        </p:txBody>
      </p:sp>
      <p:sp>
        <p:nvSpPr>
          <p:cNvPr id="4" name="文本框 3">
            <a:extLst>
              <a:ext uri="{FF2B5EF4-FFF2-40B4-BE49-F238E27FC236}">
                <a16:creationId xmlns:a16="http://schemas.microsoft.com/office/drawing/2014/main" id="{93F3BF32-527B-40D9-AC9D-9C04AB1A5E97}"/>
              </a:ext>
            </a:extLst>
          </p:cNvPr>
          <p:cNvSpPr txBox="1"/>
          <p:nvPr/>
        </p:nvSpPr>
        <p:spPr>
          <a:xfrm>
            <a:off x="607869" y="2657334"/>
            <a:ext cx="7760275" cy="2031325"/>
          </a:xfrm>
          <a:prstGeom prst="rect">
            <a:avLst/>
          </a:prstGeom>
          <a:noFill/>
        </p:spPr>
        <p:txBody>
          <a:bodyPr wrap="square">
            <a:spAutoFit/>
          </a:bodyPr>
          <a:lstStyle/>
          <a:p>
            <a:r>
              <a:rPr lang="zh-CN" altLang="en-US" b="1" dirty="0">
                <a:solidFill>
                  <a:schemeClr val="accent3">
                    <a:lumMod val="50000"/>
                  </a:schemeClr>
                </a:solidFill>
                <a:latin typeface="华文细黑"/>
              </a:rPr>
              <a:t>测试方案的设计</a:t>
            </a:r>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1.</a:t>
            </a:r>
            <a:r>
              <a:rPr lang="zh-CN" altLang="en-US" b="1" dirty="0">
                <a:solidFill>
                  <a:schemeClr val="accent3">
                    <a:lumMod val="50000"/>
                  </a:schemeClr>
                </a:solidFill>
                <a:latin typeface="华文细黑"/>
              </a:rPr>
              <a:t>设计一个新的测试方案，尽可能多的覆盖尚未被覆盖的有效等价类，</a:t>
            </a:r>
            <a:r>
              <a:rPr lang="en-US" altLang="zh-CN" b="1" dirty="0">
                <a:solidFill>
                  <a:schemeClr val="accent3">
                    <a:lumMod val="50000"/>
                  </a:schemeClr>
                </a:solidFill>
                <a:latin typeface="华文细黑"/>
              </a:rPr>
              <a:t>	</a:t>
            </a:r>
            <a:r>
              <a:rPr lang="zh-CN" altLang="en-US" b="1" dirty="0">
                <a:solidFill>
                  <a:schemeClr val="accent3">
                    <a:lumMod val="50000"/>
                  </a:schemeClr>
                </a:solidFill>
                <a:latin typeface="华文细黑"/>
              </a:rPr>
              <a:t>重复步骤直到覆盖所有有效等价类</a:t>
            </a:r>
            <a:endParaRPr lang="en-US" altLang="zh-CN" b="1" dirty="0">
              <a:solidFill>
                <a:schemeClr val="accent3">
                  <a:lumMod val="50000"/>
                </a:schemeClr>
              </a:solidFill>
              <a:latin typeface="华文细黑"/>
            </a:endParaRPr>
          </a:p>
          <a:p>
            <a:endParaRPr lang="en-US" altLang="zh-CN" b="1" dirty="0">
              <a:solidFill>
                <a:schemeClr val="accent3">
                  <a:lumMod val="50000"/>
                </a:schemeClr>
              </a:solidFill>
              <a:latin typeface="华文细黑"/>
            </a:endParaRPr>
          </a:p>
          <a:p>
            <a:r>
              <a:rPr lang="en-US" altLang="zh-CN" b="1" dirty="0">
                <a:solidFill>
                  <a:schemeClr val="accent3">
                    <a:lumMod val="50000"/>
                  </a:schemeClr>
                </a:solidFill>
                <a:latin typeface="华文细黑"/>
              </a:rPr>
              <a:t>	2.</a:t>
            </a:r>
            <a:r>
              <a:rPr lang="zh-CN" altLang="en-US" b="1" dirty="0">
                <a:solidFill>
                  <a:schemeClr val="accent3">
                    <a:lumMod val="50000"/>
                  </a:schemeClr>
                </a:solidFill>
                <a:latin typeface="华文细黑"/>
              </a:rPr>
              <a:t>设计一个新的测试方案，覆盖一个且只覆盖一个尚未被覆盖的无效等价类，重复步骤直到覆盖所有无效等价类</a:t>
            </a:r>
            <a:endParaRPr lang="en-US" altLang="zh-CN" b="1" dirty="0">
              <a:solidFill>
                <a:schemeClr val="accent3">
                  <a:lumMod val="50000"/>
                </a:schemeClr>
              </a:solidFill>
              <a:latin typeface="华文细黑"/>
            </a:endParaRPr>
          </a:p>
          <a:p>
            <a:endParaRPr lang="en-US" altLang="zh-CN" b="1" dirty="0">
              <a:solidFill>
                <a:schemeClr val="accent3">
                  <a:lumMod val="50000"/>
                </a:schemeClr>
              </a:solidFill>
              <a:latin typeface="华文细黑"/>
            </a:endParaRPr>
          </a:p>
        </p:txBody>
      </p:sp>
    </p:spTree>
    <p:extLst>
      <p:ext uri="{BB962C8B-B14F-4D97-AF65-F5344CB8AC3E}">
        <p14:creationId xmlns:p14="http://schemas.microsoft.com/office/powerpoint/2010/main" val="3589224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2600143" y="440714"/>
            <a:ext cx="39437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A47F74"/>
                </a:solidFill>
                <a:effectLst/>
                <a:uLnTx/>
                <a:uFillTx/>
                <a:latin typeface="汉仪大宋简"/>
                <a:ea typeface="汉仪大宋简"/>
                <a:cs typeface="+mn-cs"/>
              </a:rPr>
              <a:t>7.7.2-3</a:t>
            </a: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边界值分析</a:t>
            </a:r>
            <a:r>
              <a:rPr kumimoji="0" lang="en-US" altLang="zh-CN" sz="2400" b="0" i="0" u="none" strike="noStrike" kern="1200" cap="none" spc="0" normalizeH="0" baseline="0" noProof="0" dirty="0">
                <a:ln>
                  <a:noFill/>
                </a:ln>
                <a:solidFill>
                  <a:srgbClr val="A47F74"/>
                </a:solidFill>
                <a:effectLst/>
                <a:uLnTx/>
                <a:uFillTx/>
                <a:latin typeface="汉仪大宋简"/>
                <a:ea typeface="汉仪大宋简"/>
                <a:cs typeface="+mn-cs"/>
              </a:rPr>
              <a:t>/</a:t>
            </a: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错误推测</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pic>
        <p:nvPicPr>
          <p:cNvPr id="4" name="图片占位符 3"/>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1476" b="11476"/>
          <a:stretch>
            <a:fillRect/>
          </a:stretch>
        </p:blipFill>
        <p:spPr/>
      </p:pic>
      <p:sp>
        <p:nvSpPr>
          <p:cNvPr id="5" name="矩形 4"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p:cNvSpPr/>
          <p:nvPr/>
        </p:nvSpPr>
        <p:spPr>
          <a:xfrm>
            <a:off x="3851509" y="1452016"/>
            <a:ext cx="1440979" cy="307777"/>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华文细黑"/>
                <a:ea typeface="汉仪大宋简"/>
                <a:cs typeface="+mn-cs"/>
                <a:sym typeface="+mn-lt"/>
              </a:rPr>
              <a:t>边界值分析</a:t>
            </a:r>
          </a:p>
        </p:txBody>
      </p:sp>
      <p:sp>
        <p:nvSpPr>
          <p:cNvPr id="8" name="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3436890" y="1759793"/>
            <a:ext cx="2270221" cy="793615"/>
          </a:xfrm>
          <a:prstGeom prst="rect">
            <a:avLst/>
          </a:prstGeom>
        </p:spPr>
        <p:txBody>
          <a:bodyPr wrap="square" anchor="t" anchorCtr="0">
            <a:spAutoFit/>
          </a:bodyPr>
          <a:lstStyle/>
          <a:p>
            <a:pPr algn="ctr">
              <a:lnSpc>
                <a:spcPct val="150000"/>
              </a:lnSpc>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经验表明，处理边界情况时程序容易发生错误。（例如下标、纯量、数据结构、循环边界）</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endParaRPr>
          </a:p>
        </p:txBody>
      </p:sp>
      <p:sp>
        <p:nvSpPr>
          <p:cNvPr id="40" name="矩形 39"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p:cNvSpPr/>
          <p:nvPr/>
        </p:nvSpPr>
        <p:spPr>
          <a:xfrm>
            <a:off x="6732932" y="1452016"/>
            <a:ext cx="1440979" cy="307777"/>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华文细黑"/>
                <a:ea typeface="汉仪大宋简"/>
                <a:cs typeface="+mn-cs"/>
                <a:sym typeface="+mn-lt"/>
              </a:rPr>
              <a:t>错误推测</a:t>
            </a:r>
          </a:p>
        </p:txBody>
      </p:sp>
      <p:sp>
        <p:nvSpPr>
          <p:cNvPr id="41" name="矩形 40"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6318305" y="1909500"/>
            <a:ext cx="2270221" cy="827086"/>
          </a:xfrm>
          <a:prstGeom prst="rect">
            <a:avLst/>
          </a:prstGeom>
        </p:spPr>
        <p:txBody>
          <a:bodyPr wrap="square">
            <a:spAutoFit/>
          </a:bodyPr>
          <a:lstStyle/>
          <a:p>
            <a:pPr algn="ctr">
              <a:lnSpc>
                <a:spcPct val="150000"/>
              </a:lnSpc>
              <a:defRPr/>
            </a:pPr>
            <a:r>
              <a:rPr kumimoji="0" lang="zh-CN" altLang="en-US" sz="11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基于经验和直觉推测程序中所有可能存在的各种错误，从而有针对性的设计测试用例的方法</a:t>
            </a:r>
            <a:endParaRPr kumimoji="0" lang="en-US" altLang="zh-CN" sz="11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endParaRPr>
          </a:p>
        </p:txBody>
      </p:sp>
      <p:sp>
        <p:nvSpPr>
          <p:cNvPr id="10" name="矩形 9"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a:extLst>
              <a:ext uri="{FF2B5EF4-FFF2-40B4-BE49-F238E27FC236}">
                <a16:creationId xmlns:a16="http://schemas.microsoft.com/office/drawing/2014/main" id="{66D0477E-532B-46A4-8325-8D7BF7B941D6}"/>
              </a:ext>
            </a:extLst>
          </p:cNvPr>
          <p:cNvSpPr/>
          <p:nvPr/>
        </p:nvSpPr>
        <p:spPr>
          <a:xfrm>
            <a:off x="3436887" y="2570355"/>
            <a:ext cx="2270221" cy="1035989"/>
          </a:xfrm>
          <a:prstGeom prst="rect">
            <a:avLst/>
          </a:prstGeom>
        </p:spPr>
        <p:txBody>
          <a:bodyPr wrap="square" anchor="t" anchorCtr="0">
            <a:spAutoFit/>
          </a:bodyPr>
          <a:lstStyle/>
          <a:p>
            <a:pPr algn="ctr">
              <a:lnSpc>
                <a:spcPct val="150000"/>
              </a:lnSpc>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使用此方法设计测试方案需要确定边界情况，通常输入或输出等价类的边界。（刚好等于、稍大于、稍小于边界）</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endParaRPr>
          </a:p>
        </p:txBody>
      </p:sp>
      <p:sp>
        <p:nvSpPr>
          <p:cNvPr id="11" name="矩形 10"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a:extLst>
              <a:ext uri="{FF2B5EF4-FFF2-40B4-BE49-F238E27FC236}">
                <a16:creationId xmlns:a16="http://schemas.microsoft.com/office/drawing/2014/main" id="{FCE9EB47-F0F6-4EA6-9B1C-FA62D6207163}"/>
              </a:ext>
            </a:extLst>
          </p:cNvPr>
          <p:cNvSpPr/>
          <p:nvPr/>
        </p:nvSpPr>
        <p:spPr>
          <a:xfrm>
            <a:off x="3405714" y="3575262"/>
            <a:ext cx="2270221" cy="551241"/>
          </a:xfrm>
          <a:prstGeom prst="rect">
            <a:avLst/>
          </a:prstGeom>
        </p:spPr>
        <p:txBody>
          <a:bodyPr wrap="square" anchor="t" anchorCtr="0">
            <a:spAutoFit/>
          </a:bodyPr>
          <a:lstStyle/>
          <a:p>
            <a:pPr algn="ctr">
              <a:lnSpc>
                <a:spcPct val="150000"/>
              </a:lnSpc>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通常将边界值分析和等价划分两种方法联合使用</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endParaRPr>
          </a:p>
        </p:txBody>
      </p:sp>
      <p:sp>
        <p:nvSpPr>
          <p:cNvPr id="12" name="矩形 11"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a:extLst>
              <a:ext uri="{FF2B5EF4-FFF2-40B4-BE49-F238E27FC236}">
                <a16:creationId xmlns:a16="http://schemas.microsoft.com/office/drawing/2014/main" id="{F667DFB6-5FCC-4887-9DDC-1241070C7684}"/>
              </a:ext>
            </a:extLst>
          </p:cNvPr>
          <p:cNvSpPr/>
          <p:nvPr/>
        </p:nvSpPr>
        <p:spPr>
          <a:xfrm>
            <a:off x="6318304" y="2935786"/>
            <a:ext cx="2270221" cy="827086"/>
          </a:xfrm>
          <a:prstGeom prst="rect">
            <a:avLst/>
          </a:prstGeom>
        </p:spPr>
        <p:txBody>
          <a:bodyPr wrap="square">
            <a:spAutoFit/>
          </a:bodyPr>
          <a:lstStyle/>
          <a:p>
            <a:pPr algn="ctr">
              <a:lnSpc>
                <a:spcPct val="150000"/>
              </a:lnSpc>
              <a:defRPr/>
            </a:pPr>
            <a:r>
              <a:rPr kumimoji="0" lang="zh-CN" altLang="en-US" sz="11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基本思想：列举出程序中所有可能有的错误和容易发生错误的特殊情况</a:t>
            </a:r>
            <a:r>
              <a:rPr kumimoji="0" lang="en-US" altLang="zh-CN" sz="11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a:t>
            </a:r>
            <a:r>
              <a:rPr kumimoji="0" lang="zh-CN" altLang="en-US" sz="11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根据他们选择测试用例。</a:t>
            </a:r>
            <a:endParaRPr kumimoji="0" lang="en-US" altLang="zh-CN" sz="11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endParaRPr>
          </a:p>
        </p:txBody>
      </p:sp>
    </p:spTree>
    <p:extLst>
      <p:ext uri="{BB962C8B-B14F-4D97-AF65-F5344CB8AC3E}">
        <p14:creationId xmlns:p14="http://schemas.microsoft.com/office/powerpoint/2010/main" val="2604826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3993454" y="400780"/>
            <a:ext cx="1188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A47F74"/>
                </a:solidFill>
                <a:effectLst/>
                <a:uLnTx/>
                <a:uFillTx/>
                <a:latin typeface="汉仪大宋简"/>
                <a:ea typeface="汉仪大宋简"/>
                <a:cs typeface="+mn-cs"/>
              </a:rPr>
              <a:t>7.8</a:t>
            </a: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调试</a:t>
            </a:r>
          </a:p>
        </p:txBody>
      </p:sp>
      <p:cxnSp>
        <p:nvCxnSpPr>
          <p:cNvPr id="9" name="直接连接符 8"/>
          <p:cNvCxnSpPr/>
          <p:nvPr/>
        </p:nvCxnSpPr>
        <p:spPr>
          <a:xfrm>
            <a:off x="4457700" y="839725"/>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a:off x="3699164" y="1203162"/>
            <a:ext cx="1745672" cy="2743200"/>
          </a:xfrm>
          <a:prstGeom prst="roundRect">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p:cNvSpPr/>
          <p:nvPr/>
        </p:nvSpPr>
        <p:spPr>
          <a:xfrm>
            <a:off x="6161119" y="1200150"/>
            <a:ext cx="1745672" cy="2743200"/>
          </a:xfrm>
          <a:prstGeom prst="roundRect">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椭圆 35"/>
          <p:cNvSpPr/>
          <p:nvPr/>
        </p:nvSpPr>
        <p:spPr>
          <a:xfrm>
            <a:off x="4139738" y="3477837"/>
            <a:ext cx="864524" cy="864524"/>
          </a:xfrm>
          <a:prstGeom prst="ellipse">
            <a:avLst/>
          </a:prstGeom>
          <a:solidFill>
            <a:srgbClr val="D69A7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601693" y="3477837"/>
            <a:ext cx="864524" cy="864524"/>
          </a:xfrm>
          <a:prstGeom prst="ellipse">
            <a:avLst/>
          </a:prstGeom>
          <a:solidFill>
            <a:srgbClr val="D69A7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752531" y="1858876"/>
            <a:ext cx="1624149" cy="1520737"/>
          </a:xfrm>
          <a:prstGeom prst="rect">
            <a:avLst/>
          </a:prstGeom>
        </p:spPr>
        <p:txBody>
          <a:bodyPr wrap="square">
            <a:spAutoFit/>
          </a:bodyPr>
          <a:lstStyle/>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从执行一个用例开始，评估测试结果，实际结果与与预期的不一致代表软件中的问题。</a:t>
            </a:r>
            <a:endParaRPr lang="en-US" altLang="zh-CN" sz="1050" dirty="0">
              <a:solidFill>
                <a:schemeClr val="bg1"/>
              </a:solidFill>
              <a:latin typeface="Calibri Light"/>
              <a:ea typeface="微软雅黑"/>
              <a:cs typeface="+mn-ea"/>
              <a:sym typeface="+mn-lt"/>
            </a:endParaRPr>
          </a:p>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调试过程试图找出产生问题的原因以便解决</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42" name="矩形 41"/>
          <p:cNvSpPr/>
          <p:nvPr/>
        </p:nvSpPr>
        <p:spPr>
          <a:xfrm>
            <a:off x="3934973" y="1456373"/>
            <a:ext cx="1265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b="0" i="0" u="none" strike="noStrike" kern="1200" cap="none" spc="0" normalizeH="0" baseline="0" noProof="0" dirty="0">
                <a:ln>
                  <a:noFill/>
                </a:ln>
                <a:solidFill>
                  <a:schemeClr val="bg1"/>
                </a:solidFill>
                <a:effectLst/>
                <a:uLnTx/>
                <a:uFillTx/>
                <a:latin typeface="汉仪大宋简"/>
                <a:ea typeface="汉仪大宋简"/>
                <a:cs typeface="+mn-cs"/>
                <a:sym typeface="+mn-lt"/>
              </a:rPr>
              <a:t>调试过程</a:t>
            </a:r>
          </a:p>
        </p:txBody>
      </p:sp>
      <p:sp>
        <p:nvSpPr>
          <p:cNvPr id="45" name="矩形 44"/>
          <p:cNvSpPr/>
          <p:nvPr/>
        </p:nvSpPr>
        <p:spPr>
          <a:xfrm>
            <a:off x="6221876" y="2090142"/>
            <a:ext cx="1624149" cy="893834"/>
          </a:xfrm>
          <a:prstGeom prst="rect">
            <a:avLst/>
          </a:prstGeom>
        </p:spPr>
        <p:txBody>
          <a:bodyPr wrap="square">
            <a:spAutoFit/>
          </a:bodyPr>
          <a:lstStyle/>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200" b="0" i="0" u="none" strike="noStrike" kern="1200" cap="none" spc="0" normalizeH="0" baseline="0" noProof="0" dirty="0">
                <a:ln>
                  <a:noFill/>
                </a:ln>
                <a:solidFill>
                  <a:schemeClr val="bg1"/>
                </a:solidFill>
                <a:effectLst/>
                <a:uLnTx/>
                <a:uFillTx/>
                <a:latin typeface="Calibri Light"/>
                <a:ea typeface="微软雅黑"/>
                <a:cs typeface="+mn-ea"/>
                <a:sym typeface="+mn-lt"/>
              </a:rPr>
              <a:t>蛮干法</a:t>
            </a:r>
            <a:endParaRPr kumimoji="0" lang="en-US" altLang="zh-CN" sz="1200" b="0" i="0" u="none" strike="noStrike" kern="1200" cap="none" spc="0" normalizeH="0" baseline="0" noProof="0" dirty="0">
              <a:ln>
                <a:noFill/>
              </a:ln>
              <a:solidFill>
                <a:schemeClr val="bg1"/>
              </a:solidFill>
              <a:effectLst/>
              <a:uLnTx/>
              <a:uFillTx/>
              <a:latin typeface="Calibri Light"/>
              <a:ea typeface="微软雅黑"/>
              <a:cs typeface="+mn-ea"/>
              <a:sym typeface="+mn-lt"/>
            </a:endParaRPr>
          </a:p>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200" b="0" i="0" u="none" strike="noStrike" kern="1200" cap="none" spc="0" normalizeH="0" baseline="0" noProof="0" dirty="0">
                <a:ln>
                  <a:noFill/>
                </a:ln>
                <a:solidFill>
                  <a:schemeClr val="bg1"/>
                </a:solidFill>
                <a:effectLst/>
                <a:uLnTx/>
                <a:uFillTx/>
                <a:latin typeface="Calibri Light"/>
                <a:ea typeface="微软雅黑"/>
                <a:cs typeface="+mn-ea"/>
                <a:sym typeface="+mn-lt"/>
              </a:rPr>
              <a:t>回溯法</a:t>
            </a:r>
            <a:endParaRPr kumimoji="0" lang="en-US" altLang="zh-CN" sz="1200" b="0" i="0" u="none" strike="noStrike" kern="1200" cap="none" spc="0" normalizeH="0" baseline="0" noProof="0" dirty="0">
              <a:ln>
                <a:noFill/>
              </a:ln>
              <a:solidFill>
                <a:schemeClr val="bg1"/>
              </a:solidFill>
              <a:effectLst/>
              <a:uLnTx/>
              <a:uFillTx/>
              <a:latin typeface="Calibri Light"/>
              <a:ea typeface="微软雅黑"/>
              <a:cs typeface="+mn-ea"/>
              <a:sym typeface="+mn-lt"/>
            </a:endParaRPr>
          </a:p>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200" b="0" i="0" u="none" strike="noStrike" kern="1200" cap="none" spc="0" normalizeH="0" baseline="0" noProof="0" dirty="0">
                <a:ln>
                  <a:noFill/>
                </a:ln>
                <a:solidFill>
                  <a:schemeClr val="bg1"/>
                </a:solidFill>
                <a:effectLst/>
                <a:uLnTx/>
                <a:uFillTx/>
                <a:latin typeface="Calibri Light"/>
                <a:ea typeface="微软雅黑"/>
                <a:cs typeface="+mn-ea"/>
                <a:sym typeface="+mn-lt"/>
              </a:rPr>
              <a:t>原因排除法</a:t>
            </a:r>
            <a:endParaRPr kumimoji="0" lang="en-US" altLang="zh-CN" sz="120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46" name="矩形 45"/>
          <p:cNvSpPr/>
          <p:nvPr/>
        </p:nvSpPr>
        <p:spPr>
          <a:xfrm>
            <a:off x="6401414" y="1456373"/>
            <a:ext cx="1265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b="0" i="0" u="none" strike="noStrike" kern="1200" cap="none" spc="0" normalizeH="0" baseline="0" noProof="0" dirty="0">
                <a:ln>
                  <a:noFill/>
                </a:ln>
                <a:solidFill>
                  <a:schemeClr val="bg1"/>
                </a:solidFill>
                <a:effectLst/>
                <a:uLnTx/>
                <a:uFillTx/>
                <a:latin typeface="汉仪大宋简"/>
                <a:ea typeface="汉仪大宋简"/>
                <a:cs typeface="+mn-cs"/>
                <a:sym typeface="+mn-lt"/>
              </a:rPr>
              <a:t>调试途径</a:t>
            </a:r>
          </a:p>
        </p:txBody>
      </p:sp>
      <p:sp>
        <p:nvSpPr>
          <p:cNvPr id="40" name="文本框 6">
            <a:extLst>
              <a:ext uri="{FF2B5EF4-FFF2-40B4-BE49-F238E27FC236}">
                <a16:creationId xmlns:a16="http://schemas.microsoft.com/office/drawing/2014/main" id="{E34742AC-E76D-49F8-94C3-3C781BEDF9CE}"/>
              </a:ext>
            </a:extLst>
          </p:cNvPr>
          <p:cNvSpPr txBox="1">
            <a:spLocks noChangeArrowheads="1"/>
          </p:cNvSpPr>
          <p:nvPr/>
        </p:nvSpPr>
        <p:spPr bwMode="auto">
          <a:xfrm>
            <a:off x="4223186" y="3556156"/>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dirty="0">
                <a:solidFill>
                  <a:schemeClr val="bg1"/>
                </a:solidFill>
                <a:latin typeface="汉仪大宋简"/>
                <a:ea typeface="汉仪大宋简"/>
              </a:rPr>
              <a:t>壹</a:t>
            </a:r>
            <a:endParaRPr kumimoji="0" lang="zh-CN" altLang="en-US" sz="4000" b="0" i="0" u="none" strike="noStrike" kern="1200" cap="none" spc="0" normalizeH="0" baseline="0" noProof="0" dirty="0">
              <a:ln>
                <a:noFill/>
              </a:ln>
              <a:solidFill>
                <a:schemeClr val="bg1"/>
              </a:solidFill>
              <a:effectLst/>
              <a:uLnTx/>
              <a:uFillTx/>
              <a:latin typeface="汉仪大宋简"/>
              <a:ea typeface="汉仪大宋简"/>
            </a:endParaRPr>
          </a:p>
        </p:txBody>
      </p:sp>
      <p:sp>
        <p:nvSpPr>
          <p:cNvPr id="47" name="文本框 6">
            <a:extLst>
              <a:ext uri="{FF2B5EF4-FFF2-40B4-BE49-F238E27FC236}">
                <a16:creationId xmlns:a16="http://schemas.microsoft.com/office/drawing/2014/main" id="{ECFCCFAB-29C1-444F-BD98-D35261B58B19}"/>
              </a:ext>
            </a:extLst>
          </p:cNvPr>
          <p:cNvSpPr txBox="1">
            <a:spLocks noChangeArrowheads="1"/>
          </p:cNvSpPr>
          <p:nvPr/>
        </p:nvSpPr>
        <p:spPr bwMode="auto">
          <a:xfrm>
            <a:off x="6685141" y="3556156"/>
            <a:ext cx="697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lang="zh-CN" altLang="en-US" sz="4000" dirty="0">
                <a:solidFill>
                  <a:schemeClr val="bg1"/>
                </a:solidFill>
                <a:latin typeface="汉仪大宋简"/>
                <a:ea typeface="汉仪大宋简"/>
              </a:rPr>
              <a:t>贰</a:t>
            </a:r>
            <a:endParaRPr kumimoji="0" lang="zh-CN" altLang="en-US" sz="4000" b="0" i="0" u="none" strike="noStrike" kern="1200" cap="none" spc="0" normalizeH="0" baseline="0" noProof="0" dirty="0">
              <a:ln>
                <a:noFill/>
              </a:ln>
              <a:solidFill>
                <a:schemeClr val="bg1"/>
              </a:solidFill>
              <a:effectLst/>
              <a:uLnTx/>
              <a:uFillTx/>
              <a:latin typeface="汉仪大宋简"/>
              <a:ea typeface="汉仪大宋简"/>
            </a:endParaRPr>
          </a:p>
        </p:txBody>
      </p:sp>
      <p:sp>
        <p:nvSpPr>
          <p:cNvPr id="48" name="矩形: 圆角 47">
            <a:extLst>
              <a:ext uri="{FF2B5EF4-FFF2-40B4-BE49-F238E27FC236}">
                <a16:creationId xmlns:a16="http://schemas.microsoft.com/office/drawing/2014/main" id="{B334598F-2658-4B4B-9010-170F5F4F2F2B}"/>
              </a:ext>
            </a:extLst>
          </p:cNvPr>
          <p:cNvSpPr/>
          <p:nvPr/>
        </p:nvSpPr>
        <p:spPr>
          <a:xfrm>
            <a:off x="1290576" y="1200150"/>
            <a:ext cx="1745672" cy="2743200"/>
          </a:xfrm>
          <a:prstGeom prst="roundRect">
            <a:avLst/>
          </a:prstGeom>
          <a:solidFill>
            <a:srgbClr val="DDC1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F4F276C2-6CAC-4725-A14A-878C7B94FE7B}"/>
              </a:ext>
            </a:extLst>
          </p:cNvPr>
          <p:cNvSpPr/>
          <p:nvPr/>
        </p:nvSpPr>
        <p:spPr>
          <a:xfrm>
            <a:off x="1731148" y="3477837"/>
            <a:ext cx="864524" cy="864524"/>
          </a:xfrm>
          <a:prstGeom prst="ellipse">
            <a:avLst/>
          </a:prstGeom>
          <a:solidFill>
            <a:srgbClr val="DDC1B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D7B827DD-05EE-4E4E-AE3D-23C3B6F8E7B5}"/>
              </a:ext>
            </a:extLst>
          </p:cNvPr>
          <p:cNvSpPr/>
          <p:nvPr/>
        </p:nvSpPr>
        <p:spPr>
          <a:xfrm>
            <a:off x="1352596" y="1970268"/>
            <a:ext cx="1624149" cy="1035989"/>
          </a:xfrm>
          <a:prstGeom prst="rect">
            <a:avLst/>
          </a:prstGeom>
        </p:spPr>
        <p:txBody>
          <a:bodyPr wrap="square">
            <a:spAutoFit/>
          </a:bodyPr>
          <a:lstStyle/>
          <a:p>
            <a:pPr marL="0" marR="0" lvl="0" indent="0" algn="ctr"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调试作为成功测试的后果出现，也就是说，调试是在测试发现错误之后排除错误的过程</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51" name="矩形 50">
            <a:extLst>
              <a:ext uri="{FF2B5EF4-FFF2-40B4-BE49-F238E27FC236}">
                <a16:creationId xmlns:a16="http://schemas.microsoft.com/office/drawing/2014/main" id="{F5562F7F-282B-48CF-BCE5-6D3F34EF4813}"/>
              </a:ext>
            </a:extLst>
          </p:cNvPr>
          <p:cNvSpPr/>
          <p:nvPr/>
        </p:nvSpPr>
        <p:spPr>
          <a:xfrm>
            <a:off x="1530086" y="1456373"/>
            <a:ext cx="1265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b="0" i="0" u="none" strike="noStrike" kern="1200" cap="none" spc="0" normalizeH="0" baseline="0" noProof="0" dirty="0">
                <a:ln>
                  <a:noFill/>
                </a:ln>
                <a:solidFill>
                  <a:schemeClr val="bg1"/>
                </a:solidFill>
                <a:effectLst/>
                <a:uLnTx/>
                <a:uFillTx/>
                <a:latin typeface="汉仪大宋简"/>
                <a:ea typeface="汉仪大宋简"/>
                <a:cs typeface="+mn-cs"/>
                <a:sym typeface="+mn-lt"/>
              </a:rPr>
              <a:t>定义</a:t>
            </a:r>
          </a:p>
        </p:txBody>
      </p:sp>
      <p:grpSp>
        <p:nvGrpSpPr>
          <p:cNvPr id="53" name="组合 52">
            <a:extLst>
              <a:ext uri="{FF2B5EF4-FFF2-40B4-BE49-F238E27FC236}">
                <a16:creationId xmlns:a16="http://schemas.microsoft.com/office/drawing/2014/main" id="{C9486E2D-DC25-465D-8FE3-673077CB7131}"/>
              </a:ext>
            </a:extLst>
          </p:cNvPr>
          <p:cNvGrpSpPr/>
          <p:nvPr/>
        </p:nvGrpSpPr>
        <p:grpSpPr>
          <a:xfrm>
            <a:off x="1914555" y="3680106"/>
            <a:ext cx="496137" cy="496137"/>
            <a:chOff x="5394312" y="2141343"/>
            <a:chExt cx="359165" cy="359165"/>
          </a:xfrm>
          <a:solidFill>
            <a:schemeClr val="bg1"/>
          </a:solidFill>
        </p:grpSpPr>
        <p:sp>
          <p:nvSpPr>
            <p:cNvPr id="54" name="AutoShape 56">
              <a:extLst>
                <a:ext uri="{FF2B5EF4-FFF2-40B4-BE49-F238E27FC236}">
                  <a16:creationId xmlns:a16="http://schemas.microsoft.com/office/drawing/2014/main" id="{7D30C0DF-0971-4EE2-AE3D-365935FE99EB}"/>
                </a:ext>
              </a:extLst>
            </p:cNvPr>
            <p:cNvSpPr/>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5" name="AutoShape 57">
              <a:extLst>
                <a:ext uri="{FF2B5EF4-FFF2-40B4-BE49-F238E27FC236}">
                  <a16:creationId xmlns:a16="http://schemas.microsoft.com/office/drawing/2014/main" id="{576854B9-331A-4CC1-8890-6C9DAF49E5F2}"/>
                </a:ext>
              </a:extLst>
            </p:cNvPr>
            <p:cNvSpPr/>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sp>
          <p:nvSpPr>
            <p:cNvPr id="56" name="AutoShape 58">
              <a:extLst>
                <a:ext uri="{FF2B5EF4-FFF2-40B4-BE49-F238E27FC236}">
                  <a16:creationId xmlns:a16="http://schemas.microsoft.com/office/drawing/2014/main" id="{70307F09-CF28-4009-93CC-2AA21F3F941D}"/>
                </a:ext>
              </a:extLst>
            </p:cNvPr>
            <p:cNvSpPr/>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Light"/>
                <a:cs typeface="+mn-cs"/>
                <a:sym typeface="Gill Sans" charset="0"/>
              </a:endParaRPr>
            </a:p>
          </p:txBody>
        </p:sp>
      </p:grpSp>
    </p:spTree>
    <p:extLst>
      <p:ext uri="{BB962C8B-B14F-4D97-AF65-F5344CB8AC3E}">
        <p14:creationId xmlns:p14="http://schemas.microsoft.com/office/powerpoint/2010/main" val="3911028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2BA2717-A58F-4915-96F3-49FA20C3BB13}"/>
              </a:ext>
            </a:extLst>
          </p:cNvPr>
          <p:cNvSpPr txBox="1"/>
          <p:nvPr/>
        </p:nvSpPr>
        <p:spPr>
          <a:xfrm>
            <a:off x="455468" y="279461"/>
            <a:ext cx="1162049" cy="369332"/>
          </a:xfrm>
          <a:prstGeom prst="rect">
            <a:avLst/>
          </a:prstGeom>
          <a:noFill/>
        </p:spPr>
        <p:txBody>
          <a:bodyPr wrap="square">
            <a:spAutoFit/>
          </a:bodyPr>
          <a:lstStyle/>
          <a:p>
            <a:r>
              <a:rPr kumimoji="0" lang="zh-CN" altLang="en-US" sz="1800" b="0" i="0" u="none" strike="noStrike" kern="1200" cap="none" spc="0" normalizeH="0" baseline="0" noProof="0" dirty="0">
                <a:ln>
                  <a:noFill/>
                </a:ln>
                <a:solidFill>
                  <a:srgbClr val="A47F74"/>
                </a:solidFill>
                <a:effectLst/>
                <a:uLnTx/>
                <a:uFillTx/>
                <a:latin typeface="汉仪大宋简"/>
                <a:ea typeface="汉仪大宋简"/>
                <a:cs typeface="+mn-cs"/>
              </a:rPr>
              <a:t>调试途径</a:t>
            </a:r>
            <a:endParaRPr lang="zh-CN" altLang="en-US" dirty="0"/>
          </a:p>
        </p:txBody>
      </p:sp>
      <p:sp>
        <p:nvSpPr>
          <p:cNvPr id="7" name="文本框 6">
            <a:extLst>
              <a:ext uri="{FF2B5EF4-FFF2-40B4-BE49-F238E27FC236}">
                <a16:creationId xmlns:a16="http://schemas.microsoft.com/office/drawing/2014/main" id="{1AB8BFE1-55D4-4A14-A230-7C136BE0860E}"/>
              </a:ext>
            </a:extLst>
          </p:cNvPr>
          <p:cNvSpPr txBox="1"/>
          <p:nvPr/>
        </p:nvSpPr>
        <p:spPr>
          <a:xfrm>
            <a:off x="455467" y="764369"/>
            <a:ext cx="7975024" cy="861774"/>
          </a:xfrm>
          <a:prstGeom prst="rect">
            <a:avLst/>
          </a:prstGeom>
          <a:noFill/>
        </p:spPr>
        <p:txBody>
          <a:bodyPr wrap="square">
            <a:spAutoFit/>
          </a:bodyPr>
          <a:lstStyle/>
          <a:p>
            <a:r>
              <a:rPr kumimoji="0" lang="zh-CN" altLang="en-US" sz="1800" b="0" i="0" u="none" strike="noStrike" kern="1200" cap="none" spc="0" normalizeH="0" baseline="0" noProof="0" dirty="0">
                <a:ln>
                  <a:noFill/>
                </a:ln>
                <a:solidFill>
                  <a:srgbClr val="A47F74"/>
                </a:solidFill>
                <a:effectLst/>
                <a:uLnTx/>
                <a:uFillTx/>
                <a:latin typeface="汉仪大宋简"/>
                <a:ea typeface="汉仪大宋简"/>
                <a:cs typeface="+mn-cs"/>
              </a:rPr>
              <a:t>蛮干法   </a:t>
            </a:r>
            <a:r>
              <a:rPr kumimoji="0" lang="zh-CN" altLang="en-US" sz="1200" b="0" i="0" u="none" strike="noStrike" kern="1200" cap="none" spc="0" normalizeH="0" baseline="0" noProof="0" dirty="0">
                <a:ln>
                  <a:noFill/>
                </a:ln>
                <a:solidFill>
                  <a:srgbClr val="A47F74"/>
                </a:solidFill>
                <a:effectLst/>
                <a:uLnTx/>
                <a:uFillTx/>
                <a:latin typeface="汉仪大宋简"/>
                <a:ea typeface="汉仪大宋简"/>
                <a:cs typeface="+mn-cs"/>
              </a:rPr>
              <a:t>寻找软件错误最低效的方法</a:t>
            </a:r>
            <a:endParaRPr kumimoji="0" lang="en-US" altLang="zh-CN" sz="1200" b="0" i="0" u="none" strike="noStrike" kern="1200" cap="none" spc="0" normalizeH="0" baseline="0" noProof="0" dirty="0">
              <a:ln>
                <a:noFill/>
              </a:ln>
              <a:solidFill>
                <a:srgbClr val="A47F74"/>
              </a:solidFill>
              <a:effectLst/>
              <a:uLnTx/>
              <a:uFillTx/>
              <a:latin typeface="汉仪大宋简"/>
              <a:ea typeface="汉仪大宋简"/>
              <a:cs typeface="+mn-cs"/>
            </a:endParaRPr>
          </a:p>
          <a:p>
            <a:r>
              <a:rPr lang="en-US" altLang="zh-CN" sz="1200" dirty="0">
                <a:solidFill>
                  <a:srgbClr val="A47F74"/>
                </a:solidFill>
                <a:latin typeface="汉仪大宋简"/>
              </a:rPr>
              <a:t>	        </a:t>
            </a:r>
            <a:r>
              <a:rPr lang="zh-CN" altLang="en-US" sz="1600" b="1" dirty="0">
                <a:solidFill>
                  <a:srgbClr val="A47F74"/>
                </a:solidFill>
                <a:latin typeface="汉仪大宋简"/>
              </a:rPr>
              <a:t>按照“让计算机自己寻找错误”的策略，印出内存的内容，激活对运行过的跟踪，在程序各处写上输出语句，在信息海洋中寻找错误的原因</a:t>
            </a:r>
            <a:endParaRPr lang="zh-CN" altLang="en-US" b="1" dirty="0"/>
          </a:p>
        </p:txBody>
      </p:sp>
      <p:sp>
        <p:nvSpPr>
          <p:cNvPr id="9" name="文本框 8">
            <a:extLst>
              <a:ext uri="{FF2B5EF4-FFF2-40B4-BE49-F238E27FC236}">
                <a16:creationId xmlns:a16="http://schemas.microsoft.com/office/drawing/2014/main" id="{0BE8AE29-305E-42E1-8C66-EB99EAA7AE98}"/>
              </a:ext>
            </a:extLst>
          </p:cNvPr>
          <p:cNvSpPr txBox="1"/>
          <p:nvPr/>
        </p:nvSpPr>
        <p:spPr>
          <a:xfrm>
            <a:off x="455466" y="1741719"/>
            <a:ext cx="7871116" cy="892552"/>
          </a:xfrm>
          <a:prstGeom prst="rect">
            <a:avLst/>
          </a:prstGeom>
          <a:noFill/>
        </p:spPr>
        <p:txBody>
          <a:bodyPr wrap="square">
            <a:spAutoFit/>
          </a:bodyPr>
          <a:lstStyle/>
          <a:p>
            <a:r>
              <a:rPr kumimoji="0" lang="zh-CN" altLang="en-US" sz="2000" b="0" i="0" u="none" strike="noStrike" kern="1200" cap="none" spc="0" normalizeH="0" baseline="0" noProof="0" dirty="0">
                <a:ln>
                  <a:noFill/>
                </a:ln>
                <a:solidFill>
                  <a:srgbClr val="A47F74"/>
                </a:solidFill>
                <a:effectLst/>
                <a:uLnTx/>
                <a:uFillTx/>
                <a:latin typeface="汉仪大宋简"/>
                <a:ea typeface="汉仪大宋简"/>
                <a:cs typeface="+mn-cs"/>
              </a:rPr>
              <a:t>回溯法 </a:t>
            </a:r>
            <a:r>
              <a:rPr kumimoji="0" lang="zh-CN" altLang="en-US" sz="1400" b="0" i="0" u="none" strike="noStrike" kern="1200" cap="none" spc="0" normalizeH="0" baseline="0" noProof="0" dirty="0">
                <a:ln>
                  <a:noFill/>
                </a:ln>
                <a:solidFill>
                  <a:srgbClr val="A47F74"/>
                </a:solidFill>
                <a:effectLst/>
                <a:uLnTx/>
                <a:uFillTx/>
                <a:latin typeface="汉仪大宋简"/>
                <a:ea typeface="汉仪大宋简"/>
                <a:cs typeface="+mn-cs"/>
              </a:rPr>
              <a:t>相当常用的调试方法</a:t>
            </a:r>
            <a:r>
              <a:rPr lang="en-US" altLang="zh-CN" sz="1400" dirty="0">
                <a:solidFill>
                  <a:srgbClr val="A47F74"/>
                </a:solidFill>
                <a:latin typeface="汉仪大宋简"/>
              </a:rPr>
              <a:t>	        </a:t>
            </a:r>
          </a:p>
          <a:p>
            <a:r>
              <a:rPr lang="en-US" altLang="zh-CN" sz="1400" b="1" dirty="0">
                <a:solidFill>
                  <a:srgbClr val="A47F74"/>
                </a:solidFill>
                <a:latin typeface="汉仪大宋简"/>
              </a:rPr>
              <a:t>	       </a:t>
            </a:r>
            <a:r>
              <a:rPr lang="zh-CN" altLang="en-US" sz="1600" b="1" dirty="0">
                <a:solidFill>
                  <a:srgbClr val="A47F74"/>
                </a:solidFill>
                <a:latin typeface="汉仪大宋简"/>
              </a:rPr>
              <a:t>从发现症状的地方开始，人工顺着程序控制流往回分析源程序代码，直到找到错误原因。</a:t>
            </a:r>
            <a:endParaRPr lang="zh-CN" altLang="en-US" b="1" dirty="0"/>
          </a:p>
        </p:txBody>
      </p:sp>
      <p:sp>
        <p:nvSpPr>
          <p:cNvPr id="10" name="文本框 9">
            <a:extLst>
              <a:ext uri="{FF2B5EF4-FFF2-40B4-BE49-F238E27FC236}">
                <a16:creationId xmlns:a16="http://schemas.microsoft.com/office/drawing/2014/main" id="{26ECFBA9-5D6B-44B4-AE17-6C2B3D0DC89F}"/>
              </a:ext>
            </a:extLst>
          </p:cNvPr>
          <p:cNvSpPr txBox="1"/>
          <p:nvPr/>
        </p:nvSpPr>
        <p:spPr>
          <a:xfrm>
            <a:off x="455465" y="2865328"/>
            <a:ext cx="7808771" cy="1046440"/>
          </a:xfrm>
          <a:prstGeom prst="rect">
            <a:avLst/>
          </a:prstGeom>
          <a:noFill/>
        </p:spPr>
        <p:txBody>
          <a:bodyPr wrap="square">
            <a:spAutoFit/>
          </a:bodyPr>
          <a:lstStyle/>
          <a:p>
            <a:r>
              <a:rPr kumimoji="0" lang="zh-CN" altLang="en-US" sz="2000" b="0" i="0" u="none" strike="noStrike" kern="1200" cap="none" spc="0" normalizeH="0" baseline="0" noProof="0" dirty="0">
                <a:ln>
                  <a:noFill/>
                </a:ln>
                <a:solidFill>
                  <a:srgbClr val="A47F74"/>
                </a:solidFill>
                <a:effectLst/>
                <a:uLnTx/>
                <a:uFillTx/>
                <a:latin typeface="汉仪大宋简"/>
                <a:ea typeface="汉仪大宋简"/>
                <a:cs typeface="+mn-cs"/>
              </a:rPr>
              <a:t>原因排除法  </a:t>
            </a:r>
            <a:r>
              <a:rPr kumimoji="0" lang="zh-CN" altLang="en-US" sz="1400" b="0" i="0" u="none" strike="noStrike" kern="1200" cap="none" spc="0" normalizeH="0" baseline="0" noProof="0" dirty="0">
                <a:ln>
                  <a:noFill/>
                </a:ln>
                <a:solidFill>
                  <a:srgbClr val="A47F74"/>
                </a:solidFill>
                <a:effectLst/>
                <a:uLnTx/>
                <a:uFillTx/>
                <a:latin typeface="汉仪大宋简"/>
                <a:ea typeface="汉仪大宋简"/>
                <a:cs typeface="+mn-cs"/>
              </a:rPr>
              <a:t>对分查找法、归纳法、演绎法</a:t>
            </a:r>
            <a:r>
              <a:rPr lang="en-US" altLang="zh-CN" sz="1400" dirty="0">
                <a:solidFill>
                  <a:srgbClr val="A47F74"/>
                </a:solidFill>
                <a:latin typeface="汉仪大宋简"/>
              </a:rPr>
              <a:t>	        </a:t>
            </a:r>
          </a:p>
          <a:p>
            <a:r>
              <a:rPr lang="en-US" altLang="zh-CN" sz="1400" b="1" dirty="0">
                <a:solidFill>
                  <a:srgbClr val="A47F74"/>
                </a:solidFill>
                <a:latin typeface="汉仪大宋简"/>
              </a:rPr>
              <a:t>	       </a:t>
            </a:r>
            <a:r>
              <a:rPr lang="zh-CN" altLang="en-US" sz="1400" b="1" dirty="0">
                <a:solidFill>
                  <a:srgbClr val="A47F74"/>
                </a:solidFill>
                <a:latin typeface="汉仪大宋简"/>
              </a:rPr>
              <a:t>对分查找法，用于判断错误原因在程序的哪一段位置。</a:t>
            </a:r>
            <a:endParaRPr lang="en-US" altLang="zh-CN" sz="1400" b="1" dirty="0">
              <a:solidFill>
                <a:srgbClr val="A47F74"/>
              </a:solidFill>
              <a:latin typeface="汉仪大宋简"/>
            </a:endParaRPr>
          </a:p>
          <a:p>
            <a:r>
              <a:rPr lang="en-US" altLang="zh-CN" sz="1400" b="1" dirty="0">
                <a:solidFill>
                  <a:srgbClr val="A47F74"/>
                </a:solidFill>
                <a:latin typeface="汉仪大宋简"/>
              </a:rPr>
              <a:t>	       </a:t>
            </a:r>
            <a:r>
              <a:rPr lang="zh-CN" altLang="en-US" sz="1400" b="1" dirty="0">
                <a:solidFill>
                  <a:srgbClr val="A47F74"/>
                </a:solidFill>
                <a:latin typeface="汉仪大宋简"/>
              </a:rPr>
              <a:t>归纳法，从个别现象推断出一般性结论的思维方法，将和错误有关的数据组织起来分析</a:t>
            </a:r>
            <a:endParaRPr lang="en-US" altLang="zh-CN" sz="1400" b="1" dirty="0">
              <a:solidFill>
                <a:srgbClr val="A47F74"/>
              </a:solidFill>
              <a:latin typeface="汉仪大宋简"/>
            </a:endParaRPr>
          </a:p>
          <a:p>
            <a:r>
              <a:rPr lang="en-US" altLang="zh-CN" sz="1400" b="1" dirty="0">
                <a:solidFill>
                  <a:srgbClr val="A47F74"/>
                </a:solidFill>
                <a:latin typeface="汉仪大宋简"/>
              </a:rPr>
              <a:t>	       </a:t>
            </a:r>
            <a:r>
              <a:rPr lang="zh-CN" altLang="en-US" sz="1400" b="1" dirty="0">
                <a:solidFill>
                  <a:srgbClr val="A47F74"/>
                </a:solidFill>
                <a:latin typeface="汉仪大宋简"/>
              </a:rPr>
              <a:t>演绎法，首先设想出所有可能的出错原因，以测试的形式来排除每一个假设的原因。</a:t>
            </a:r>
            <a:endParaRPr lang="zh-CN" altLang="en-US" b="1" dirty="0"/>
          </a:p>
        </p:txBody>
      </p:sp>
    </p:spTree>
    <p:extLst>
      <p:ext uri="{BB962C8B-B14F-4D97-AF65-F5344CB8AC3E}">
        <p14:creationId xmlns:p14="http://schemas.microsoft.com/office/powerpoint/2010/main" val="1357172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6"/>
          <p:cNvSpPr txBox="1">
            <a:spLocks noChangeArrowheads="1"/>
          </p:cNvSpPr>
          <p:nvPr/>
        </p:nvSpPr>
        <p:spPr bwMode="auto">
          <a:xfrm>
            <a:off x="3516259" y="470192"/>
            <a:ext cx="2111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r>
              <a:rPr kumimoji="0" lang="en-US" altLang="zh-CN" sz="2400" b="0" i="0" u="none" strike="noStrike" kern="1200" cap="none" spc="0" normalizeH="0" baseline="0" noProof="0" dirty="0">
                <a:ln>
                  <a:noFill/>
                </a:ln>
                <a:solidFill>
                  <a:srgbClr val="A47F74"/>
                </a:solidFill>
                <a:effectLst/>
                <a:uLnTx/>
                <a:uFillTx/>
                <a:latin typeface="汉仪大宋简"/>
                <a:ea typeface="汉仪大宋简"/>
                <a:cs typeface="+mn-cs"/>
              </a:rPr>
              <a:t>7.9</a:t>
            </a: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软件可靠性</a:t>
            </a:r>
            <a:endParaRPr lang="zh-CN" altLang="en-US" sz="3200" dirty="0"/>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pic>
        <p:nvPicPr>
          <p:cNvPr id="4" name="图片占位符 3"/>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1476" b="11476"/>
          <a:stretch>
            <a:fillRect/>
          </a:stretch>
        </p:blipFill>
        <p:spPr/>
      </p:pic>
      <p:sp>
        <p:nvSpPr>
          <p:cNvPr id="5" name="矩形 4"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p:cNvSpPr/>
          <p:nvPr/>
        </p:nvSpPr>
        <p:spPr>
          <a:xfrm>
            <a:off x="3851509" y="1452016"/>
            <a:ext cx="1440979" cy="307777"/>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华文细黑"/>
                <a:ea typeface="汉仪大宋简"/>
                <a:cs typeface="+mn-cs"/>
                <a:sym typeface="+mn-lt"/>
              </a:rPr>
              <a:t>软件可靠性</a:t>
            </a:r>
          </a:p>
        </p:txBody>
      </p:sp>
      <p:sp>
        <p:nvSpPr>
          <p:cNvPr id="8" name="矩形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3436885" y="2155465"/>
            <a:ext cx="2270221" cy="1160959"/>
          </a:xfrm>
          <a:prstGeom prst="rect">
            <a:avLst/>
          </a:prstGeom>
        </p:spPr>
        <p:txBody>
          <a:bodyPr wrap="square" anchor="t" anchorCtr="0">
            <a:spAutoFit/>
          </a:bodyPr>
          <a:lstStyle/>
          <a:p>
            <a:pPr algn="ctr">
              <a:lnSpc>
                <a:spcPct val="150000"/>
              </a:lnSpc>
              <a:defRPr/>
            </a:pPr>
            <a:r>
              <a:rPr kumimoji="0" lang="zh-CN" altLang="en-US" sz="16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程序在给定时间间隔内，按照规格说明书规定成功地运行的概率</a:t>
            </a:r>
          </a:p>
        </p:txBody>
      </p:sp>
      <p:sp>
        <p:nvSpPr>
          <p:cNvPr id="40" name="矩形 39"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p:cNvSpPr/>
          <p:nvPr/>
        </p:nvSpPr>
        <p:spPr>
          <a:xfrm>
            <a:off x="6732932" y="1452016"/>
            <a:ext cx="1440979" cy="307777"/>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华文细黑"/>
                <a:ea typeface="汉仪大宋简"/>
                <a:cs typeface="+mn-cs"/>
                <a:sym typeface="+mn-lt"/>
              </a:rPr>
              <a:t>软件可用性</a:t>
            </a:r>
          </a:p>
        </p:txBody>
      </p:sp>
      <p:sp>
        <p:nvSpPr>
          <p:cNvPr id="41" name="矩形 40"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6318310" y="2155464"/>
            <a:ext cx="2270221" cy="1160959"/>
          </a:xfrm>
          <a:prstGeom prst="rect">
            <a:avLst/>
          </a:prstGeom>
        </p:spPr>
        <p:txBody>
          <a:bodyPr wrap="square">
            <a:spAutoFit/>
          </a:bodyPr>
          <a:lstStyle/>
          <a:p>
            <a:pPr algn="ctr">
              <a:lnSpc>
                <a:spcPct val="150000"/>
              </a:lnSpc>
              <a:defRPr/>
            </a:pPr>
            <a:r>
              <a:rPr kumimoji="0" lang="zh-CN" altLang="en-US" sz="16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rPr>
              <a:t>程序在给定时间点，按照规格说明书规定成功地运行的概率</a:t>
            </a:r>
            <a:endParaRPr kumimoji="0" lang="en-US" altLang="zh-CN" sz="1600" b="0" i="0" u="none" strike="noStrike" kern="1200" cap="none" spc="0" normalizeH="0" baseline="0" noProof="0" dirty="0">
              <a:ln>
                <a:noFill/>
              </a:ln>
              <a:solidFill>
                <a:schemeClr val="bg1"/>
              </a:solidFill>
              <a:effectLst/>
              <a:uLnTx/>
              <a:uFillTx/>
              <a:latin typeface="Calibri Light"/>
              <a:ea typeface="微软雅黑"/>
              <a:cs typeface="Arial" charset="0"/>
              <a:sym typeface="Calibri" pitchFamily="34" charset="0"/>
            </a:endParaRPr>
          </a:p>
        </p:txBody>
      </p:sp>
    </p:spTree>
    <p:extLst>
      <p:ext uri="{BB962C8B-B14F-4D97-AF65-F5344CB8AC3E}">
        <p14:creationId xmlns:p14="http://schemas.microsoft.com/office/powerpoint/2010/main" val="2572402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556064" y="1535569"/>
            <a:ext cx="4031873" cy="1015663"/>
          </a:xfrm>
          <a:prstGeom prst="rect">
            <a:avLst/>
          </a:prstGeom>
          <a:ln>
            <a:no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tab pos="625475" algn="l"/>
              </a:tabLst>
              <a:defRPr/>
            </a:pPr>
            <a:r>
              <a:rPr kumimoji="0" lang="zh-CN" altLang="en-US" sz="6000" b="0" i="0" u="none" strike="noStrike" kern="100" cap="none" spc="0" normalizeH="0" baseline="0" noProof="0">
                <a:ln>
                  <a:noFill/>
                </a:ln>
                <a:solidFill>
                  <a:srgbClr val="A47F74"/>
                </a:solidFill>
                <a:effectLst/>
                <a:uLnTx/>
                <a:uFillTx/>
                <a:latin typeface="+mj-ea"/>
                <a:ea typeface="+mj-ea"/>
                <a:cs typeface="Times New Roman" pitchFamily="18" charset="0"/>
              </a:rPr>
              <a:t>感谢您观看</a:t>
            </a:r>
          </a:p>
        </p:txBody>
      </p:sp>
      <p:sp>
        <p:nvSpPr>
          <p:cNvPr id="7" name="椭圆 6"/>
          <p:cNvSpPr/>
          <p:nvPr/>
        </p:nvSpPr>
        <p:spPr>
          <a:xfrm>
            <a:off x="-627797" y="1535569"/>
            <a:ext cx="382137" cy="382137"/>
          </a:xfrm>
          <a:prstGeom prst="ellipse">
            <a:avLst/>
          </a:prstGeom>
          <a:solidFill>
            <a:srgbClr val="D69A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27798" y="1992966"/>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27799" y="2450363"/>
            <a:ext cx="382137" cy="382137"/>
          </a:xfrm>
          <a:prstGeom prst="ellipse">
            <a:avLst/>
          </a:prstGeom>
          <a:solidFill>
            <a:srgbClr val="A47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27799" y="1061012"/>
            <a:ext cx="382137" cy="382137"/>
          </a:xfrm>
          <a:prstGeom prst="ellipse">
            <a:avLst/>
          </a:prstGeom>
          <a:solidFill>
            <a:srgbClr val="E7D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248561" y="133729"/>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选择程序设计语言</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7835DAED-4447-42DB-A0A5-12AB9C02794E}"/>
              </a:ext>
            </a:extLst>
          </p:cNvPr>
          <p:cNvSpPr txBox="1"/>
          <p:nvPr/>
        </p:nvSpPr>
        <p:spPr>
          <a:xfrm>
            <a:off x="484496" y="1179477"/>
            <a:ext cx="8010674" cy="646331"/>
          </a:xfrm>
          <a:prstGeom prst="rect">
            <a:avLst/>
          </a:prstGeom>
          <a:noFill/>
        </p:spPr>
        <p:txBody>
          <a:bodyPr wrap="square" rtlCol="0">
            <a:spAutoFit/>
          </a:bodyPr>
          <a:lstStyle/>
          <a:p>
            <a:r>
              <a:rPr lang="zh-CN" altLang="en-US" dirty="0"/>
              <a:t>此外还有各种考虑实用方面的各种限制</a:t>
            </a:r>
            <a:endParaRPr lang="en-US" altLang="zh-CN" dirty="0"/>
          </a:p>
          <a:p>
            <a:endParaRPr lang="zh-CN" altLang="en-US" dirty="0">
              <a:solidFill>
                <a:schemeClr val="accent3">
                  <a:lumMod val="50000"/>
                </a:schemeClr>
              </a:solidFill>
            </a:endParaRPr>
          </a:p>
        </p:txBody>
      </p:sp>
      <p:sp>
        <p:nvSpPr>
          <p:cNvPr id="2" name="文本框 1">
            <a:extLst>
              <a:ext uri="{FF2B5EF4-FFF2-40B4-BE49-F238E27FC236}">
                <a16:creationId xmlns:a16="http://schemas.microsoft.com/office/drawing/2014/main" id="{F2233752-AFBA-4091-AF71-63E69B5A1404}"/>
              </a:ext>
            </a:extLst>
          </p:cNvPr>
          <p:cNvSpPr txBox="1"/>
          <p:nvPr/>
        </p:nvSpPr>
        <p:spPr>
          <a:xfrm>
            <a:off x="504967" y="1711952"/>
            <a:ext cx="3200400" cy="369332"/>
          </a:xfrm>
          <a:prstGeom prst="rect">
            <a:avLst/>
          </a:prstGeom>
          <a:noFill/>
        </p:spPr>
        <p:txBody>
          <a:bodyPr wrap="square" rtlCol="0">
            <a:spAutoFit/>
          </a:bodyPr>
          <a:lstStyle/>
          <a:p>
            <a:r>
              <a:rPr lang="en-US" altLang="zh-CN" dirty="0"/>
              <a:t>1</a:t>
            </a:r>
            <a:r>
              <a:rPr lang="zh-CN" altLang="en-US" dirty="0"/>
              <a:t>）系统用户的需求</a:t>
            </a:r>
          </a:p>
        </p:txBody>
      </p:sp>
      <p:sp>
        <p:nvSpPr>
          <p:cNvPr id="7" name="文本框 6">
            <a:extLst>
              <a:ext uri="{FF2B5EF4-FFF2-40B4-BE49-F238E27FC236}">
                <a16:creationId xmlns:a16="http://schemas.microsoft.com/office/drawing/2014/main" id="{AA764911-B932-430A-BEDB-4FB3ECE9FD30}"/>
              </a:ext>
            </a:extLst>
          </p:cNvPr>
          <p:cNvSpPr txBox="1"/>
          <p:nvPr/>
        </p:nvSpPr>
        <p:spPr>
          <a:xfrm>
            <a:off x="504967" y="2128191"/>
            <a:ext cx="3200400" cy="369332"/>
          </a:xfrm>
          <a:prstGeom prst="rect">
            <a:avLst/>
          </a:prstGeom>
          <a:noFill/>
        </p:spPr>
        <p:txBody>
          <a:bodyPr wrap="square" rtlCol="0">
            <a:spAutoFit/>
          </a:bodyPr>
          <a:lstStyle/>
          <a:p>
            <a:r>
              <a:rPr lang="en-US" altLang="zh-CN" dirty="0"/>
              <a:t>2</a:t>
            </a:r>
            <a:r>
              <a:rPr lang="zh-CN" altLang="en-US" dirty="0"/>
              <a:t>）可以使用的编译程序</a:t>
            </a:r>
          </a:p>
        </p:txBody>
      </p:sp>
      <p:sp>
        <p:nvSpPr>
          <p:cNvPr id="8" name="文本框 7">
            <a:extLst>
              <a:ext uri="{FF2B5EF4-FFF2-40B4-BE49-F238E27FC236}">
                <a16:creationId xmlns:a16="http://schemas.microsoft.com/office/drawing/2014/main" id="{B81BB99B-814E-48F4-BF27-20BFF350C666}"/>
              </a:ext>
            </a:extLst>
          </p:cNvPr>
          <p:cNvSpPr txBox="1"/>
          <p:nvPr/>
        </p:nvSpPr>
        <p:spPr>
          <a:xfrm>
            <a:off x="504967" y="2544430"/>
            <a:ext cx="3200400" cy="369332"/>
          </a:xfrm>
          <a:prstGeom prst="rect">
            <a:avLst/>
          </a:prstGeom>
          <a:noFill/>
        </p:spPr>
        <p:txBody>
          <a:bodyPr wrap="square" rtlCol="0">
            <a:spAutoFit/>
          </a:bodyPr>
          <a:lstStyle/>
          <a:p>
            <a:r>
              <a:rPr lang="en-US" altLang="zh-CN" dirty="0"/>
              <a:t>3</a:t>
            </a:r>
            <a:r>
              <a:rPr lang="zh-CN" altLang="en-US" dirty="0"/>
              <a:t>）可以得到的软件工具</a:t>
            </a:r>
          </a:p>
        </p:txBody>
      </p:sp>
      <p:sp>
        <p:nvSpPr>
          <p:cNvPr id="10" name="文本框 9">
            <a:extLst>
              <a:ext uri="{FF2B5EF4-FFF2-40B4-BE49-F238E27FC236}">
                <a16:creationId xmlns:a16="http://schemas.microsoft.com/office/drawing/2014/main" id="{7E3BCEDE-A371-4C1C-A9AD-02387C8E8CE9}"/>
              </a:ext>
            </a:extLst>
          </p:cNvPr>
          <p:cNvSpPr txBox="1"/>
          <p:nvPr/>
        </p:nvSpPr>
        <p:spPr>
          <a:xfrm>
            <a:off x="3770770" y="2128191"/>
            <a:ext cx="3200400" cy="369332"/>
          </a:xfrm>
          <a:prstGeom prst="rect">
            <a:avLst/>
          </a:prstGeom>
          <a:noFill/>
        </p:spPr>
        <p:txBody>
          <a:bodyPr wrap="square" rtlCol="0">
            <a:spAutoFit/>
          </a:bodyPr>
          <a:lstStyle/>
          <a:p>
            <a:r>
              <a:rPr lang="en-US" altLang="zh-CN" dirty="0"/>
              <a:t>7</a:t>
            </a:r>
            <a:r>
              <a:rPr lang="zh-CN" altLang="en-US" dirty="0"/>
              <a:t>）软件的应用领域</a:t>
            </a:r>
          </a:p>
        </p:txBody>
      </p:sp>
      <p:sp>
        <p:nvSpPr>
          <p:cNvPr id="11" name="文本框 10">
            <a:extLst>
              <a:ext uri="{FF2B5EF4-FFF2-40B4-BE49-F238E27FC236}">
                <a16:creationId xmlns:a16="http://schemas.microsoft.com/office/drawing/2014/main" id="{FAF78529-8240-423F-A8F1-223797349316}"/>
              </a:ext>
            </a:extLst>
          </p:cNvPr>
          <p:cNvSpPr txBox="1"/>
          <p:nvPr/>
        </p:nvSpPr>
        <p:spPr>
          <a:xfrm>
            <a:off x="3770770" y="1763561"/>
            <a:ext cx="3200400" cy="369332"/>
          </a:xfrm>
          <a:prstGeom prst="rect">
            <a:avLst/>
          </a:prstGeom>
          <a:noFill/>
        </p:spPr>
        <p:txBody>
          <a:bodyPr wrap="square" rtlCol="0">
            <a:spAutoFit/>
          </a:bodyPr>
          <a:lstStyle/>
          <a:p>
            <a:r>
              <a:rPr lang="en-US" altLang="zh-CN" dirty="0"/>
              <a:t>6</a:t>
            </a:r>
            <a:r>
              <a:rPr lang="zh-CN" altLang="en-US" dirty="0"/>
              <a:t>）软件的可移植性要求</a:t>
            </a:r>
          </a:p>
        </p:txBody>
      </p:sp>
      <p:sp>
        <p:nvSpPr>
          <p:cNvPr id="12" name="文本框 11">
            <a:extLst>
              <a:ext uri="{FF2B5EF4-FFF2-40B4-BE49-F238E27FC236}">
                <a16:creationId xmlns:a16="http://schemas.microsoft.com/office/drawing/2014/main" id="{286BF762-E423-44E8-A4D6-B371B37444DA}"/>
              </a:ext>
            </a:extLst>
          </p:cNvPr>
          <p:cNvSpPr txBox="1"/>
          <p:nvPr/>
        </p:nvSpPr>
        <p:spPr>
          <a:xfrm>
            <a:off x="504967" y="3519866"/>
            <a:ext cx="3200400" cy="369332"/>
          </a:xfrm>
          <a:prstGeom prst="rect">
            <a:avLst/>
          </a:prstGeom>
          <a:noFill/>
        </p:spPr>
        <p:txBody>
          <a:bodyPr wrap="square" rtlCol="0">
            <a:spAutoFit/>
          </a:bodyPr>
          <a:lstStyle/>
          <a:p>
            <a:r>
              <a:rPr lang="en-US" altLang="zh-CN" dirty="0"/>
              <a:t>5</a:t>
            </a:r>
            <a:r>
              <a:rPr lang="zh-CN" altLang="en-US" dirty="0"/>
              <a:t>）程序员的知识</a:t>
            </a:r>
          </a:p>
        </p:txBody>
      </p:sp>
      <p:sp>
        <p:nvSpPr>
          <p:cNvPr id="13" name="文本框 12">
            <a:extLst>
              <a:ext uri="{FF2B5EF4-FFF2-40B4-BE49-F238E27FC236}">
                <a16:creationId xmlns:a16="http://schemas.microsoft.com/office/drawing/2014/main" id="{20C87290-3E13-4BA5-BCC4-3DD1E34AD014}"/>
              </a:ext>
            </a:extLst>
          </p:cNvPr>
          <p:cNvSpPr txBox="1"/>
          <p:nvPr/>
        </p:nvSpPr>
        <p:spPr>
          <a:xfrm>
            <a:off x="504967" y="3032148"/>
            <a:ext cx="3200400" cy="369332"/>
          </a:xfrm>
          <a:prstGeom prst="rect">
            <a:avLst/>
          </a:prstGeom>
          <a:noFill/>
        </p:spPr>
        <p:txBody>
          <a:bodyPr wrap="square" rtlCol="0">
            <a:spAutoFit/>
          </a:bodyPr>
          <a:lstStyle/>
          <a:p>
            <a:r>
              <a:rPr lang="en-US" altLang="zh-CN" dirty="0"/>
              <a:t>4</a:t>
            </a:r>
            <a:r>
              <a:rPr lang="zh-CN" altLang="en-US" dirty="0"/>
              <a:t>）工程规模</a:t>
            </a:r>
          </a:p>
        </p:txBody>
      </p:sp>
    </p:spTree>
    <p:extLst>
      <p:ext uri="{BB962C8B-B14F-4D97-AF65-F5344CB8AC3E}">
        <p14:creationId xmlns:p14="http://schemas.microsoft.com/office/powerpoint/2010/main" val="239801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编码风格</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7835DAED-4447-42DB-A0A5-12AB9C02794E}"/>
              </a:ext>
            </a:extLst>
          </p:cNvPr>
          <p:cNvSpPr txBox="1"/>
          <p:nvPr/>
        </p:nvSpPr>
        <p:spPr>
          <a:xfrm>
            <a:off x="484496" y="1179477"/>
            <a:ext cx="8010674" cy="646331"/>
          </a:xfrm>
          <a:prstGeom prst="rect">
            <a:avLst/>
          </a:prstGeom>
          <a:noFill/>
        </p:spPr>
        <p:txBody>
          <a:bodyPr wrap="square" rtlCol="0">
            <a:spAutoFit/>
          </a:bodyPr>
          <a:lstStyle/>
          <a:p>
            <a:r>
              <a:rPr lang="zh-CN" altLang="en-US" dirty="0"/>
              <a:t>源程序代码的</a:t>
            </a:r>
            <a:r>
              <a:rPr lang="zh-CN" altLang="en-US" dirty="0">
                <a:solidFill>
                  <a:schemeClr val="accent1"/>
                </a:solidFill>
              </a:rPr>
              <a:t>逻辑简明清晰</a:t>
            </a:r>
            <a:r>
              <a:rPr lang="zh-CN" altLang="en-US" dirty="0"/>
              <a:t>，</a:t>
            </a:r>
            <a:r>
              <a:rPr lang="zh-CN" altLang="en-US" dirty="0">
                <a:solidFill>
                  <a:schemeClr val="accent1"/>
                </a:solidFill>
              </a:rPr>
              <a:t>易读易懂</a:t>
            </a:r>
            <a:r>
              <a:rPr lang="zh-CN" altLang="en-US" dirty="0"/>
              <a:t>是好程序的一个重要标准，为做到这一点，应该做到下述规则</a:t>
            </a:r>
          </a:p>
        </p:txBody>
      </p:sp>
      <p:sp>
        <p:nvSpPr>
          <p:cNvPr id="2" name="文本框 1">
            <a:extLst>
              <a:ext uri="{FF2B5EF4-FFF2-40B4-BE49-F238E27FC236}">
                <a16:creationId xmlns:a16="http://schemas.microsoft.com/office/drawing/2014/main" id="{9163B3D9-22B8-4FF4-8605-B6DE06F5A202}"/>
              </a:ext>
            </a:extLst>
          </p:cNvPr>
          <p:cNvSpPr txBox="1"/>
          <p:nvPr/>
        </p:nvSpPr>
        <p:spPr>
          <a:xfrm>
            <a:off x="648830" y="2026693"/>
            <a:ext cx="6782376" cy="2031325"/>
          </a:xfrm>
          <a:prstGeom prst="rect">
            <a:avLst/>
          </a:prstGeom>
          <a:noFill/>
        </p:spPr>
        <p:txBody>
          <a:bodyPr wrap="square" rtlCol="0">
            <a:spAutoFit/>
          </a:bodyPr>
          <a:lstStyle/>
          <a:p>
            <a:r>
              <a:rPr lang="en-US" altLang="zh-CN" dirty="0"/>
              <a:t>1.</a:t>
            </a:r>
            <a:r>
              <a:rPr lang="zh-CN" altLang="en-US" dirty="0"/>
              <a:t>程序内部的文档</a:t>
            </a:r>
            <a:endParaRPr lang="en-US" altLang="zh-CN" dirty="0"/>
          </a:p>
          <a:p>
            <a:r>
              <a:rPr lang="en-US" altLang="zh-CN" dirty="0"/>
              <a:t>	</a:t>
            </a:r>
            <a:r>
              <a:rPr lang="zh-CN" altLang="en-US" dirty="0"/>
              <a:t>包括恰当的标识符、适当的注解和程序的视觉组织等</a:t>
            </a:r>
            <a:endParaRPr lang="en-US" altLang="zh-CN" dirty="0"/>
          </a:p>
          <a:p>
            <a:r>
              <a:rPr lang="en-US" altLang="zh-CN" dirty="0"/>
              <a:t>	1</a:t>
            </a:r>
            <a:r>
              <a:rPr lang="zh-CN" altLang="en-US" dirty="0"/>
              <a:t>）选取含义鲜明的名字，正确表示程序对象所代表的的</a:t>
            </a:r>
            <a:endParaRPr lang="en-US" altLang="zh-CN" dirty="0"/>
          </a:p>
          <a:p>
            <a:r>
              <a:rPr lang="en-US" altLang="zh-CN" dirty="0"/>
              <a:t>	</a:t>
            </a:r>
            <a:r>
              <a:rPr lang="zh-CN" altLang="en-US" dirty="0"/>
              <a:t>实体，</a:t>
            </a:r>
            <a:r>
              <a:rPr lang="en-US" altLang="zh-CN" dirty="0"/>
              <a:t>	</a:t>
            </a:r>
            <a:r>
              <a:rPr lang="zh-CN" altLang="en-US" dirty="0"/>
              <a:t>以助于读者理解程序</a:t>
            </a:r>
            <a:endParaRPr lang="en-US" altLang="zh-CN" dirty="0"/>
          </a:p>
          <a:p>
            <a:r>
              <a:rPr lang="en-US" altLang="zh-CN" dirty="0"/>
              <a:t>	2</a:t>
            </a:r>
            <a:r>
              <a:rPr lang="zh-CN" altLang="en-US" dirty="0"/>
              <a:t>）注解，助于我们对程序理解</a:t>
            </a:r>
            <a:endParaRPr lang="en-US" altLang="zh-CN" dirty="0"/>
          </a:p>
          <a:p>
            <a:r>
              <a:rPr lang="en-US" altLang="zh-CN" dirty="0"/>
              <a:t>	3</a:t>
            </a:r>
            <a:r>
              <a:rPr lang="zh-CN" altLang="en-US" dirty="0"/>
              <a:t>）程序清单的阶梯形式布局，使程序的层次结构清晰明显</a:t>
            </a:r>
            <a:endParaRPr lang="en-US" altLang="zh-CN" dirty="0"/>
          </a:p>
          <a:p>
            <a:endParaRPr lang="zh-CN" altLang="en-US" dirty="0"/>
          </a:p>
        </p:txBody>
      </p:sp>
    </p:spTree>
    <p:extLst>
      <p:ext uri="{BB962C8B-B14F-4D97-AF65-F5344CB8AC3E}">
        <p14:creationId xmlns:p14="http://schemas.microsoft.com/office/powerpoint/2010/main" val="225490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编码风格</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2308324"/>
          </a:xfrm>
          <a:prstGeom prst="rect">
            <a:avLst/>
          </a:prstGeom>
          <a:noFill/>
        </p:spPr>
        <p:txBody>
          <a:bodyPr wrap="square" rtlCol="0">
            <a:spAutoFit/>
          </a:bodyPr>
          <a:lstStyle/>
          <a:p>
            <a:r>
              <a:rPr lang="en-US" altLang="zh-CN" dirty="0"/>
              <a:t>2.</a:t>
            </a:r>
            <a:r>
              <a:rPr lang="zh-CN" altLang="en-US" dirty="0"/>
              <a:t>数据说明</a:t>
            </a:r>
            <a:endParaRPr lang="en-US" altLang="zh-CN" dirty="0"/>
          </a:p>
          <a:p>
            <a:r>
              <a:rPr lang="en-US" altLang="zh-CN" dirty="0"/>
              <a:t>	1</a:t>
            </a:r>
            <a:r>
              <a:rPr lang="zh-CN" altLang="en-US" dirty="0"/>
              <a:t>）数据说明的次序应该标准化（例如按照数据结构或数据集类型来确定说明的次序），利于查询，加速测试调试和维护</a:t>
            </a:r>
            <a:endParaRPr lang="en-US" altLang="zh-CN" dirty="0"/>
          </a:p>
          <a:p>
            <a:r>
              <a:rPr lang="en-US" altLang="zh-CN" dirty="0"/>
              <a:t>	2</a:t>
            </a:r>
            <a:r>
              <a:rPr lang="zh-CN" altLang="en-US" dirty="0"/>
              <a:t>）多个变量在一个语句中说明时，按字母顺顺序排列这些变量</a:t>
            </a:r>
            <a:r>
              <a:rPr lang="en-US" altLang="zh-CN" dirty="0"/>
              <a:t>	</a:t>
            </a:r>
          </a:p>
          <a:p>
            <a:r>
              <a:rPr lang="en-US" altLang="zh-CN" dirty="0"/>
              <a:t>	3</a:t>
            </a:r>
            <a:r>
              <a:rPr lang="zh-CN" altLang="en-US" dirty="0"/>
              <a:t>）注解申明用程序设计语言实现复杂数据结构的方法和特点</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85915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编码风格</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2031325"/>
          </a:xfrm>
          <a:prstGeom prst="rect">
            <a:avLst/>
          </a:prstGeom>
          <a:noFill/>
        </p:spPr>
        <p:txBody>
          <a:bodyPr wrap="square" rtlCol="0">
            <a:spAutoFit/>
          </a:bodyPr>
          <a:lstStyle/>
          <a:p>
            <a:r>
              <a:rPr lang="en-US" altLang="zh-CN" dirty="0"/>
              <a:t>3.</a:t>
            </a:r>
            <a:r>
              <a:rPr lang="zh-CN" altLang="en-US" dirty="0"/>
              <a:t>语句构造</a:t>
            </a:r>
            <a:endParaRPr lang="en-US" altLang="zh-CN" dirty="0"/>
          </a:p>
          <a:p>
            <a:r>
              <a:rPr lang="en-US" altLang="zh-CN" dirty="0"/>
              <a:t>	1</a:t>
            </a:r>
            <a:r>
              <a:rPr lang="zh-CN" altLang="en-US" dirty="0"/>
              <a:t>）不要为了节省空间而吧多条语句写在一行</a:t>
            </a:r>
            <a:endParaRPr lang="en-US" altLang="zh-CN" dirty="0"/>
          </a:p>
          <a:p>
            <a:r>
              <a:rPr lang="en-US" altLang="zh-CN" dirty="0"/>
              <a:t>	2</a:t>
            </a:r>
            <a:r>
              <a:rPr lang="zh-CN" altLang="en-US" dirty="0"/>
              <a:t>）尽量避免复杂的条件测试</a:t>
            </a:r>
            <a:endParaRPr lang="en-US" altLang="zh-CN" dirty="0"/>
          </a:p>
          <a:p>
            <a:r>
              <a:rPr lang="en-US" altLang="zh-CN" dirty="0"/>
              <a:t>	3</a:t>
            </a:r>
            <a:r>
              <a:rPr lang="zh-CN" altLang="en-US" dirty="0"/>
              <a:t>）尽量避免对非条件的测试</a:t>
            </a:r>
            <a:endParaRPr lang="en-US" altLang="zh-CN" dirty="0"/>
          </a:p>
          <a:p>
            <a:r>
              <a:rPr lang="en-US" altLang="zh-CN" dirty="0"/>
              <a:t>	4</a:t>
            </a:r>
            <a:r>
              <a:rPr lang="zh-CN" altLang="en-US" dirty="0"/>
              <a:t>）避免大量使用循环和条件嵌套</a:t>
            </a:r>
            <a:endParaRPr lang="en-US" altLang="zh-CN" dirty="0"/>
          </a:p>
          <a:p>
            <a:r>
              <a:rPr lang="en-US" altLang="zh-CN" dirty="0"/>
              <a:t>	5</a:t>
            </a:r>
            <a:r>
              <a:rPr lang="zh-CN" altLang="en-US" dirty="0"/>
              <a:t>）利用括号使逻辑表达式或算数表达式的运算次序清晰</a:t>
            </a:r>
            <a:endParaRPr lang="en-US" altLang="zh-CN" dirty="0"/>
          </a:p>
          <a:p>
            <a:endParaRPr lang="zh-CN" altLang="en-US" dirty="0"/>
          </a:p>
        </p:txBody>
      </p:sp>
    </p:spTree>
    <p:extLst>
      <p:ext uri="{BB962C8B-B14F-4D97-AF65-F5344CB8AC3E}">
        <p14:creationId xmlns:p14="http://schemas.microsoft.com/office/powerpoint/2010/main" val="255347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48830" y="1024659"/>
            <a:ext cx="7617739" cy="309637"/>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
                <a:srgbClr val="E7E6E6">
                  <a:lumMod val="10000"/>
                </a:srgbClr>
              </a:buClr>
              <a:buSzTx/>
              <a:buFontTx/>
              <a:buNone/>
              <a:defRPr/>
            </a:pPr>
            <a:r>
              <a:rPr kumimoji="0" lang="zh-CN" altLang="en-US" sz="1050" b="0" i="0" u="none" strike="noStrike" kern="1200" cap="none" spc="0" normalizeH="0" baseline="0" noProof="0" dirty="0">
                <a:ln>
                  <a:noFill/>
                </a:ln>
                <a:solidFill>
                  <a:schemeClr val="bg1"/>
                </a:solidFill>
                <a:effectLst/>
                <a:uLnTx/>
                <a:uFillTx/>
                <a:latin typeface="Calibri Light"/>
                <a:ea typeface="微软雅黑"/>
                <a:cs typeface="+mn-ea"/>
                <a:sym typeface="+mn-lt"/>
              </a:rPr>
              <a:t>为了</a:t>
            </a:r>
            <a:endParaRPr kumimoji="0" lang="en-US" altLang="zh-CN" sz="1050" b="0" i="0" u="none" strike="noStrike" kern="1200" cap="none" spc="0" normalizeH="0" baseline="0" noProof="0" dirty="0">
              <a:ln>
                <a:noFill/>
              </a:ln>
              <a:solidFill>
                <a:schemeClr val="bg1"/>
              </a:solidFill>
              <a:effectLst/>
              <a:uLnTx/>
              <a:uFillTx/>
              <a:latin typeface="Calibri Light"/>
              <a:ea typeface="微软雅黑"/>
              <a:cs typeface="+mn-ea"/>
              <a:sym typeface="+mn-lt"/>
            </a:endParaRPr>
          </a:p>
        </p:txBody>
      </p:sp>
      <p:sp>
        <p:nvSpPr>
          <p:cNvPr id="6" name="文本框 6"/>
          <p:cNvSpPr txBox="1">
            <a:spLocks noChangeArrowheads="1"/>
          </p:cNvSpPr>
          <p:nvPr/>
        </p:nvSpPr>
        <p:spPr bwMode="auto">
          <a:xfrm>
            <a:off x="3864114" y="13372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a:ea typeface="方正宋刻本秀楷简体" pitchFamily="2" charset="-122"/>
              </a:defRPr>
            </a:lvl1pPr>
            <a:lvl2pPr marL="742950" indent="-285750">
              <a:defRPr sz="1300">
                <a:solidFill>
                  <a:schemeClr val="tx1"/>
                </a:solidFill>
                <a:latin typeface="Calibri Light"/>
                <a:ea typeface="方正宋刻本秀楷简体" pitchFamily="2" charset="-122"/>
              </a:defRPr>
            </a:lvl2pPr>
            <a:lvl3pPr marL="1143000" indent="-228600">
              <a:defRPr sz="1300">
                <a:solidFill>
                  <a:schemeClr val="tx1"/>
                </a:solidFill>
                <a:latin typeface="Calibri Light"/>
                <a:ea typeface="方正宋刻本秀楷简体" pitchFamily="2" charset="-122"/>
              </a:defRPr>
            </a:lvl3pPr>
            <a:lvl4pPr marL="1600200" indent="-228600">
              <a:defRPr sz="1300">
                <a:solidFill>
                  <a:schemeClr val="tx1"/>
                </a:solidFill>
                <a:latin typeface="Calibri Light"/>
                <a:ea typeface="方正宋刻本秀楷简体" pitchFamily="2" charset="-122"/>
              </a:defRPr>
            </a:lvl4pPr>
            <a:lvl5pPr marL="2057400" indent="-228600">
              <a:defRPr sz="1300">
                <a:solidFill>
                  <a:schemeClr val="tx1"/>
                </a:solidFill>
                <a:latin typeface="Calibri Light"/>
                <a:ea typeface="方正宋刻本秀楷简体" pitchFamily="2" charset="-122"/>
              </a:defRPr>
            </a:lvl5pPr>
            <a:lvl6pPr marL="25146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6pPr>
            <a:lvl7pPr marL="29718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7pPr>
            <a:lvl8pPr marL="34290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8pPr>
            <a:lvl9pPr marL="3886200" indent="-228600" defTabSz="685800" eaLnBrk="0" fontAlgn="base" hangingPunct="0">
              <a:spcBef>
                <a:spcPct val="0"/>
              </a:spcBef>
              <a:spcAft>
                <a:spcPct val="0"/>
              </a:spcAft>
              <a:defRPr sz="1300">
                <a:solidFill>
                  <a:schemeClr val="tx1"/>
                </a:solidFill>
                <a:latin typeface="Calibri Light"/>
                <a:ea typeface="方正宋刻本秀楷简体" pitchFamily="2" charset="-122"/>
              </a:defRPr>
            </a:lvl9pPr>
          </a:lstStyle>
          <a:p>
            <a:pPr marL="0" marR="0" lvl="0" indent="0" algn="ct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A47F74"/>
                </a:solidFill>
                <a:effectLst/>
                <a:uLnTx/>
                <a:uFillTx/>
                <a:latin typeface="汉仪大宋简"/>
                <a:ea typeface="汉仪大宋简"/>
                <a:cs typeface="+mn-cs"/>
              </a:rPr>
              <a:t>编码风格</a:t>
            </a:r>
          </a:p>
        </p:txBody>
      </p:sp>
      <p:cxnSp>
        <p:nvCxnSpPr>
          <p:cNvPr id="9" name="直接连接符 8"/>
          <p:cNvCxnSpPr/>
          <p:nvPr/>
        </p:nvCxnSpPr>
        <p:spPr>
          <a:xfrm>
            <a:off x="4457700" y="902379"/>
            <a:ext cx="228600" cy="0"/>
          </a:xfrm>
          <a:prstGeom prst="line">
            <a:avLst/>
          </a:prstGeom>
          <a:ln w="19050">
            <a:solidFill>
              <a:srgbClr val="A47F74"/>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63B3D9-22B8-4FF4-8605-B6DE06F5A202}"/>
              </a:ext>
            </a:extLst>
          </p:cNvPr>
          <p:cNvSpPr txBox="1"/>
          <p:nvPr/>
        </p:nvSpPr>
        <p:spPr>
          <a:xfrm>
            <a:off x="758012" y="1125941"/>
            <a:ext cx="6782376" cy="2862322"/>
          </a:xfrm>
          <a:prstGeom prst="rect">
            <a:avLst/>
          </a:prstGeom>
          <a:noFill/>
        </p:spPr>
        <p:txBody>
          <a:bodyPr wrap="square" rtlCol="0">
            <a:spAutoFit/>
          </a:bodyPr>
          <a:lstStyle/>
          <a:p>
            <a:r>
              <a:rPr lang="en-US" altLang="zh-CN" dirty="0"/>
              <a:t>4.</a:t>
            </a:r>
            <a:r>
              <a:rPr lang="zh-CN" altLang="en-US" dirty="0"/>
              <a:t>输入输出</a:t>
            </a:r>
            <a:endParaRPr lang="en-US" altLang="zh-CN" dirty="0"/>
          </a:p>
          <a:p>
            <a:r>
              <a:rPr lang="en-US" altLang="zh-CN" dirty="0"/>
              <a:t>	1</a:t>
            </a:r>
            <a:r>
              <a:rPr lang="zh-CN" altLang="en-US" dirty="0"/>
              <a:t>）对所有输入数据校验</a:t>
            </a:r>
            <a:endParaRPr lang="en-US" altLang="zh-CN" dirty="0"/>
          </a:p>
          <a:p>
            <a:r>
              <a:rPr lang="en-US" altLang="zh-CN" dirty="0"/>
              <a:t>	2</a:t>
            </a:r>
            <a:r>
              <a:rPr lang="zh-CN" altLang="en-US" dirty="0"/>
              <a:t>）检查输入项重要组合的合法性</a:t>
            </a:r>
            <a:endParaRPr lang="en-US" altLang="zh-CN" dirty="0"/>
          </a:p>
          <a:p>
            <a:r>
              <a:rPr lang="en-US" altLang="zh-CN" dirty="0"/>
              <a:t>	3</a:t>
            </a:r>
            <a:r>
              <a:rPr lang="zh-CN" altLang="en-US" dirty="0"/>
              <a:t>）保持输入格式简单</a:t>
            </a:r>
            <a:endParaRPr lang="en-US" altLang="zh-CN" dirty="0"/>
          </a:p>
          <a:p>
            <a:r>
              <a:rPr lang="en-US" altLang="zh-CN" dirty="0"/>
              <a:t>	4</a:t>
            </a:r>
            <a:r>
              <a:rPr lang="zh-CN" altLang="en-US" dirty="0"/>
              <a:t>）使用数据结束标记，不要求用户指定数据的数目</a:t>
            </a:r>
            <a:endParaRPr lang="en-US" altLang="zh-CN" dirty="0"/>
          </a:p>
          <a:p>
            <a:r>
              <a:rPr lang="en-US" altLang="zh-CN" dirty="0"/>
              <a:t>	5</a:t>
            </a:r>
            <a:r>
              <a:rPr lang="zh-CN" altLang="en-US" dirty="0"/>
              <a:t>）明确提示交互式输入的请求，详细说明可用是的选择或边界值</a:t>
            </a:r>
            <a:endParaRPr lang="en-US" altLang="zh-CN" dirty="0"/>
          </a:p>
          <a:p>
            <a:r>
              <a:rPr lang="en-US" altLang="zh-CN" dirty="0"/>
              <a:t>	6</a:t>
            </a:r>
            <a:r>
              <a:rPr lang="zh-CN" altLang="en-US" dirty="0"/>
              <a:t>）设计良好的输出列表</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2674129"/>
      </p:ext>
    </p:extLst>
  </p:cSld>
  <p:clrMapOvr>
    <a:masterClrMapping/>
  </p:clrMapOvr>
</p:sld>
</file>

<file path=ppt/theme/theme1.xml><?xml version="1.0" encoding="utf-8"?>
<a:theme xmlns:a="http://schemas.openxmlformats.org/drawingml/2006/main" name="1_Office 主题​​">
  <a:themeElements>
    <a:clrScheme name="自定义 402">
      <a:dk1>
        <a:sysClr val="windowText" lastClr="000000"/>
      </a:dk1>
      <a:lt1>
        <a:sysClr val="window" lastClr="FFFFFF"/>
      </a:lt1>
      <a:dk2>
        <a:srgbClr val="EEF2F5"/>
      </a:dk2>
      <a:lt2>
        <a:srgbClr val="E7E6E6"/>
      </a:lt2>
      <a:accent1>
        <a:srgbClr val="CB9971"/>
      </a:accent1>
      <a:accent2>
        <a:srgbClr val="CF856E"/>
      </a:accent2>
      <a:accent3>
        <a:srgbClr val="F2E3DE"/>
      </a:accent3>
      <a:accent4>
        <a:srgbClr val="C9DEF1"/>
      </a:accent4>
      <a:accent5>
        <a:srgbClr val="4472C4"/>
      </a:accent5>
      <a:accent6>
        <a:srgbClr val="70AD47"/>
      </a:accent6>
      <a:hlink>
        <a:srgbClr val="000000"/>
      </a:hlink>
      <a:folHlink>
        <a:srgbClr val="954F72"/>
      </a:folHlink>
    </a:clrScheme>
    <a:fontScheme name="汉仪大宋简">
      <a:majorFont>
        <a:latin typeface="华文细黑"/>
        <a:ea typeface="汉仪大宋简"/>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619</TotalTime>
  <Words>3789</Words>
  <Application>Microsoft Office PowerPoint</Application>
  <PresentationFormat>全屏显示(16:9)</PresentationFormat>
  <Paragraphs>512</Paragraphs>
  <Slides>47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-apple-system</vt:lpstr>
      <vt:lpstr>Gill Sans</vt:lpstr>
      <vt:lpstr>等线</vt:lpstr>
      <vt:lpstr>汉仪大宋简</vt:lpstr>
      <vt:lpstr>华文细黑</vt:lpstr>
      <vt:lpstr>Arial</vt:lpstr>
      <vt:lpstr>Calibri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Louyt</dc:creator>
  <cp:lastModifiedBy>朱楠</cp:lastModifiedBy>
  <cp:revision>235</cp:revision>
  <dcterms:created xsi:type="dcterms:W3CDTF">1900-01-01T00:00:00Z</dcterms:created>
  <dcterms:modified xsi:type="dcterms:W3CDTF">2021-12-08T01:15:57Z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2052-11.11.1</vt:lpwstr>
  </property>
  <property fmtid="{D5CDD505-2E9C-101B-9397-08002B2CF9AE}" pid="3" name="KSOTemplateUUID">
    <vt:lpwstr>v1.0_mb_4XzJzEsXeRE3f2wCnYuNNQ==</vt:lpwstr>
  </property>
  <property fmtid="{D5CDD505-2E9C-101B-9397-08002B2CF9AE}" pid="4" name="ICV">
    <vt:lpwstr>02E9E2CDF68506CBA28F4661E3052BBB</vt:lpwstr>
  </property>
</Properties>
</file>