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22"/>
  </p:notesMasterIdLst>
  <p:sldIdLst>
    <p:sldId id="258" r:id="rId2"/>
    <p:sldId id="450" r:id="rId3"/>
    <p:sldId id="437" r:id="rId4"/>
    <p:sldId id="438" r:id="rId5"/>
    <p:sldId id="427" r:id="rId6"/>
    <p:sldId id="466" r:id="rId7"/>
    <p:sldId id="459" r:id="rId8"/>
    <p:sldId id="463" r:id="rId9"/>
    <p:sldId id="460" r:id="rId10"/>
    <p:sldId id="425" r:id="rId11"/>
    <p:sldId id="423" r:id="rId12"/>
    <p:sldId id="422" r:id="rId13"/>
    <p:sldId id="357" r:id="rId14"/>
    <p:sldId id="465" r:id="rId15"/>
    <p:sldId id="449" r:id="rId16"/>
    <p:sldId id="464" r:id="rId17"/>
    <p:sldId id="442" r:id="rId18"/>
    <p:sldId id="467" r:id="rId19"/>
    <p:sldId id="462" r:id="rId20"/>
    <p:sldId id="320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黑体" panose="02010609060101010101" pitchFamily="49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1152" autoAdjust="0"/>
  </p:normalViewPr>
  <p:slideViewPr>
    <p:cSldViewPr snapToGrid="0" showGuides="1">
      <p:cViewPr varScale="1">
        <p:scale>
          <a:sx n="77" d="100"/>
          <a:sy n="77" d="100"/>
        </p:scale>
        <p:origin x="571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5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我们已经将需求规格说明书上传到</a:t>
            </a:r>
            <a:r>
              <a:rPr lang="en-US" altLang="zh-CN" sz="12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4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3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9" y="1674420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808274" y="-165463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226725" y="98886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数据字典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2FD517-986E-C747-A021-CE65C12170DA}"/>
              </a:ext>
            </a:extLst>
          </p:cNvPr>
          <p:cNvSpPr txBox="1"/>
          <p:nvPr/>
        </p:nvSpPr>
        <p:spPr>
          <a:xfrm>
            <a:off x="8129247" y="64117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详细数据字典可以在相关文档中查看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24FD0-348E-4717-B24F-8A4E7A1C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" y="1863348"/>
            <a:ext cx="6492067" cy="4316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897E56-D269-4739-94D4-3DE5696E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02" y="231377"/>
            <a:ext cx="5593565" cy="61803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A0255A-1976-4678-9045-DEE896908C29}"/>
              </a:ext>
            </a:extLst>
          </p:cNvPr>
          <p:cNvSpPr txBox="1"/>
          <p:nvPr/>
        </p:nvSpPr>
        <p:spPr>
          <a:xfrm>
            <a:off x="226725" y="678072"/>
            <a:ext cx="547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如果在开发小型软件系统时暂时没有数据字典处理程序，建议采用卡片形式书写数据字典，每张卡片上保存描述一个数据的信息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——《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》p49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14832" y="317959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非功能性需求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0FCF1-B733-7640-AA89-54F43B384674}"/>
              </a:ext>
            </a:extLst>
          </p:cNvPr>
          <p:cNvSpPr/>
          <p:nvPr/>
        </p:nvSpPr>
        <p:spPr>
          <a:xfrm>
            <a:off x="801710" y="297096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用户需求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A53153-DF42-8942-887F-75443750EC2D}"/>
              </a:ext>
            </a:extLst>
          </p:cNvPr>
          <p:cNvCxnSpPr>
            <a:cxnSpLocks/>
          </p:cNvCxnSpPr>
          <p:nvPr/>
        </p:nvCxnSpPr>
        <p:spPr>
          <a:xfrm flipH="1">
            <a:off x="2526890" y="1693648"/>
            <a:ext cx="101287" cy="4618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A0CDC55-9410-A249-B48C-7766DBD33CDA}"/>
              </a:ext>
            </a:extLst>
          </p:cNvPr>
          <p:cNvSpPr/>
          <p:nvPr/>
        </p:nvSpPr>
        <p:spPr>
          <a:xfrm>
            <a:off x="2807171" y="1563157"/>
            <a:ext cx="6955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系统至少能承载的最大并发用户数要求达到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系统平均响应时间低于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500ms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07ADA2-E64C-8742-8480-B509E3D3002F}"/>
              </a:ext>
            </a:extLst>
          </p:cNvPr>
          <p:cNvSpPr/>
          <p:nvPr/>
        </p:nvSpPr>
        <p:spPr>
          <a:xfrm>
            <a:off x="2773986" y="3232574"/>
            <a:ext cx="8956299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易用性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本项目在需求开发阶段与各用户代表进行了多次详细深入的访谈，确保用户对用户页面功能的了解</a:t>
            </a: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只需下载打开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并登陆即可使用。</a:t>
            </a: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页面布局符合用户的日常使用习惯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登录成功后离线也可使用部分功能（例如查看已保存的课表及任务）</a:t>
            </a:r>
            <a:endParaRPr lang="zh-CN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4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81337" y="2430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非功能性需求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0FCF1-B733-7640-AA89-54F43B384674}"/>
              </a:ext>
            </a:extLst>
          </p:cNvPr>
          <p:cNvSpPr/>
          <p:nvPr/>
        </p:nvSpPr>
        <p:spPr>
          <a:xfrm>
            <a:off x="381337" y="31328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管理员需求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A53153-DF42-8942-887F-75443750EC2D}"/>
              </a:ext>
            </a:extLst>
          </p:cNvPr>
          <p:cNvCxnSpPr>
            <a:cxnSpLocks/>
          </p:cNvCxnSpPr>
          <p:nvPr/>
        </p:nvCxnSpPr>
        <p:spPr>
          <a:xfrm>
            <a:off x="2534440" y="1207658"/>
            <a:ext cx="0" cy="489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A0CDC55-9410-A249-B48C-7766DBD33CDA}"/>
              </a:ext>
            </a:extLst>
          </p:cNvPr>
          <p:cNvSpPr/>
          <p:nvPr/>
        </p:nvSpPr>
        <p:spPr>
          <a:xfrm>
            <a:off x="2801467" y="967376"/>
            <a:ext cx="824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只有管理员才能对用户信息进行操作。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由系统自动注册的用户的临时密码，用户第一次登录成功后，必须修改密码。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对于用户的密码需要以加密的方式进行传输和存储。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教师注册需要通过管理员审核，需要上传身份证等信息，本团队可以保障用户个人信息不被泄露和不被用于其他用途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07ADA2-E64C-8742-8480-B509E3D3002F}"/>
              </a:ext>
            </a:extLst>
          </p:cNvPr>
          <p:cNvSpPr/>
          <p:nvPr/>
        </p:nvSpPr>
        <p:spPr>
          <a:xfrm>
            <a:off x="2646601" y="4196455"/>
            <a:ext cx="915540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可维护性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软件内部功能模块化，易于功能的增删改。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软件代码有条理，备注详细，并配有维护手册。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日常维护可视化，能做到让非软件相关从业者也能清晰了应用运行状态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840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会议纪要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10183" y="4823310"/>
            <a:ext cx="1901190" cy="46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Segoe UI" panose="020B0502040204020203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Segoe UI" panose="020B0502040204020203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ABC40E-2D8B-400F-A07B-B634E4A0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43" y="910356"/>
            <a:ext cx="4168501" cy="5403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2594F5-6ACE-47AD-889F-FA7A56BE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429" y="910356"/>
            <a:ext cx="4526672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286F04-A7A9-49EE-8419-6856DEA2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" y="1871214"/>
            <a:ext cx="5868959" cy="38945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1C434C-3CC5-4881-B896-454F5128C930}"/>
              </a:ext>
            </a:extLst>
          </p:cNvPr>
          <p:cNvSpPr/>
          <p:nvPr/>
        </p:nvSpPr>
        <p:spPr>
          <a:xfrm>
            <a:off x="5492753" y="726772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会议纪要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09A16-B016-4F2E-9466-D4205235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84" y="1871214"/>
            <a:ext cx="6078316" cy="38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0505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SRS Baseline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62281A-9CFE-4484-829B-2BED9A7B861C}"/>
              </a:ext>
            </a:extLst>
          </p:cNvPr>
          <p:cNvSpPr txBox="1"/>
          <p:nvPr/>
        </p:nvSpPr>
        <p:spPr>
          <a:xfrm>
            <a:off x="2500896" y="5447267"/>
            <a:ext cx="69531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需求规格说明书已经上传到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中的团队项目中</a:t>
            </a:r>
          </a:p>
        </p:txBody>
      </p:sp>
    </p:spTree>
    <p:extLst>
      <p:ext uri="{BB962C8B-B14F-4D97-AF65-F5344CB8AC3E}">
        <p14:creationId xmlns:p14="http://schemas.microsoft.com/office/powerpoint/2010/main" val="46615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6F8285-7FA1-4F6A-93BD-960A0A34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00" y="1115276"/>
            <a:ext cx="6051366" cy="52095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78AA39-0712-42BC-AF82-777B96D057B6}"/>
              </a:ext>
            </a:extLst>
          </p:cNvPr>
          <p:cNvSpPr/>
          <p:nvPr/>
        </p:nvSpPr>
        <p:spPr>
          <a:xfrm>
            <a:off x="437647" y="278039"/>
            <a:ext cx="296908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小组成员绩效评分表</a:t>
            </a:r>
          </a:p>
        </p:txBody>
      </p:sp>
    </p:spTree>
    <p:extLst>
      <p:ext uri="{BB962C8B-B14F-4D97-AF65-F5344CB8AC3E}">
        <p14:creationId xmlns:p14="http://schemas.microsoft.com/office/powerpoint/2010/main" val="181402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9776" y="1084360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3" y="17761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第六周小组评价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92415"/>
              </p:ext>
            </p:extLst>
          </p:nvPr>
        </p:nvGraphicFramePr>
        <p:xfrm>
          <a:off x="4744024" y="2385517"/>
          <a:ext cx="27923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7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评分（百分制）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吴登钻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钟朱楠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赵晟浩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49339" y="2638330"/>
            <a:ext cx="327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D6B719-5087-5E44-A5E1-4F7DACC67A86}"/>
              </a:ext>
            </a:extLst>
          </p:cNvPr>
          <p:cNvSpPr txBox="1"/>
          <p:nvPr/>
        </p:nvSpPr>
        <p:spPr>
          <a:xfrm>
            <a:off x="10058400" y="1002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86274D-1750-4DB5-AECB-0A9C763D716B}"/>
              </a:ext>
            </a:extLst>
          </p:cNvPr>
          <p:cNvSpPr/>
          <p:nvPr/>
        </p:nvSpPr>
        <p:spPr>
          <a:xfrm>
            <a:off x="489776" y="389612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CAE6EC-CDA8-479C-B548-05EE50286B75}"/>
              </a:ext>
            </a:extLst>
          </p:cNvPr>
          <p:cNvSpPr/>
          <p:nvPr/>
        </p:nvSpPr>
        <p:spPr>
          <a:xfrm>
            <a:off x="8389906" y="214029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9F5D29-FD4B-4D1E-81B0-09DA6861D5F2}"/>
              </a:ext>
            </a:extLst>
          </p:cNvPr>
          <p:cNvSpPr txBox="1"/>
          <p:nvPr/>
        </p:nvSpPr>
        <p:spPr>
          <a:xfrm>
            <a:off x="719667" y="1226618"/>
            <a:ext cx="255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吴登钻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界面原型绘制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ER</a:t>
            </a:r>
            <a:r>
              <a:rPr lang="zh-CN" altLang="en-US" dirty="0">
                <a:solidFill>
                  <a:schemeClr val="bg1"/>
                </a:solidFill>
              </a:rPr>
              <a:t>图绘制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需求规划说明书修改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1D19B3-1CBC-453A-A07E-0A2337243F87}"/>
              </a:ext>
            </a:extLst>
          </p:cNvPr>
          <p:cNvSpPr txBox="1"/>
          <p:nvPr/>
        </p:nvSpPr>
        <p:spPr>
          <a:xfrm>
            <a:off x="949339" y="4222469"/>
            <a:ext cx="238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钟朱楠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需求规划说明书编写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会议纪要编写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85303-3F11-4DFB-989A-0E4F1CA2773B}"/>
              </a:ext>
            </a:extLst>
          </p:cNvPr>
          <p:cNvSpPr txBox="1"/>
          <p:nvPr/>
        </p:nvSpPr>
        <p:spPr>
          <a:xfrm>
            <a:off x="8785090" y="2385517"/>
            <a:ext cx="248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赵晟浩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制作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需求规划说明书修改</a:t>
            </a:r>
          </a:p>
        </p:txBody>
      </p:sp>
    </p:spTree>
    <p:extLst>
      <p:ext uri="{BB962C8B-B14F-4D97-AF65-F5344CB8AC3E}">
        <p14:creationId xmlns:p14="http://schemas.microsoft.com/office/powerpoint/2010/main" val="1099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9776" y="1084360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3" y="17761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第六周小组评价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66089"/>
              </p:ext>
            </p:extLst>
          </p:nvPr>
        </p:nvGraphicFramePr>
        <p:xfrm>
          <a:off x="4744024" y="2385517"/>
          <a:ext cx="27923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7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评分（百分制）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吴登钻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钟朱楠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赵晟浩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49339" y="2638330"/>
            <a:ext cx="327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D6B719-5087-5E44-A5E1-4F7DACC67A86}"/>
              </a:ext>
            </a:extLst>
          </p:cNvPr>
          <p:cNvSpPr txBox="1"/>
          <p:nvPr/>
        </p:nvSpPr>
        <p:spPr>
          <a:xfrm>
            <a:off x="10058400" y="1002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86274D-1750-4DB5-AECB-0A9C763D716B}"/>
              </a:ext>
            </a:extLst>
          </p:cNvPr>
          <p:cNvSpPr/>
          <p:nvPr/>
        </p:nvSpPr>
        <p:spPr>
          <a:xfrm>
            <a:off x="489776" y="389612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CAE6EC-CDA8-479C-B548-05EE50286B75}"/>
              </a:ext>
            </a:extLst>
          </p:cNvPr>
          <p:cNvSpPr/>
          <p:nvPr/>
        </p:nvSpPr>
        <p:spPr>
          <a:xfrm>
            <a:off x="8389906" y="214029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9F5D29-FD4B-4D1E-81B0-09DA6861D5F2}"/>
              </a:ext>
            </a:extLst>
          </p:cNvPr>
          <p:cNvSpPr txBox="1"/>
          <p:nvPr/>
        </p:nvSpPr>
        <p:spPr>
          <a:xfrm>
            <a:off x="719667" y="1226618"/>
            <a:ext cx="255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吴登钻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界面原型修改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1D19B3-1CBC-453A-A07E-0A2337243F87}"/>
              </a:ext>
            </a:extLst>
          </p:cNvPr>
          <p:cNvSpPr txBox="1"/>
          <p:nvPr/>
        </p:nvSpPr>
        <p:spPr>
          <a:xfrm>
            <a:off x="949339" y="4222469"/>
            <a:ext cx="238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钟朱楠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会议纪要编写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用户访谈记录编写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85303-3F11-4DFB-989A-0E4F1CA2773B}"/>
              </a:ext>
            </a:extLst>
          </p:cNvPr>
          <p:cNvSpPr txBox="1"/>
          <p:nvPr/>
        </p:nvSpPr>
        <p:spPr>
          <a:xfrm>
            <a:off x="8785090" y="2385517"/>
            <a:ext cx="248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赵晟浩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修改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需求规划说明书修改</a:t>
            </a:r>
          </a:p>
        </p:txBody>
      </p:sp>
    </p:spTree>
    <p:extLst>
      <p:ext uri="{BB962C8B-B14F-4D97-AF65-F5344CB8AC3E}">
        <p14:creationId xmlns:p14="http://schemas.microsoft.com/office/powerpoint/2010/main" val="3934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01203-75A6-9A42-890B-B364B2A1AAE4}"/>
              </a:ext>
            </a:extLst>
          </p:cNvPr>
          <p:cNvSpPr/>
          <p:nvPr/>
        </p:nvSpPr>
        <p:spPr>
          <a:xfrm>
            <a:off x="2490367" y="2505670"/>
            <a:ext cx="924910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牟永敏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GBT8567-2006.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国标《计算机软件文档编制规范》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项目管理知识体系指南（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PMBOK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指南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)/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项目管理协会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本组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开发文档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1434" y="2671878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1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691618" y="-50316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417B89-F460-614F-9EE5-4AB43EFC1A46}"/>
              </a:ext>
            </a:extLst>
          </p:cNvPr>
          <p:cNvSpPr txBox="1"/>
          <p:nvPr/>
        </p:nvSpPr>
        <p:spPr>
          <a:xfrm>
            <a:off x="5506083" y="920470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用户群分类及相关代表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317582" y="14234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需求获取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C44E5D-DD7E-4F4D-9672-77969A83D97C}"/>
              </a:ext>
            </a:extLst>
          </p:cNvPr>
          <p:cNvSpPr txBox="1"/>
          <p:nvPr/>
        </p:nvSpPr>
        <p:spPr>
          <a:xfrm>
            <a:off x="4504650" y="347883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非功能需求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294775" y="395569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690796" y="2998059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数据字典和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ER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884109" y="245646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需求冲突</a:t>
            </a:r>
            <a:endParaRPr kumimoji="1"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5093951" y="19426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原型绘制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4055953" y="450652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65970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用户群及相关代表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EA6E8-1F73-4F89-9CFA-2C7D92DF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1806787"/>
            <a:ext cx="10219762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4510113" y="232392"/>
            <a:ext cx="265970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用户群及相关代表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35B71D-13F2-40FF-B5F6-713630DC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984305"/>
            <a:ext cx="493818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286634" y="203227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需求获取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3C2CB-977D-426A-B43C-1D2DA2E1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" y="664892"/>
            <a:ext cx="3969159" cy="5359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AB12C-5B16-4720-83CD-4F579123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71" y="771471"/>
            <a:ext cx="7235563" cy="46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215F18-AD9C-478D-9AAA-84F7559D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8" y="849393"/>
            <a:ext cx="4877223" cy="5464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559F7D-8DDC-4AE9-B003-B8F1FD80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45" y="849393"/>
            <a:ext cx="4884843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40227" y="2130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3EA4D-19A2-4D2C-922D-1F7B95495F33}"/>
              </a:ext>
            </a:extLst>
          </p:cNvPr>
          <p:cNvSpPr/>
          <p:nvPr/>
        </p:nvSpPr>
        <p:spPr>
          <a:xfrm>
            <a:off x="9498868" y="2729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绘图和原型工具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9654FB-811A-4798-BE07-213966B8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81" y="922968"/>
            <a:ext cx="2200041" cy="22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732F11-326B-4082-A381-658F28987C6B}"/>
              </a:ext>
            </a:extLst>
          </p:cNvPr>
          <p:cNvSpPr/>
          <p:nvPr/>
        </p:nvSpPr>
        <p:spPr>
          <a:xfrm>
            <a:off x="549601" y="100140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注册界面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C64BB8-E32C-4DF2-94F9-5A23E797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7" y="1637453"/>
            <a:ext cx="21894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494FA0-DB64-4C74-97A5-747A260ABBF4}"/>
              </a:ext>
            </a:extLst>
          </p:cNvPr>
          <p:cNvSpPr/>
          <p:nvPr/>
        </p:nvSpPr>
        <p:spPr>
          <a:xfrm>
            <a:off x="7471948" y="92296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课程任务界面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8B2FE5-01E3-4236-9AA6-8A6D74450399}"/>
              </a:ext>
            </a:extLst>
          </p:cNvPr>
          <p:cNvSpPr/>
          <p:nvPr/>
        </p:nvSpPr>
        <p:spPr>
          <a:xfrm>
            <a:off x="5351151" y="922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课表界面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FAFDA4-246C-4B28-BA83-BB0F43CCF0FE}"/>
              </a:ext>
            </a:extLst>
          </p:cNvPr>
          <p:cNvSpPr/>
          <p:nvPr/>
        </p:nvSpPr>
        <p:spPr>
          <a:xfrm>
            <a:off x="3165801" y="922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登录界面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AD2906-E09E-4837-8894-6346C215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04" y="1621160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B85472-BC0D-40BF-97EF-CF6B3EE795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75" y="1840229"/>
            <a:ext cx="2016760" cy="32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7F1D1E4-20C7-4232-B9B1-8D67AD755615}"/>
              </a:ext>
            </a:extLst>
          </p:cNvPr>
          <p:cNvSpPr/>
          <p:nvPr/>
        </p:nvSpPr>
        <p:spPr>
          <a:xfrm>
            <a:off x="10948348" y="34922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墨刀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7B9C5-E042-4B97-8AD3-E36C0463D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50" y="1840229"/>
            <a:ext cx="1698033" cy="32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40227" y="2130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732F11-326B-4082-A381-658F28987C6B}"/>
              </a:ext>
            </a:extLst>
          </p:cNvPr>
          <p:cNvSpPr/>
          <p:nvPr/>
        </p:nvSpPr>
        <p:spPr>
          <a:xfrm>
            <a:off x="315305" y="887909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添加闹钟提示界面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494FA0-DB64-4C74-97A5-747A260ABBF4}"/>
              </a:ext>
            </a:extLst>
          </p:cNvPr>
          <p:cNvSpPr/>
          <p:nvPr/>
        </p:nvSpPr>
        <p:spPr>
          <a:xfrm>
            <a:off x="6653343" y="86164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闹钟提示列表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FAFDA4-246C-4B28-BA83-BB0F43CCF0FE}"/>
              </a:ext>
            </a:extLst>
          </p:cNvPr>
          <p:cNvSpPr/>
          <p:nvPr/>
        </p:nvSpPr>
        <p:spPr>
          <a:xfrm>
            <a:off x="3542991" y="87892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添加课程任务界面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338E02-9B50-437B-8154-77E6C315B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4" y="1770516"/>
            <a:ext cx="2026920" cy="40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7E87D65-DCDB-439C-B3DB-EC5AD6119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21" y="1666013"/>
            <a:ext cx="2083395" cy="411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2654DA1-986D-43BA-B477-D1F670D7184A}"/>
              </a:ext>
            </a:extLst>
          </p:cNvPr>
          <p:cNvSpPr/>
          <p:nvPr/>
        </p:nvSpPr>
        <p:spPr>
          <a:xfrm>
            <a:off x="9575069" y="86164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个人信息界面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2F4657-17A7-41EB-AB8F-D056F8F9B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61" y="1553497"/>
            <a:ext cx="2139317" cy="4236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09235A-74FF-4177-9EE8-EEBCA977A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998" y="1666013"/>
            <a:ext cx="2227693" cy="411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0305" y="272987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518439-C7A4-4F81-92C6-C282899DF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" y="891969"/>
            <a:ext cx="12143997" cy="488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06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519</Words>
  <Application>Microsoft Office PowerPoint</Application>
  <PresentationFormat>宽屏</PresentationFormat>
  <Paragraphs>118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Gotham Rounded Medium</vt:lpstr>
      <vt:lpstr>Arial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198</cp:revision>
  <dcterms:created xsi:type="dcterms:W3CDTF">2016-01-19T08:46:18Z</dcterms:created>
  <dcterms:modified xsi:type="dcterms:W3CDTF">2021-12-29T04:25:42Z</dcterms:modified>
</cp:coreProperties>
</file>