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bookmarkIdSeed="8">
  <p:sldMasterIdLst>
    <p:sldMasterId id="2147483648" r:id="rId1"/>
  </p:sldMasterIdLst>
  <p:notesMasterIdLst>
    <p:notesMasterId r:id="rId12"/>
  </p:notesMasterIdLst>
  <p:sldIdLst>
    <p:sldId id="258" r:id="rId2"/>
    <p:sldId id="450" r:id="rId3"/>
    <p:sldId id="462" r:id="rId4"/>
    <p:sldId id="464" r:id="rId5"/>
    <p:sldId id="465" r:id="rId6"/>
    <p:sldId id="469" r:id="rId7"/>
    <p:sldId id="468" r:id="rId8"/>
    <p:sldId id="467" r:id="rId9"/>
    <p:sldId id="463" r:id="rId10"/>
    <p:sldId id="320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等线" panose="02010600030101010101" pitchFamily="2" charset="-122"/>
      <p:regular r:id="rId17"/>
      <p:bold r:id="rId18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92C0"/>
    <a:srgbClr val="449F9E"/>
    <a:srgbClr val="48A2A0"/>
    <a:srgbClr val="A4D6D5"/>
    <a:srgbClr val="B0C4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20" autoAdjust="0"/>
    <p:restoredTop sz="91152" autoAdjust="0"/>
  </p:normalViewPr>
  <p:slideViewPr>
    <p:cSldViewPr snapToGrid="0" showGuides="1">
      <p:cViewPr varScale="1">
        <p:scale>
          <a:sx n="90" d="100"/>
          <a:sy n="90" d="100"/>
        </p:scale>
        <p:origin x="58" y="6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9EA2A-4C48-4C61-B30A-DAB1A3E93B21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31000-9408-426B-B873-D4C066E48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439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443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635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638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241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727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172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1471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556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6893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3843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2446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925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>
            <a:extLst>
              <a:ext uri="{FF2B5EF4-FFF2-40B4-BE49-F238E27FC236}">
                <a16:creationId xmlns:a16="http://schemas.microsoft.com/office/drawing/2014/main" id="{07EAF319-C23A-F342-B96D-C498100F0E75}"/>
              </a:ext>
            </a:extLst>
          </p:cNvPr>
          <p:cNvSpPr/>
          <p:nvPr/>
        </p:nvSpPr>
        <p:spPr>
          <a:xfrm>
            <a:off x="5663138" y="1660885"/>
            <a:ext cx="6528862" cy="5183579"/>
          </a:xfrm>
          <a:custGeom>
            <a:avLst/>
            <a:gdLst>
              <a:gd name="connsiteX0" fmla="*/ 4052585 w 7495569"/>
              <a:gd name="connsiteY0" fmla="*/ 0 h 5760400"/>
              <a:gd name="connsiteX1" fmla="*/ 7413052 w 7495569"/>
              <a:gd name="connsiteY1" fmla="*/ 1786746 h 5760400"/>
              <a:gd name="connsiteX2" fmla="*/ 7495569 w 7495569"/>
              <a:gd name="connsiteY2" fmla="*/ 1922573 h 5760400"/>
              <a:gd name="connsiteX3" fmla="*/ 7495569 w 7495569"/>
              <a:gd name="connsiteY3" fmla="*/ 5760400 h 5760400"/>
              <a:gd name="connsiteX4" fmla="*/ 381273 w 7495569"/>
              <a:gd name="connsiteY4" fmla="*/ 5760400 h 5760400"/>
              <a:gd name="connsiteX5" fmla="*/ 318473 w 7495569"/>
              <a:gd name="connsiteY5" fmla="*/ 5630034 h 5760400"/>
              <a:gd name="connsiteX6" fmla="*/ 0 w 7495569"/>
              <a:gd name="connsiteY6" fmla="*/ 4052585 h 5760400"/>
              <a:gd name="connsiteX7" fmla="*/ 4052585 w 7495569"/>
              <a:gd name="connsiteY7" fmla="*/ 0 h 5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5569" h="5760400">
                <a:moveTo>
                  <a:pt x="4052585" y="0"/>
                </a:moveTo>
                <a:cubicBezTo>
                  <a:pt x="5451448" y="0"/>
                  <a:pt x="6684773" y="708752"/>
                  <a:pt x="7413052" y="1786746"/>
                </a:cubicBezTo>
                <a:lnTo>
                  <a:pt x="7495569" y="1922573"/>
                </a:lnTo>
                <a:lnTo>
                  <a:pt x="7495569" y="5760400"/>
                </a:lnTo>
                <a:lnTo>
                  <a:pt x="381273" y="5760400"/>
                </a:lnTo>
                <a:lnTo>
                  <a:pt x="318473" y="5630034"/>
                </a:lnTo>
                <a:cubicBezTo>
                  <a:pt x="113401" y="5145190"/>
                  <a:pt x="0" y="4612131"/>
                  <a:pt x="0" y="4052585"/>
                </a:cubicBezTo>
                <a:cubicBezTo>
                  <a:pt x="0" y="1814404"/>
                  <a:pt x="1814404" y="0"/>
                  <a:pt x="4052585" y="0"/>
                </a:cubicBezTo>
                <a:close/>
              </a:path>
            </a:pathLst>
          </a:cu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0" y="0"/>
            <a:ext cx="10747169" cy="5839658"/>
          </a:xfrm>
          <a:custGeom>
            <a:avLst/>
            <a:gdLst>
              <a:gd name="connsiteX0" fmla="*/ 0 w 11829889"/>
              <a:gd name="connsiteY0" fmla="*/ 0 h 6022170"/>
              <a:gd name="connsiteX1" fmla="*/ 11829889 w 11829889"/>
              <a:gd name="connsiteY1" fmla="*/ 0 h 6022170"/>
              <a:gd name="connsiteX2" fmla="*/ 11638999 w 11829889"/>
              <a:gd name="connsiteY2" fmla="*/ 372708 h 6022170"/>
              <a:gd name="connsiteX3" fmla="*/ 2146897 w 11829889"/>
              <a:gd name="connsiteY3" fmla="*/ 6022170 h 6022170"/>
              <a:gd name="connsiteX4" fmla="*/ 502925 w 11829889"/>
              <a:gd name="connsiteY4" fmla="*/ 5897788 h 6022170"/>
              <a:gd name="connsiteX5" fmla="*/ 0 w 11829889"/>
              <a:gd name="connsiteY5" fmla="*/ 5807975 h 6022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29889" h="6022170">
                <a:moveTo>
                  <a:pt x="0" y="0"/>
                </a:moveTo>
                <a:lnTo>
                  <a:pt x="11829889" y="0"/>
                </a:lnTo>
                <a:lnTo>
                  <a:pt x="11638999" y="372708"/>
                </a:lnTo>
                <a:cubicBezTo>
                  <a:pt x="9810981" y="3737782"/>
                  <a:pt x="6245713" y="6022170"/>
                  <a:pt x="2146897" y="6022170"/>
                </a:cubicBezTo>
                <a:cubicBezTo>
                  <a:pt x="1587968" y="6022170"/>
                  <a:pt x="1038959" y="5979692"/>
                  <a:pt x="502925" y="5897788"/>
                </a:cubicBezTo>
                <a:lnTo>
                  <a:pt x="0" y="5807975"/>
                </a:lnTo>
                <a:close/>
              </a:path>
            </a:pathLst>
          </a:cu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49623" y="1018342"/>
            <a:ext cx="503214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  <a:latin typeface="Gotham Rounded Medium" panose="02000000000000000000" pitchFamily="50" charset="0"/>
              </a:rPr>
              <a:t>需求规格说明书</a:t>
            </a:r>
            <a:endParaRPr lang="zh-CN" altLang="en-US" sz="5400" dirty="0"/>
          </a:p>
        </p:txBody>
      </p:sp>
      <p:sp>
        <p:nvSpPr>
          <p:cNvPr id="14" name="矩形 13"/>
          <p:cNvSpPr/>
          <p:nvPr/>
        </p:nvSpPr>
        <p:spPr>
          <a:xfrm>
            <a:off x="1797830" y="4348475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8D4E804-0E27-1141-AC80-EB71F00A631B}"/>
              </a:ext>
            </a:extLst>
          </p:cNvPr>
          <p:cNvSpPr/>
          <p:nvPr/>
        </p:nvSpPr>
        <p:spPr>
          <a:xfrm>
            <a:off x="649623" y="3333648"/>
            <a:ext cx="832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G10</a:t>
            </a:r>
            <a:r>
              <a:rPr lang="zh-CN" altLang="en-US" b="1" dirty="0">
                <a:solidFill>
                  <a:schemeClr val="bg1"/>
                </a:solidFill>
              </a:rPr>
              <a:t>组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A0BDEB6-8F14-6948-98EA-3AD7571F58C4}"/>
              </a:ext>
            </a:extLst>
          </p:cNvPr>
          <p:cNvSpPr/>
          <p:nvPr/>
        </p:nvSpPr>
        <p:spPr>
          <a:xfrm>
            <a:off x="630992" y="3883344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组员：吴登钻，钟朱楠，赵晟浩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349EC35-B719-4738-A54D-90A6A5882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648" y="3200657"/>
            <a:ext cx="2250138" cy="210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72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503251" y="-762034"/>
            <a:ext cx="15415098" cy="15415098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-1524024" y="-2032791"/>
            <a:ext cx="7846979" cy="7846979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570909" y="3450827"/>
            <a:ext cx="20826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  <a:latin typeface="Gotham Rounded Medium" panose="02000000000000000000" pitchFamily="50" charset="0"/>
              </a:rPr>
              <a:t>END</a:t>
            </a:r>
            <a:endParaRPr lang="zh-CN" altLang="en-US" sz="7200" dirty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6493691" y="4500282"/>
            <a:ext cx="423705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0F151021-A102-744B-8D73-FEDE36DB3125}"/>
              </a:ext>
            </a:extLst>
          </p:cNvPr>
          <p:cNvSpPr txBox="1"/>
          <p:nvPr/>
        </p:nvSpPr>
        <p:spPr>
          <a:xfrm>
            <a:off x="8342265" y="4533567"/>
            <a:ext cx="25535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Gotham Rounded Medium" panose="02000000000000000000" pitchFamily="50" charset="0"/>
              </a:rPr>
              <a:t>THANKS!</a:t>
            </a:r>
            <a:endParaRPr lang="zh-CN" altLang="en-US" sz="4000" dirty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cxnSp>
        <p:nvCxnSpPr>
          <p:cNvPr id="9" name="直接连接符 5">
            <a:extLst>
              <a:ext uri="{FF2B5EF4-FFF2-40B4-BE49-F238E27FC236}">
                <a16:creationId xmlns:a16="http://schemas.microsoft.com/office/drawing/2014/main" id="{B3C7A01E-9CF6-FC4B-A9D9-984CA81696B9}"/>
              </a:ext>
            </a:extLst>
          </p:cNvPr>
          <p:cNvCxnSpPr/>
          <p:nvPr/>
        </p:nvCxnSpPr>
        <p:spPr>
          <a:xfrm>
            <a:off x="9321366" y="5241453"/>
            <a:ext cx="140368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47325873-D01E-42D3-9F82-EEA67D3E2D47}"/>
              </a:ext>
            </a:extLst>
          </p:cNvPr>
          <p:cNvSpPr txBox="1"/>
          <p:nvPr/>
        </p:nvSpPr>
        <p:spPr>
          <a:xfrm>
            <a:off x="133424" y="1290535"/>
            <a:ext cx="38779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7200" dirty="0">
                <a:solidFill>
                  <a:schemeClr val="bg1"/>
                </a:solidFill>
                <a:latin typeface="Gotham Rounded Medium" panose="02000000000000000000" pitchFamily="50" charset="0"/>
              </a:rPr>
              <a:t>感谢观看</a:t>
            </a:r>
          </a:p>
        </p:txBody>
      </p:sp>
    </p:spTree>
    <p:extLst>
      <p:ext uri="{BB962C8B-B14F-4D97-AF65-F5344CB8AC3E}">
        <p14:creationId xmlns:p14="http://schemas.microsoft.com/office/powerpoint/2010/main" val="2348444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6729900" y="2688811"/>
            <a:ext cx="5470568" cy="4186122"/>
          </a:xfrm>
          <a:custGeom>
            <a:avLst/>
            <a:gdLst>
              <a:gd name="connsiteX0" fmla="*/ 4052585 w 7495569"/>
              <a:gd name="connsiteY0" fmla="*/ 0 h 5760400"/>
              <a:gd name="connsiteX1" fmla="*/ 7413052 w 7495569"/>
              <a:gd name="connsiteY1" fmla="*/ 1786746 h 5760400"/>
              <a:gd name="connsiteX2" fmla="*/ 7495569 w 7495569"/>
              <a:gd name="connsiteY2" fmla="*/ 1922573 h 5760400"/>
              <a:gd name="connsiteX3" fmla="*/ 7495569 w 7495569"/>
              <a:gd name="connsiteY3" fmla="*/ 5760400 h 5760400"/>
              <a:gd name="connsiteX4" fmla="*/ 381273 w 7495569"/>
              <a:gd name="connsiteY4" fmla="*/ 5760400 h 5760400"/>
              <a:gd name="connsiteX5" fmla="*/ 318473 w 7495569"/>
              <a:gd name="connsiteY5" fmla="*/ 5630034 h 5760400"/>
              <a:gd name="connsiteX6" fmla="*/ 0 w 7495569"/>
              <a:gd name="connsiteY6" fmla="*/ 4052585 h 5760400"/>
              <a:gd name="connsiteX7" fmla="*/ 4052585 w 7495569"/>
              <a:gd name="connsiteY7" fmla="*/ 0 h 5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5569" h="5760400">
                <a:moveTo>
                  <a:pt x="4052585" y="0"/>
                </a:moveTo>
                <a:cubicBezTo>
                  <a:pt x="5451448" y="0"/>
                  <a:pt x="6684773" y="708752"/>
                  <a:pt x="7413052" y="1786746"/>
                </a:cubicBezTo>
                <a:lnTo>
                  <a:pt x="7495569" y="1922573"/>
                </a:lnTo>
                <a:lnTo>
                  <a:pt x="7495569" y="5760400"/>
                </a:lnTo>
                <a:lnTo>
                  <a:pt x="381273" y="5760400"/>
                </a:lnTo>
                <a:lnTo>
                  <a:pt x="318473" y="5630034"/>
                </a:lnTo>
                <a:cubicBezTo>
                  <a:pt x="113401" y="5145190"/>
                  <a:pt x="0" y="4612131"/>
                  <a:pt x="0" y="4052585"/>
                </a:cubicBezTo>
                <a:cubicBezTo>
                  <a:pt x="0" y="1814404"/>
                  <a:pt x="1814404" y="0"/>
                  <a:pt x="4052585" y="0"/>
                </a:cubicBezTo>
                <a:close/>
              </a:path>
            </a:pathLst>
          </a:cu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0" y="0"/>
            <a:ext cx="7053943" cy="2671877"/>
          </a:xfrm>
          <a:custGeom>
            <a:avLst/>
            <a:gdLst>
              <a:gd name="connsiteX0" fmla="*/ 0 w 11829889"/>
              <a:gd name="connsiteY0" fmla="*/ 0 h 6022170"/>
              <a:gd name="connsiteX1" fmla="*/ 11829889 w 11829889"/>
              <a:gd name="connsiteY1" fmla="*/ 0 h 6022170"/>
              <a:gd name="connsiteX2" fmla="*/ 11638999 w 11829889"/>
              <a:gd name="connsiteY2" fmla="*/ 372708 h 6022170"/>
              <a:gd name="connsiteX3" fmla="*/ 2146897 w 11829889"/>
              <a:gd name="connsiteY3" fmla="*/ 6022170 h 6022170"/>
              <a:gd name="connsiteX4" fmla="*/ 502925 w 11829889"/>
              <a:gd name="connsiteY4" fmla="*/ 5897788 h 6022170"/>
              <a:gd name="connsiteX5" fmla="*/ 0 w 11829889"/>
              <a:gd name="connsiteY5" fmla="*/ 5807975 h 6022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29889" h="6022170">
                <a:moveTo>
                  <a:pt x="0" y="0"/>
                </a:moveTo>
                <a:lnTo>
                  <a:pt x="11829889" y="0"/>
                </a:lnTo>
                <a:lnTo>
                  <a:pt x="11638999" y="372708"/>
                </a:lnTo>
                <a:cubicBezTo>
                  <a:pt x="9810981" y="3737782"/>
                  <a:pt x="6245713" y="6022170"/>
                  <a:pt x="2146897" y="6022170"/>
                </a:cubicBezTo>
                <a:cubicBezTo>
                  <a:pt x="1587968" y="6022170"/>
                  <a:pt x="1038959" y="5979692"/>
                  <a:pt x="502925" y="5897788"/>
                </a:cubicBezTo>
                <a:lnTo>
                  <a:pt x="0" y="5807975"/>
                </a:lnTo>
                <a:close/>
              </a:path>
            </a:pathLst>
          </a:cu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797830" y="4348475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FDE020A-6AFF-9644-A8DC-2E9F86C18F91}"/>
              </a:ext>
            </a:extLst>
          </p:cNvPr>
          <p:cNvSpPr/>
          <p:nvPr/>
        </p:nvSpPr>
        <p:spPr>
          <a:xfrm>
            <a:off x="560979" y="514156"/>
            <a:ext cx="156966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  <a:latin typeface="Gotham Rounded Medium" panose="02000000000000000000" pitchFamily="50" charset="0"/>
              </a:rPr>
              <a:t>目录</a:t>
            </a:r>
            <a:endParaRPr lang="zh-CN" altLang="en-US" sz="5400" dirty="0"/>
          </a:p>
        </p:txBody>
      </p:sp>
      <p:sp>
        <p:nvSpPr>
          <p:cNvPr id="8" name="平行四边形 4">
            <a:extLst>
              <a:ext uri="{FF2B5EF4-FFF2-40B4-BE49-F238E27FC236}">
                <a16:creationId xmlns:a16="http://schemas.microsoft.com/office/drawing/2014/main" id="{D2EAE633-BC4B-244C-AA73-798B8A16B558}"/>
              </a:ext>
            </a:extLst>
          </p:cNvPr>
          <p:cNvSpPr/>
          <p:nvPr/>
        </p:nvSpPr>
        <p:spPr>
          <a:xfrm>
            <a:off x="2581223" y="-1"/>
            <a:ext cx="6871482" cy="6858000"/>
          </a:xfrm>
          <a:custGeom>
            <a:avLst/>
            <a:gdLst>
              <a:gd name="connsiteX0" fmla="*/ 0 w 5584874"/>
              <a:gd name="connsiteY0" fmla="*/ 6858000 h 6858000"/>
              <a:gd name="connsiteX1" fmla="*/ 1396219 w 5584874"/>
              <a:gd name="connsiteY1" fmla="*/ 0 h 6858000"/>
              <a:gd name="connsiteX2" fmla="*/ 5584874 w 5584874"/>
              <a:gd name="connsiteY2" fmla="*/ 0 h 6858000"/>
              <a:gd name="connsiteX3" fmla="*/ 4188656 w 5584874"/>
              <a:gd name="connsiteY3" fmla="*/ 6858000 h 6858000"/>
              <a:gd name="connsiteX4" fmla="*/ 0 w 5584874"/>
              <a:gd name="connsiteY4" fmla="*/ 6858000 h 6858000"/>
              <a:gd name="connsiteX0" fmla="*/ 0 w 6288258"/>
              <a:gd name="connsiteY0" fmla="*/ 6858000 h 6858000"/>
              <a:gd name="connsiteX1" fmla="*/ 1396219 w 6288258"/>
              <a:gd name="connsiteY1" fmla="*/ 0 h 6858000"/>
              <a:gd name="connsiteX2" fmla="*/ 6288258 w 6288258"/>
              <a:gd name="connsiteY2" fmla="*/ 0 h 6858000"/>
              <a:gd name="connsiteX3" fmla="*/ 4188656 w 6288258"/>
              <a:gd name="connsiteY3" fmla="*/ 6858000 h 6858000"/>
              <a:gd name="connsiteX4" fmla="*/ 0 w 6288258"/>
              <a:gd name="connsiteY4" fmla="*/ 6858000 h 6858000"/>
              <a:gd name="connsiteX0" fmla="*/ 0 w 7174523"/>
              <a:gd name="connsiteY0" fmla="*/ 6843933 h 6858000"/>
              <a:gd name="connsiteX1" fmla="*/ 2282484 w 7174523"/>
              <a:gd name="connsiteY1" fmla="*/ 0 h 6858000"/>
              <a:gd name="connsiteX2" fmla="*/ 7174523 w 7174523"/>
              <a:gd name="connsiteY2" fmla="*/ 0 h 6858000"/>
              <a:gd name="connsiteX3" fmla="*/ 5074921 w 7174523"/>
              <a:gd name="connsiteY3" fmla="*/ 6858000 h 6858000"/>
              <a:gd name="connsiteX4" fmla="*/ 0 w 7174523"/>
              <a:gd name="connsiteY4" fmla="*/ 6843933 h 6858000"/>
              <a:gd name="connsiteX0" fmla="*/ 0 w 7174523"/>
              <a:gd name="connsiteY0" fmla="*/ 6843933 h 6858000"/>
              <a:gd name="connsiteX1" fmla="*/ 2816127 w 7174523"/>
              <a:gd name="connsiteY1" fmla="*/ 0 h 6858000"/>
              <a:gd name="connsiteX2" fmla="*/ 7174523 w 7174523"/>
              <a:gd name="connsiteY2" fmla="*/ 0 h 6858000"/>
              <a:gd name="connsiteX3" fmla="*/ 5074921 w 7174523"/>
              <a:gd name="connsiteY3" fmla="*/ 6858000 h 6858000"/>
              <a:gd name="connsiteX4" fmla="*/ 0 w 7174523"/>
              <a:gd name="connsiteY4" fmla="*/ 6843933 h 6858000"/>
              <a:gd name="connsiteX0" fmla="*/ 0 w 7174523"/>
              <a:gd name="connsiteY0" fmla="*/ 6843933 h 6858000"/>
              <a:gd name="connsiteX1" fmla="*/ 2816127 w 7174523"/>
              <a:gd name="connsiteY1" fmla="*/ 0 h 6858000"/>
              <a:gd name="connsiteX2" fmla="*/ 7174523 w 7174523"/>
              <a:gd name="connsiteY2" fmla="*/ 0 h 6858000"/>
              <a:gd name="connsiteX3" fmla="*/ 4437515 w 7174523"/>
              <a:gd name="connsiteY3" fmla="*/ 6858000 h 6858000"/>
              <a:gd name="connsiteX4" fmla="*/ 0 w 7174523"/>
              <a:gd name="connsiteY4" fmla="*/ 68439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74523" h="6858000">
                <a:moveTo>
                  <a:pt x="0" y="6843933"/>
                </a:moveTo>
                <a:lnTo>
                  <a:pt x="2816127" y="0"/>
                </a:lnTo>
                <a:lnTo>
                  <a:pt x="7174523" y="0"/>
                </a:lnTo>
                <a:lnTo>
                  <a:pt x="4437515" y="6858000"/>
                </a:lnTo>
                <a:lnTo>
                  <a:pt x="0" y="6843933"/>
                </a:lnTo>
                <a:close/>
              </a:path>
            </a:pathLst>
          </a:custGeom>
          <a:solidFill>
            <a:schemeClr val="tx2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523CD3C-2423-6F4F-B433-D006EDDB503E}"/>
              </a:ext>
            </a:extLst>
          </p:cNvPr>
          <p:cNvSpPr txBox="1"/>
          <p:nvPr/>
        </p:nvSpPr>
        <p:spPr>
          <a:xfrm>
            <a:off x="5292398" y="1437486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solidFill>
                  <a:schemeClr val="bg1"/>
                </a:solidFill>
              </a:rPr>
              <a:t>数据库设计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DE1C548-032F-5C42-8C00-3C60F5BCE97E}"/>
              </a:ext>
            </a:extLst>
          </p:cNvPr>
          <p:cNvSpPr txBox="1"/>
          <p:nvPr/>
        </p:nvSpPr>
        <p:spPr>
          <a:xfrm>
            <a:off x="4460128" y="3439997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solidFill>
                  <a:schemeClr val="bg1"/>
                </a:solidFill>
              </a:rPr>
              <a:t>会议纪要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0D5986AF-ECF6-874E-9747-C4C366C82F54}"/>
              </a:ext>
            </a:extLst>
          </p:cNvPr>
          <p:cNvSpPr txBox="1"/>
          <p:nvPr/>
        </p:nvSpPr>
        <p:spPr>
          <a:xfrm>
            <a:off x="4690796" y="2998059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solidFill>
                  <a:schemeClr val="bg1"/>
                </a:solidFill>
              </a:rPr>
              <a:t>程序流程图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217C138E-43D7-6942-958E-731F8AF26D44}"/>
              </a:ext>
            </a:extLst>
          </p:cNvPr>
          <p:cNvSpPr txBox="1"/>
          <p:nvPr/>
        </p:nvSpPr>
        <p:spPr>
          <a:xfrm>
            <a:off x="4884109" y="2456463"/>
            <a:ext cx="2273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solidFill>
                  <a:schemeClr val="bg1"/>
                </a:solidFill>
              </a:rPr>
              <a:t>关键算法与</a:t>
            </a:r>
            <a:r>
              <a:rPr kumimoji="1" lang="en-US" altLang="zh-CN" sz="2000" b="1" dirty="0">
                <a:solidFill>
                  <a:schemeClr val="bg1"/>
                </a:solidFill>
              </a:rPr>
              <a:t>PDL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12A59E6-46A7-464E-B5C6-243C834754DF}"/>
              </a:ext>
            </a:extLst>
          </p:cNvPr>
          <p:cNvSpPr txBox="1"/>
          <p:nvPr/>
        </p:nvSpPr>
        <p:spPr>
          <a:xfrm>
            <a:off x="5093951" y="1942617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solidFill>
                  <a:schemeClr val="bg1"/>
                </a:solidFill>
              </a:rPr>
              <a:t>界面设计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000B099-5637-45FB-931D-34436C6C07FE}"/>
              </a:ext>
            </a:extLst>
          </p:cNvPr>
          <p:cNvSpPr txBox="1"/>
          <p:nvPr/>
        </p:nvSpPr>
        <p:spPr>
          <a:xfrm>
            <a:off x="4235944" y="3910809"/>
            <a:ext cx="2326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solidFill>
                  <a:schemeClr val="bg1"/>
                </a:solidFill>
              </a:rPr>
              <a:t>小组分工和评分</a:t>
            </a:r>
          </a:p>
        </p:txBody>
      </p:sp>
    </p:spTree>
    <p:extLst>
      <p:ext uri="{BB962C8B-B14F-4D97-AF65-F5344CB8AC3E}">
        <p14:creationId xmlns:p14="http://schemas.microsoft.com/office/powerpoint/2010/main" val="563363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4849562" y="550858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数据库设计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54E3338-F167-0943-A899-70AA03E31C00}"/>
              </a:ext>
            </a:extLst>
          </p:cNvPr>
          <p:cNvSpPr txBox="1"/>
          <p:nvPr/>
        </p:nvSpPr>
        <p:spPr>
          <a:xfrm>
            <a:off x="3297836" y="76000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A4B70A2-D5F9-45AB-8E4A-9BBF3CBC4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950" y="1263552"/>
            <a:ext cx="7216765" cy="224809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A817423-B1C9-4430-9704-FC51B566EF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2605" y="3772657"/>
            <a:ext cx="7270110" cy="207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773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54E3338-F167-0943-A899-70AA03E31C00}"/>
              </a:ext>
            </a:extLst>
          </p:cNvPr>
          <p:cNvSpPr txBox="1"/>
          <p:nvPr/>
        </p:nvSpPr>
        <p:spPr>
          <a:xfrm>
            <a:off x="3297836" y="76000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E26A622-EC09-4F82-9ADA-8367AB14CE96}"/>
              </a:ext>
            </a:extLst>
          </p:cNvPr>
          <p:cNvSpPr/>
          <p:nvPr/>
        </p:nvSpPr>
        <p:spPr>
          <a:xfrm>
            <a:off x="4849562" y="55085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界面设计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19DB336-20D4-4A36-AFF7-BFB44EC6D2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236" y="1107440"/>
            <a:ext cx="2133600" cy="46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5CB90AE-EBAD-4E1E-8EB0-DE440BE563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7459" y="1107440"/>
            <a:ext cx="2359978" cy="464312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4985F54-F020-4CDD-B3D7-F2BE8F92AE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4137" y="1107440"/>
            <a:ext cx="2359978" cy="450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753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54E3338-F167-0943-A899-70AA03E31C00}"/>
              </a:ext>
            </a:extLst>
          </p:cNvPr>
          <p:cNvSpPr txBox="1"/>
          <p:nvPr/>
        </p:nvSpPr>
        <p:spPr>
          <a:xfrm>
            <a:off x="3297836" y="76000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F377B34-318B-48C6-B2ED-C3D584811D72}"/>
              </a:ext>
            </a:extLst>
          </p:cNvPr>
          <p:cNvSpPr/>
          <p:nvPr/>
        </p:nvSpPr>
        <p:spPr>
          <a:xfrm>
            <a:off x="4587095" y="567792"/>
            <a:ext cx="22749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关键算法与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PDL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60CEB70-22A9-4FA9-BF56-13C585B9D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807" y="2369396"/>
            <a:ext cx="3093720" cy="325374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6683A5AF-5AF0-4892-9534-E263E49480BE}"/>
              </a:ext>
            </a:extLst>
          </p:cNvPr>
          <p:cNvSpPr/>
          <p:nvPr/>
        </p:nvSpPr>
        <p:spPr>
          <a:xfrm>
            <a:off x="1622643" y="162612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注册模块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353AEBD-A927-4316-B93A-A17D917869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2020" y="2562436"/>
            <a:ext cx="2727960" cy="261366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2B2296D0-7894-4BAC-9E99-A6AE6FB371B8}"/>
              </a:ext>
            </a:extLst>
          </p:cNvPr>
          <p:cNvSpPr/>
          <p:nvPr/>
        </p:nvSpPr>
        <p:spPr>
          <a:xfrm>
            <a:off x="5235216" y="1626124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登录模块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4086B0D-EBFA-41BB-A58A-80C0554A13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6567" y="2250016"/>
            <a:ext cx="4168140" cy="3238500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19DB0B75-21DF-4027-9D25-77FFC0A00473}"/>
              </a:ext>
            </a:extLst>
          </p:cNvPr>
          <p:cNvSpPr/>
          <p:nvPr/>
        </p:nvSpPr>
        <p:spPr>
          <a:xfrm>
            <a:off x="8442543" y="1641657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添加个人任务模块</a:t>
            </a:r>
          </a:p>
        </p:txBody>
      </p:sp>
    </p:spTree>
    <p:extLst>
      <p:ext uri="{BB962C8B-B14F-4D97-AF65-F5344CB8AC3E}">
        <p14:creationId xmlns:p14="http://schemas.microsoft.com/office/powerpoint/2010/main" val="1732783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54E3338-F167-0943-A899-70AA03E31C00}"/>
              </a:ext>
            </a:extLst>
          </p:cNvPr>
          <p:cNvSpPr txBox="1"/>
          <p:nvPr/>
        </p:nvSpPr>
        <p:spPr>
          <a:xfrm>
            <a:off x="3297836" y="76000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9980CFA-A964-43E2-8AB9-54133C6FF786}"/>
              </a:ext>
            </a:extLst>
          </p:cNvPr>
          <p:cNvSpPr/>
          <p:nvPr/>
        </p:nvSpPr>
        <p:spPr>
          <a:xfrm>
            <a:off x="4498528" y="131374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程序流程图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2829B28-CDB0-4D37-84F7-E6103968B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896" y="1396999"/>
            <a:ext cx="2679154" cy="536442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CE3250C-BD93-456D-8942-7F450B079676}"/>
              </a:ext>
            </a:extLst>
          </p:cNvPr>
          <p:cNvSpPr/>
          <p:nvPr/>
        </p:nvSpPr>
        <p:spPr>
          <a:xfrm>
            <a:off x="1559587" y="935334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注册模块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F01B8BB-616A-4D37-ABD8-E6C0D1CBAF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5016" y="1396999"/>
            <a:ext cx="2067705" cy="389963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2976118-E2C5-47AC-A09F-7877982ACA2D}"/>
              </a:ext>
            </a:extLst>
          </p:cNvPr>
          <p:cNvSpPr/>
          <p:nvPr/>
        </p:nvSpPr>
        <p:spPr>
          <a:xfrm>
            <a:off x="4652417" y="93533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登录模块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D745649-1ED0-472B-B1EB-E36996A50E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98086" y="1396997"/>
            <a:ext cx="2268654" cy="522780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671BD353-91BE-4BF8-B2F4-FB636A3AF56D}"/>
              </a:ext>
            </a:extLst>
          </p:cNvPr>
          <p:cNvSpPr/>
          <p:nvPr/>
        </p:nvSpPr>
        <p:spPr>
          <a:xfrm>
            <a:off x="9498086" y="935332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课程提醒模块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4CCB54C-460A-4375-ABDD-FF0CD82257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0266" y="1396997"/>
            <a:ext cx="2320274" cy="3694548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B2232A0F-CCAD-4D41-8D70-EE72E4B26BC9}"/>
              </a:ext>
            </a:extLst>
          </p:cNvPr>
          <p:cNvSpPr/>
          <p:nvPr/>
        </p:nvSpPr>
        <p:spPr>
          <a:xfrm>
            <a:off x="6677435" y="935331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添加个人任务模块</a:t>
            </a:r>
          </a:p>
        </p:txBody>
      </p:sp>
    </p:spTree>
    <p:extLst>
      <p:ext uri="{BB962C8B-B14F-4D97-AF65-F5344CB8AC3E}">
        <p14:creationId xmlns:p14="http://schemas.microsoft.com/office/powerpoint/2010/main" val="1754308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54E3338-F167-0943-A899-70AA03E31C00}"/>
              </a:ext>
            </a:extLst>
          </p:cNvPr>
          <p:cNvSpPr txBox="1"/>
          <p:nvPr/>
        </p:nvSpPr>
        <p:spPr>
          <a:xfrm>
            <a:off x="3297836" y="76000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DEBF589-68CC-4857-B9BF-1CCF8D69A787}"/>
              </a:ext>
            </a:extLst>
          </p:cNvPr>
          <p:cNvSpPr/>
          <p:nvPr/>
        </p:nvSpPr>
        <p:spPr>
          <a:xfrm>
            <a:off x="4545952" y="467484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会议纪要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8EBFCCA-D646-46CC-BD1E-3040E4C1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20" y="929149"/>
            <a:ext cx="4907705" cy="561642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010752F-C213-423D-AC3B-D58C5AA167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1724" y="929149"/>
            <a:ext cx="5067335" cy="561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086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54E3338-F167-0943-A899-70AA03E31C00}"/>
              </a:ext>
            </a:extLst>
          </p:cNvPr>
          <p:cNvSpPr txBox="1"/>
          <p:nvPr/>
        </p:nvSpPr>
        <p:spPr>
          <a:xfrm>
            <a:off x="3297836" y="76000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FD5ED6D-99C1-4E0A-821E-D598E2C51609}"/>
              </a:ext>
            </a:extLst>
          </p:cNvPr>
          <p:cNvSpPr/>
          <p:nvPr/>
        </p:nvSpPr>
        <p:spPr>
          <a:xfrm>
            <a:off x="4649861" y="519439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绩效评审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27F8DF2-AF71-43E2-B016-C316E368C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469" y="2333754"/>
            <a:ext cx="5555461" cy="100592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F4FBBDE-FC92-4957-92CD-536628BF4C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469" y="3339681"/>
            <a:ext cx="5563082" cy="93734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413118E-1F37-4137-A9C7-8806143E6F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5633" y="1141120"/>
            <a:ext cx="5814564" cy="533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97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4680228" y="87922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参考文献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8A01203-75A6-9A42-890B-B364B2A1AAE4}"/>
              </a:ext>
            </a:extLst>
          </p:cNvPr>
          <p:cNvSpPr/>
          <p:nvPr/>
        </p:nvSpPr>
        <p:spPr>
          <a:xfrm>
            <a:off x="2490367" y="2505670"/>
            <a:ext cx="92491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[1] 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张海藩</a:t>
            </a:r>
            <a:r>
              <a:rPr lang="en-US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牟永敏</a:t>
            </a:r>
            <a:r>
              <a:rPr lang="en-US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软件工程导论（第六版） </a:t>
            </a:r>
          </a:p>
          <a:p>
            <a:pPr algn="just"/>
            <a:r>
              <a:rPr lang="en-US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[2] </a:t>
            </a:r>
            <a:endParaRPr lang="en-US" altLang="zh-CN" sz="2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] 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前期</a:t>
            </a:r>
            <a:r>
              <a:rPr lang="zh-CN" altLang="en-US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本组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开发文档</a:t>
            </a:r>
          </a:p>
          <a:p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54E3338-F167-0943-A899-70AA03E31C00}"/>
              </a:ext>
            </a:extLst>
          </p:cNvPr>
          <p:cNvSpPr txBox="1"/>
          <p:nvPr/>
        </p:nvSpPr>
        <p:spPr>
          <a:xfrm>
            <a:off x="3297836" y="76000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6268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3890</TotalTime>
  <Words>106</Words>
  <Application>Microsoft Office PowerPoint</Application>
  <PresentationFormat>宽屏</PresentationFormat>
  <Paragraphs>38</Paragraphs>
  <Slides>10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Arial</vt:lpstr>
      <vt:lpstr>Gotham Rounded Medium</vt:lpstr>
      <vt:lpstr>Calibri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江杰</dc:creator>
  <cp:lastModifiedBy>朱楠</cp:lastModifiedBy>
  <cp:revision>202</cp:revision>
  <dcterms:created xsi:type="dcterms:W3CDTF">2016-01-19T08:46:18Z</dcterms:created>
  <dcterms:modified xsi:type="dcterms:W3CDTF">2021-11-17T01:08:17Z</dcterms:modified>
</cp:coreProperties>
</file>