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5" r:id="rId4"/>
    <p:sldId id="260" r:id="rId5"/>
    <p:sldId id="263" r:id="rId6"/>
    <p:sldId id="264" r:id="rId7"/>
    <p:sldId id="266" r:id="rId8"/>
    <p:sldId id="267" r:id="rId9"/>
    <p:sldId id="269" r:id="rId10"/>
    <p:sldId id="268" r:id="rId11"/>
  </p:sldIdLst>
  <p:sldSz cx="9144000" cy="6858000" type="screen4x3"/>
  <p:notesSz cx="7102475" cy="8991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6699FF"/>
    <a:srgbClr val="9999FF"/>
    <a:srgbClr val="003399"/>
    <a:srgbClr val="336699"/>
    <a:srgbClr val="008080"/>
    <a:srgbClr val="FF0000"/>
    <a:srgbClr val="960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579" autoAdjust="0"/>
  </p:normalViewPr>
  <p:slideViewPr>
    <p:cSldViewPr>
      <p:cViewPr>
        <p:scale>
          <a:sx n="66" d="100"/>
          <a:sy n="66" d="100"/>
        </p:scale>
        <p:origin x="123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DEA9EB89-80FF-4FC2-872C-743F54209BF6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1B5D26A9-D66C-4E26-85AE-2918BBFFAE06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1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448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718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70C4-2D7D-4775-9A37-509B8EEEAD09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[Nombre del proyecto]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E18B68A-570D-4928-A211-CD8BD8EBE52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423B0B5-952C-4B71-A461-4B9C9A24DB2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423B0B5-952C-4B71-A461-4B9C9A24DB25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423B0B5-952C-4B71-A461-4B9C9A24DB2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50E-E079-6441-81E7-806D30677343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423B0B5-952C-4B71-A461-4B9C9A24DB25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30AF-FFB7-DE42-B481-AAC2589869DA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423B0B5-952C-4B71-A461-4B9C9A24DB2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059A-221D-46D3-B020-329FDEAF536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275-DE8A-41E3-843B-7BD74E5AAD3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304800" y="1524000"/>
            <a:ext cx="4229100" cy="45720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6300" y="1524000"/>
            <a:ext cx="4229100" cy="45720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74EAD3C-C7B0-4324-AA99-4329E6134E83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1511-4BF2-412E-B21A-378D996333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97B3A83-E562-45EA-AEFB-6DCAE6FBC48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2919987-BAC0-4757-B615-CE197BF918D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175AE1C-1E28-4483-B1C5-0B2435EDAF9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C3A5-C8DF-4901-B3C7-24915D97CD8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76FF-E89D-42FC-A3D3-2B6EAEE8450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E63A-34E2-409A-A456-AB74EE8C9C9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496D748-452C-4D45-B0C5-F28E57188AA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23B0B5-952C-4B71-A461-4B9C9A24DB25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12871" y="963884"/>
            <a:ext cx="8062664" cy="1673028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C" sz="2000" b="1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PORTADA</a:t>
            </a:r>
            <a:endParaRPr lang="es-ES_trad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528" y="6281937"/>
            <a:ext cx="1905000" cy="457200"/>
          </a:xfrm>
        </p:spPr>
        <p:txBody>
          <a:bodyPr/>
          <a:lstStyle/>
          <a:p>
            <a:fld id="{9639FF8F-20B0-40DD-A8D7-089675498C01}" type="datetime1">
              <a:rPr lang="en-US"/>
              <a:t>4/17/2024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6810E95-680E-4CE8-826A-29603E373B81}" type="slidenum">
              <a:rPr lang="en-US"/>
              <a:t>1</a:t>
            </a:fld>
            <a:endParaRPr lang="en-US" dirty="0"/>
          </a:p>
        </p:txBody>
      </p:sp>
      <p:sp>
        <p:nvSpPr>
          <p:cNvPr id="5122" name="Rectangle 1026"/>
          <p:cNvSpPr>
            <a:spLocks noChangeArrowheads="1"/>
          </p:cNvSpPr>
          <p:nvPr/>
        </p:nvSpPr>
        <p:spPr bwMode="auto">
          <a:xfrm>
            <a:off x="512871" y="4797368"/>
            <a:ext cx="8207795" cy="175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2879725" algn="ctr"/>
                <a:tab pos="4152265" algn="l"/>
              </a:tabLst>
            </a:pPr>
            <a:r>
              <a:rPr lang="es-ES_tradnl" sz="3200" dirty="0">
                <a:solidFill>
                  <a:srgbClr val="595841"/>
                </a:solidFill>
              </a:rPr>
              <a:t>Autores: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2879725" algn="ctr"/>
                <a:tab pos="4152265" algn="l"/>
              </a:tabLst>
            </a:pPr>
            <a:r>
              <a:rPr lang="es-ES_tradnl" sz="3200" dirty="0">
                <a:solidFill>
                  <a:srgbClr val="59584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Tutor:</a:t>
            </a:r>
            <a:r>
              <a:rPr lang="es-EC" altLang="es-ES_tradnl" sz="3200" dirty="0">
                <a:solidFill>
                  <a:srgbClr val="59584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C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s-ES_tradnl" sz="3200" dirty="0">
              <a:solidFill>
                <a:srgbClr val="595841"/>
              </a:solidFill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228215" y="621030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en-US" b="0">
                <a:solidFill>
                  <a:srgbClr val="000000"/>
                </a:solidFill>
                <a:latin typeface="Overlock" charset="0"/>
              </a:rPr>
              <a:t>UNIVERSIDAD LAICA “ELOY ALFARO” DE MANABÍ</a:t>
            </a:r>
          </a:p>
          <a:p>
            <a:pPr indent="0" algn="ctr"/>
            <a:r>
              <a:rPr lang="en-US" b="0">
                <a:solidFill>
                  <a:srgbClr val="000000"/>
                </a:solidFill>
                <a:latin typeface="Overlock" charset="0"/>
              </a:rPr>
              <a:t>EXTENSIÓN EN EL CARMEN</a:t>
            </a:r>
          </a:p>
          <a:p>
            <a:pPr indent="0" algn="ctr"/>
            <a:r>
              <a:rPr lang="en-US" b="0">
                <a:solidFill>
                  <a:srgbClr val="000000"/>
                </a:solidFill>
                <a:latin typeface="Overlock" charset="0"/>
              </a:rPr>
              <a:t>CARRERA DE INGENIERÍA EN SISTEMAS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339340" y="2277110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PROYECTO INTEGRADOR</a:t>
            </a:r>
          </a:p>
          <a:p>
            <a:pPr indent="0"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PREVIO A LA OBTENCIÓN DEL TÍTULO DE INGENIERO EN TECNOLOGÍAS DE LA INFORMACIÓN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907540" y="3701415"/>
            <a:ext cx="616775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TEMA: </a:t>
            </a:r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INFORMATICO CON PORTAL CAUTIVO PARA MARKETING EN PELUQUERÍA “NAJO”.</a:t>
            </a:r>
          </a:p>
          <a:p>
            <a:pPr indent="0"/>
            <a:endParaRPr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2339340" y="5013176"/>
            <a:ext cx="5080000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Arteaga Chavarria Victor Ricardo</a:t>
            </a:r>
            <a:endParaRPr 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907540" y="610552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s-EC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Ing.</a:t>
            </a:r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Jefferson Arca</a:t>
            </a:r>
            <a:r>
              <a:rPr lang="es-EC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  <a:endParaRPr lang="es-EC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864572" y="1772816"/>
            <a:ext cx="6626696" cy="376739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EC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Ángel, M. (2020). </a:t>
            </a:r>
            <a:r>
              <a:rPr lang="es-EC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Aplicaciones informáticas de bases de datos relacionales: LibreOffice Base 6.x.: UF0322</a:t>
            </a:r>
            <a:r>
              <a:rPr lang="es-EC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Elibro.net; Editorial Tutor Formación. https://elibro.net/es/ereader/uleam/130449</a:t>
            </a:r>
          </a:p>
          <a:p>
            <a:pPr algn="l"/>
            <a:r>
              <a:rPr lang="es-EC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‌Gómez, S., &amp; </a:t>
            </a:r>
            <a:r>
              <a:rPr lang="es-EC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Aïda</a:t>
            </a:r>
            <a:r>
              <a:rPr lang="es-EC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Valls Mateu. (2016). </a:t>
            </a:r>
            <a:r>
              <a:rPr lang="es-EC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3rd URV Doctoral Workshop in </a:t>
            </a:r>
            <a:r>
              <a:rPr lang="es-EC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Computer</a:t>
            </a:r>
            <a:r>
              <a:rPr lang="es-EC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s-EC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Science</a:t>
            </a:r>
            <a:r>
              <a:rPr lang="es-EC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es-EC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Mathematics</a:t>
            </a:r>
            <a:r>
              <a:rPr lang="es-EC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PUBLICACIONS UNIVERSITAT ROVIRA I VIRGILI. https://elibro.net/es/ereader/uleam/106525</a:t>
            </a:r>
          </a:p>
          <a:p>
            <a:pPr algn="l"/>
            <a:r>
              <a:rPr lang="es-EC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‌Gabriel Carmona Romera, &amp; Innovación y Cualificación S.L. (2021). </a:t>
            </a:r>
            <a:r>
              <a:rPr lang="es-EC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Aplicaciones informáticas de bases de datos relacionales. ADGG0208</a:t>
            </a:r>
            <a:r>
              <a:rPr lang="es-EC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IC Editorial. https://elibro.net/es/ereader/uleam/220978</a:t>
            </a:r>
          </a:p>
          <a:p>
            <a:pPr algn="l"/>
            <a:r>
              <a:rPr lang="es-EC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‌Macias, H., &amp; </a:t>
            </a:r>
            <a:r>
              <a:rPr lang="es-EC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Figeroa</a:t>
            </a:r>
            <a:r>
              <a:rPr lang="es-EC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Y. (</a:t>
            </a:r>
            <a:r>
              <a:rPr lang="es-EC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n.d</a:t>
            </a:r>
            <a:r>
              <a:rPr lang="es-EC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.). </a:t>
            </a:r>
            <a:r>
              <a:rPr lang="es-EC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sistema Control </a:t>
            </a:r>
            <a:r>
              <a:rPr lang="es-EC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Academico</a:t>
            </a:r>
            <a:r>
              <a:rPr lang="es-EC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nov06</a:t>
            </a:r>
            <a:r>
              <a:rPr lang="es-EC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s-EC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Retrieved</a:t>
            </a:r>
            <a:r>
              <a:rPr lang="es-EC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May 3, 2023, </a:t>
            </a:r>
            <a:r>
              <a:rPr lang="es-EC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</a:t>
            </a:r>
            <a:r>
              <a:rPr lang="es-EC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https://repositorio.unemi.edu.ec/xmlui/bitstream/handle/123456789/5135/REVISION%20DE%20ANTI%20PALGIO.pdf?sequence=3&amp;isAllowed=y</a:t>
            </a:r>
          </a:p>
          <a:p>
            <a:pPr algn="l"/>
            <a:endParaRPr lang="es-EC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s-EC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s-EC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s-EC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9987-BAC0-4757-B615-CE197BF918D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	Presentación del 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75F5-6FCD-4DB3-B62A-468A146B42C8}" type="slidenum">
              <a:rPr lang="en-US"/>
              <a:t>2</a:t>
            </a:fld>
            <a:endParaRPr lang="en-US"/>
          </a:p>
        </p:txBody>
      </p:sp>
      <p:sp>
        <p:nvSpPr>
          <p:cNvPr id="100" name="Text Box 99"/>
          <p:cNvSpPr txBox="1"/>
          <p:nvPr/>
        </p:nvSpPr>
        <p:spPr>
          <a:xfrm>
            <a:off x="1835785" y="2780665"/>
            <a:ext cx="718502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C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INFORMATICO CON PORTAL CAUTIVO PARA MARKETING EN PELUQUERÍA “NAJO”.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3065" y="261756"/>
            <a:ext cx="7058744" cy="1076698"/>
          </a:xfrm>
        </p:spPr>
        <p:txBody>
          <a:bodyPr>
            <a:normAutofit/>
          </a:bodyPr>
          <a:lstStyle/>
          <a:p>
            <a:r>
              <a:rPr lang="es-ES" sz="3200" dirty="0"/>
              <a:t>Ubicación y contextualización de la problemática</a:t>
            </a:r>
            <a:endParaRPr lang="es-ES_tradnl" sz="3200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3489176"/>
          </a:xfrm>
        </p:spPr>
        <p:txBody>
          <a:bodyPr/>
          <a:lstStyle/>
          <a:p>
            <a:pPr marL="0" indent="0" algn="just">
              <a:spcBef>
                <a:spcPct val="50000"/>
              </a:spcBef>
              <a:buNone/>
            </a:pPr>
            <a:r>
              <a:rPr lang="es-ES" sz="2400" dirty="0"/>
              <a:t>.</a:t>
            </a:r>
            <a:endParaRPr lang="es-ES_tradn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59A7-4FDE-4F51-97A2-5B43E3AF3977}" type="slidenum">
              <a:rPr lang="en-US"/>
              <a:t>3</a:t>
            </a:fld>
            <a:endParaRPr lang="en-US"/>
          </a:p>
        </p:txBody>
      </p:sp>
      <p:sp>
        <p:nvSpPr>
          <p:cNvPr id="100" name="Text Box 99"/>
          <p:cNvSpPr txBox="1"/>
          <p:nvPr/>
        </p:nvSpPr>
        <p:spPr>
          <a:xfrm>
            <a:off x="5115951" y="4274512"/>
            <a:ext cx="3495669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 dirty="0">
                <a:latin typeface="Times New Roman" panose="02020603050405020304" pitchFamily="18" charset="0"/>
              </a:rPr>
              <a:t>La </a:t>
            </a:r>
            <a:r>
              <a:rPr lang="es-EC" b="0" dirty="0">
                <a:latin typeface="Times New Roman" panose="02020603050405020304" pitchFamily="18" charset="0"/>
              </a:rPr>
              <a:t>peluquería</a:t>
            </a:r>
            <a:r>
              <a:rPr lang="en-US" b="0" dirty="0">
                <a:latin typeface="Times New Roman" panose="02020603050405020304" pitchFamily="18" charset="0"/>
              </a:rPr>
              <a:t>  “NAJO” </a:t>
            </a:r>
            <a:r>
              <a:rPr lang="en-US" b="0" dirty="0" err="1">
                <a:latin typeface="Times New Roman" panose="02020603050405020304" pitchFamily="18" charset="0"/>
              </a:rPr>
              <a:t>esta</a:t>
            </a:r>
            <a:r>
              <a:rPr lang="en-US" b="0" dirty="0"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</a:rPr>
              <a:t>ubicada</a:t>
            </a:r>
            <a:r>
              <a:rPr lang="en-US" b="0" dirty="0"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</a:rPr>
              <a:t>en</a:t>
            </a:r>
            <a:r>
              <a:rPr lang="en-US" b="0" dirty="0"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</a:rPr>
              <a:t>Av.</a:t>
            </a:r>
            <a:r>
              <a:rPr lang="en-US" dirty="0" err="1">
                <a:latin typeface="Times New Roman" panose="02020603050405020304" pitchFamily="18" charset="0"/>
              </a:rPr>
              <a:t>Chone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cerca</a:t>
            </a:r>
            <a:r>
              <a:rPr lang="en-US" dirty="0">
                <a:latin typeface="Times New Roman" panose="02020603050405020304" pitchFamily="18" charset="0"/>
              </a:rPr>
              <a:t> del </a:t>
            </a:r>
            <a:r>
              <a:rPr lang="en-US" dirty="0" err="1">
                <a:latin typeface="Times New Roman" panose="02020603050405020304" pitchFamily="18" charset="0"/>
              </a:rPr>
              <a:t>redondel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s-EC" dirty="0">
                <a:latin typeface="Times New Roman" panose="02020603050405020304" pitchFamily="18" charset="0"/>
              </a:rPr>
              <a:t>que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conecta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el</a:t>
            </a:r>
            <a:r>
              <a:rPr lang="en-US" dirty="0">
                <a:latin typeface="Times New Roman" panose="02020603050405020304" pitchFamily="18" charset="0"/>
              </a:rPr>
              <a:t> canton El Carmen con Pedernales.</a:t>
            </a:r>
            <a:endParaRPr lang="en-US" dirty="0"/>
          </a:p>
        </p:txBody>
      </p:sp>
      <p:sp>
        <p:nvSpPr>
          <p:cNvPr id="10" name="Text Box 99">
            <a:extLst>
              <a:ext uri="{FF2B5EF4-FFF2-40B4-BE49-F238E27FC236}">
                <a16:creationId xmlns:a16="http://schemas.microsoft.com/office/drawing/2014/main" id="{9670FE7F-FF51-EEDA-9A37-B7BE6F365482}"/>
              </a:ext>
            </a:extLst>
          </p:cNvPr>
          <p:cNvSpPr txBox="1"/>
          <p:nvPr/>
        </p:nvSpPr>
        <p:spPr>
          <a:xfrm>
            <a:off x="899592" y="1881609"/>
            <a:ext cx="3495669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 dirty="0">
                <a:latin typeface="Times New Roman" panose="02020603050405020304" pitchFamily="18" charset="0"/>
              </a:rPr>
              <a:t>La </a:t>
            </a:r>
            <a:r>
              <a:rPr lang="en-US" b="0" dirty="0" err="1">
                <a:latin typeface="Times New Roman" panose="02020603050405020304" pitchFamily="18" charset="0"/>
              </a:rPr>
              <a:t>Educación</a:t>
            </a:r>
            <a:r>
              <a:rPr lang="en-US" b="0" dirty="0"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</a:rPr>
              <a:t>en</a:t>
            </a:r>
            <a:r>
              <a:rPr lang="en-US" b="0" dirty="0"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</a:rPr>
              <a:t>el</a:t>
            </a:r>
            <a:r>
              <a:rPr lang="en-US" b="0" dirty="0">
                <a:latin typeface="Times New Roman" panose="02020603050405020304" pitchFamily="18" charset="0"/>
              </a:rPr>
              <a:t> Ecuador</a:t>
            </a:r>
          </a:p>
          <a:p>
            <a:pPr indent="0" algn="ctr"/>
            <a:r>
              <a:rPr lang="en-US" b="0" dirty="0" err="1">
                <a:latin typeface="Times New Roman" panose="02020603050405020304" pitchFamily="18" charset="0"/>
              </a:rPr>
              <a:t>Crear</a:t>
            </a:r>
            <a:r>
              <a:rPr lang="en-US" b="0" dirty="0"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</a:rPr>
              <a:t>Unidades</a:t>
            </a:r>
            <a:r>
              <a:rPr lang="en-US" b="0" dirty="0"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</a:rPr>
              <a:t>Educativas</a:t>
            </a:r>
            <a:endParaRPr lang="en-US" b="0" dirty="0">
              <a:latin typeface="Times New Roman" panose="02020603050405020304" pitchFamily="18" charset="0"/>
            </a:endParaRPr>
          </a:p>
          <a:p>
            <a:pPr indent="0" algn="ctr"/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Carmen ha sido aposento para la creación de estás.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/>
              <a:t>Diagrama causa – efecto del problema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BC60-E4D1-4C24-9207-2B8112026F61}" type="slidenum">
              <a:rPr lang="en-US"/>
              <a:t>4</a:t>
            </a:fld>
            <a:endParaRPr lang="en-US"/>
          </a:p>
        </p:txBody>
      </p:sp>
      <p:pic>
        <p:nvPicPr>
          <p:cNvPr id="4" name="Picture 2" descr="Conceptos de bases de datos distribuidas (1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885" y="1844675"/>
            <a:ext cx="6510655" cy="47383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>
          <a:xfrm>
            <a:off x="1547664" y="562646"/>
            <a:ext cx="6480720" cy="935776"/>
          </a:xfrm>
        </p:spPr>
        <p:txBody>
          <a:bodyPr/>
          <a:lstStyle/>
          <a:p>
            <a:r>
              <a:rPr lang="es-ES_tradnl" dirty="0"/>
              <a:t>Objetivos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96F1-BBF4-4F3F-9759-EBDC55175C9F}" type="slidenum">
              <a:rPr lang="en-US"/>
              <a:t>5</a:t>
            </a:fld>
            <a:endParaRPr lang="en-US"/>
          </a:p>
        </p:txBody>
      </p:sp>
      <p:graphicFrame>
        <p:nvGraphicFramePr>
          <p:cNvPr id="11417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19470"/>
              </p:ext>
            </p:extLst>
          </p:nvPr>
        </p:nvGraphicFramePr>
        <p:xfrm>
          <a:off x="571500" y="1497283"/>
          <a:ext cx="8001000" cy="4883717"/>
        </p:xfrm>
        <a:graphic>
          <a:graphicData uri="http://schemas.openxmlformats.org/drawingml/2006/table">
            <a:tbl>
              <a:tblPr/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es-ES_tradnl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panose="020B0604020202020204" pitchFamily="34" charset="0"/>
                        </a:rPr>
                        <a:t>  Objetivo general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42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panose="020B0604020202020204" pitchFamily="34" charset="0"/>
                        </a:rPr>
                        <a:t>Desarrollar </a:t>
                      </a: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panose="020B0604020202020204" pitchFamily="34" charset="0"/>
                        </a:rPr>
                        <a:t>sistema informático con portal cautivo 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panose="020B0604020202020204" pitchFamily="34" charset="0"/>
                        </a:rPr>
                        <a:t>para </a:t>
                      </a: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panose="020B0604020202020204" pitchFamily="34" charset="0"/>
                        </a:rPr>
                        <a:t>marketing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panose="020B0604020202020204" pitchFamily="34" charset="0"/>
                        </a:rPr>
                        <a:t> en peluquería “NAJO”.</a:t>
                      </a:r>
                      <a:r>
                        <a:rPr kumimoji="0" lang="es-ES_trad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es-ES_tradnl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panose="020B0604020202020204" pitchFamily="34" charset="0"/>
                        </a:rPr>
                        <a:t>  Objetivos específicos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2335">
                <a:tc>
                  <a:txBody>
                    <a:bodyPr/>
                    <a:lstStyle/>
                    <a:p>
                      <a:pPr marL="457200" marR="0" lvl="1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panose="020B0604020202020204" pitchFamily="34" charset="0"/>
                        </a:rPr>
                        <a:t>•	Implementar técnicas de investigación, para obtener información teórica en la construcción de </a:t>
                      </a: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panose="020B0604020202020204" pitchFamily="34" charset="0"/>
                        </a:rPr>
                        <a:t>sistemas informáticos 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panose="020B0604020202020204" pitchFamily="34" charset="0"/>
                        </a:rPr>
                        <a:t>que involucren portales con fines de </a:t>
                      </a: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panose="020B0604020202020204" pitchFamily="34" charset="0"/>
                        </a:rPr>
                        <a:t>publicidad y comunicación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panose="020B0604020202020204" pitchFamily="34" charset="0"/>
                        </a:rPr>
                        <a:t>•	Diseñar instrumentos para la obtención de datos cuantificables.</a:t>
                      </a:r>
                    </a:p>
                    <a:p>
                      <a:pPr marL="457200" marR="0" lvl="1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panose="020B0604020202020204" pitchFamily="34" charset="0"/>
                        </a:rPr>
                        <a:t>•	Diseñar un </a:t>
                      </a: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panose="020B0604020202020204" pitchFamily="34" charset="0"/>
                        </a:rPr>
                        <a:t>sistema web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panose="020B0604020202020204" pitchFamily="34" charset="0"/>
                        </a:rPr>
                        <a:t> con entorno persuasivo con la ayuda de un </a:t>
                      </a: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panose="020B0604020202020204" pitchFamily="34" charset="0"/>
                        </a:rPr>
                        <a:t>portal cautivo 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panose="020B0604020202020204" pitchFamily="34" charset="0"/>
                        </a:rPr>
                        <a:t>con la operatividad establecida para promover la </a:t>
                      </a: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panose="020B0604020202020204" pitchFamily="34" charset="0"/>
                        </a:rPr>
                        <a:t>venta de productos 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panose="020B0604020202020204" pitchFamily="34" charset="0"/>
                        </a:rPr>
                        <a:t>capilares en la peluquería “NAJO”.</a:t>
                      </a:r>
                    </a:p>
                    <a:p>
                      <a:pPr marL="457200" marR="0" lvl="1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panose="020B0604020202020204" pitchFamily="34" charset="0"/>
                        </a:rPr>
                        <a:t>•	Verificar la conectividad dentro de peluquería ‘NAJO’.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 Justificación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3A0B-B7A2-4C72-832D-1F622E25F27E}" type="slidenum">
              <a:rPr lang="en-US"/>
              <a:t>6</a:t>
            </a:fld>
            <a:endParaRPr lang="en-US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61E7817A-1BA1-DE88-B284-812B3F543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84784"/>
            <a:ext cx="5715193" cy="42063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691680" y="543217"/>
            <a:ext cx="6336704" cy="1143000"/>
          </a:xfrm>
        </p:spPr>
        <p:txBody>
          <a:bodyPr/>
          <a:lstStyle/>
          <a:p>
            <a:r>
              <a:rPr lang="es-EC" dirty="0"/>
              <a:t>Marco teórico 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494110" y="1321992"/>
            <a:ext cx="4040188" cy="639762"/>
          </a:xfrm>
        </p:spPr>
        <p:txBody>
          <a:bodyPr/>
          <a:lstStyle/>
          <a:p>
            <a:pPr algn="ctr"/>
            <a:r>
              <a:rPr lang="es-EC" dirty="0"/>
              <a:t>Variable Independiente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>
          <a:xfrm>
            <a:off x="107504" y="2136793"/>
            <a:ext cx="4283968" cy="4460559"/>
          </a:xfrm>
        </p:spPr>
        <p:txBody>
          <a:bodyPr>
            <a:normAutofit fontScale="40000" lnSpcReduction="20000"/>
          </a:bodyPr>
          <a:lstStyle/>
          <a:p>
            <a:r>
              <a:rPr lang="es-ES" sz="3000" dirty="0"/>
              <a:t>Subtemas</a:t>
            </a:r>
          </a:p>
          <a:p>
            <a:pPr marL="1143000" lvl="2" indent="-2286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MX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Selección de equipos informáticos en telecomunicaciones.</a:t>
            </a:r>
          </a:p>
          <a:p>
            <a:pPr marL="1143000" lvl="2" indent="-2286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MX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Características.</a:t>
            </a:r>
          </a:p>
          <a:p>
            <a:pPr marL="1143000" lvl="2" indent="-2286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MX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 las necesidades informáticas de los sistemas de telecomunicación.</a:t>
            </a:r>
          </a:p>
          <a:p>
            <a:pPr marL="1143000" lvl="2" indent="-2286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MX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Arquitectura de hardware para un sistema informático.</a:t>
            </a:r>
          </a:p>
          <a:p>
            <a:pPr marL="1143000" lvl="2" indent="-2286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MX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Componentes de unidad central.</a:t>
            </a:r>
          </a:p>
          <a:p>
            <a:pPr marL="1143000" lvl="2" indent="-2286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EC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Infraestructura de tecnologías de la información.</a:t>
            </a:r>
            <a:endParaRPr lang="es-EC" sz="3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EC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Técnicas de verificación de un sistema informático de telecomunicaciones.</a:t>
            </a:r>
          </a:p>
          <a:p>
            <a:pPr marL="1143000" lvl="2" indent="-2286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E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Seguridad de Red.	</a:t>
            </a:r>
            <a:endParaRPr lang="es-EC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EC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Portales Cautivos</a:t>
            </a:r>
            <a:r>
              <a:rPr lang="es-ES" sz="3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E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9.1 funcionamiento.</a:t>
            </a:r>
          </a:p>
          <a:p>
            <a:pPr lvl="3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ES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Usos y beneficios</a:t>
            </a:r>
            <a:endParaRPr lang="es-EC" sz="3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C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4712395" y="1321992"/>
            <a:ext cx="4041775" cy="639762"/>
          </a:xfrm>
        </p:spPr>
        <p:txBody>
          <a:bodyPr/>
          <a:lstStyle/>
          <a:p>
            <a:pPr algn="ctr"/>
            <a:r>
              <a:rPr lang="es-ES" dirty="0"/>
              <a:t>Variable Dependiente</a:t>
            </a:r>
            <a:endParaRPr lang="es-EC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4"/>
          </p:nvPr>
        </p:nvSpPr>
        <p:spPr>
          <a:xfrm>
            <a:off x="4381942" y="2102401"/>
            <a:ext cx="4040187" cy="3105703"/>
          </a:xfrm>
        </p:spPr>
        <p:txBody>
          <a:bodyPr>
            <a:normAutofit fontScale="40000" lnSpcReduction="20000"/>
          </a:bodyPr>
          <a:lstStyle/>
          <a:p>
            <a:r>
              <a:rPr lang="es-ES" sz="3000" dirty="0"/>
              <a:t>Subtemas</a:t>
            </a:r>
          </a:p>
          <a:p>
            <a:pPr marL="1143000" lvl="2" indent="-2286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Cuestiones de estrategia.</a:t>
            </a:r>
          </a:p>
          <a:p>
            <a:pPr lvl="2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apreciación del marketing.</a:t>
            </a:r>
          </a:p>
          <a:p>
            <a:pPr lvl="2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oportunidades</a:t>
            </a:r>
          </a:p>
          <a:p>
            <a:pPr lvl="2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Comprensión del Comportamiento de Compra del Consumidor.</a:t>
            </a:r>
          </a:p>
          <a:p>
            <a:pPr marL="1143000" lvl="2" indent="-2286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de Marketing Integradas</a:t>
            </a:r>
          </a:p>
          <a:p>
            <a:pPr marL="1143000" lvl="2" indent="-2286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de Contenidos y Experiencia del Usuario</a:t>
            </a:r>
          </a:p>
          <a:p>
            <a:pPr marL="1143000" lvl="2" indent="-2286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E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Publicidad en redes.</a:t>
            </a:r>
            <a:endParaRPr lang="es-ES" sz="30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76FF-E89D-42FC-A3D3-2B6EAEE8450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Descripción de la propuesta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E1C-1E28-4483-B1C5-0B2435EDAF9C}" type="slidenum">
              <a:rPr lang="en-US" smtClean="0"/>
              <a:t>8</a:t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77400" y="1253241"/>
            <a:ext cx="658920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informático web con la integración de un portal cautivo que servirá de puente de enlace para promover la comercialización de productos capilares y dar a conocer servicios personalizados que brinda la peluquería ‘NAJO’.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altLang="en-US" dirty="0"/>
              <a:t>Funciones principales del sistema web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D5CD7A-E744-7D76-16FB-09FC5C80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9987-BAC0-4757-B615-CE197BF918D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a 2">
            <a:extLst>
              <a:ext uri="{FF2B5EF4-FFF2-40B4-BE49-F238E27FC236}">
                <a16:creationId xmlns:a16="http://schemas.microsoft.com/office/drawing/2014/main" id="{591A2344-55FA-DC84-38C1-3C48D529B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02756"/>
              </p:ext>
            </p:extLst>
          </p:nvPr>
        </p:nvGraphicFramePr>
        <p:xfrm>
          <a:off x="1979712" y="188640"/>
          <a:ext cx="6480720" cy="475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032">
                  <a:extLst>
                    <a:ext uri="{9D8B030D-6E8A-4147-A177-3AD203B41FA5}">
                      <a16:colId xmlns:a16="http://schemas.microsoft.com/office/drawing/2014/main" val="1925677499"/>
                    </a:ext>
                  </a:extLst>
                </a:gridCol>
                <a:gridCol w="3252688">
                  <a:extLst>
                    <a:ext uri="{9D8B030D-6E8A-4147-A177-3AD203B41FA5}">
                      <a16:colId xmlns:a16="http://schemas.microsoft.com/office/drawing/2014/main" val="3306210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1600" dirty="0"/>
                        <a:t>Administrador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/>
                        <a:t>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1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EC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Iniciar sesión.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Crear una cuenta</a:t>
                      </a:r>
                      <a:endParaRPr lang="es-EC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6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EC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Crear productos nuevos.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/>
                        <a:t>Iniciar sesión.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30791"/>
                  </a:ext>
                </a:extLst>
              </a:tr>
              <a:tr h="471656">
                <a:tc>
                  <a:txBody>
                    <a:bodyPr/>
                    <a:lstStyle/>
                    <a:p>
                      <a:pPr lvl="0"/>
                      <a:r>
                        <a:rPr lang="es-EC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Crear servicios nuevos.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/>
                        <a:t>Ver productos publicados.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549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Envío de publicidad de temporada.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/>
                        <a:t>Ver servicios publicados.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72717"/>
                  </a:ext>
                </a:extLst>
              </a:tr>
              <a:tr h="4842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Envío de publicidad de acuerdo con el perfil.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/>
                        <a:t>Recepción de publicidad de acuerdo con el perfil.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69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Envío de promoción.</a:t>
                      </a:r>
                    </a:p>
                    <a:p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/>
                        <a:t>Recepción de publicidad de promociones vigentes.</a:t>
                      </a:r>
                    </a:p>
                    <a:p>
                      <a:endParaRPr lang="es-EC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32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sz="1600" dirty="0"/>
                        <a:t>Obtener informe de visitas.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/>
                        <a:t>Calificar uso del servicio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97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/>
                        <a:t>Obtener información para el contacto con propietario del local.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68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03842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1012</TotalTime>
  <Words>670</Words>
  <Application>Microsoft Office PowerPoint</Application>
  <PresentationFormat>Presentación en pantalla (4:3)</PresentationFormat>
  <Paragraphs>90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Overlock</vt:lpstr>
      <vt:lpstr>Times New Roman</vt:lpstr>
      <vt:lpstr>Wingdings 3</vt:lpstr>
      <vt:lpstr>Espiral</vt:lpstr>
      <vt:lpstr>PORTADA</vt:lpstr>
      <vt:lpstr> Presentación del tema</vt:lpstr>
      <vt:lpstr>Ubicación y contextualización de la problemática</vt:lpstr>
      <vt:lpstr>Diagrama causa – efecto del problema</vt:lpstr>
      <vt:lpstr>Objetivos</vt:lpstr>
      <vt:lpstr> Justificación</vt:lpstr>
      <vt:lpstr>Marco teórico </vt:lpstr>
      <vt:lpstr>Descripción de la propuesta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INVESTIGACIÓN PREVIO A LA OBTENCIÓN DEL TÍTULO DE INGENIERO EN TECNOLOGÍAS DE LA INFORMACIÓN TEMA APLICACIÓN WEB RESPONSIVE PARA GESTIÓN DE LA PRODUCCIÓN EN LA FÁBRICA BERNONC SAS DEL CANTÓN EL CARMEN.</dc:title>
  <dc:creator>VELEZ ZAMBRANO GRACIELA GUADALUPE</dc:creator>
  <cp:lastModifiedBy>ARTEAGA CHAVARRIA VICTOR RICARDO</cp:lastModifiedBy>
  <cp:revision>14</cp:revision>
  <cp:lastPrinted>2113-01-01T00:00:00Z</cp:lastPrinted>
  <dcterms:created xsi:type="dcterms:W3CDTF">2023-04-30T23:42:00Z</dcterms:created>
  <dcterms:modified xsi:type="dcterms:W3CDTF">2024-04-17T18:54:41Z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TC100645803082</vt:lpwstr>
  </property>
  <property fmtid="{D5CDD505-2E9C-101B-9397-08002B2CF9AE}" pid="3" name="InternalTags">
    <vt:lpwstr/>
  </property>
  <property fmtid="{D5CDD505-2E9C-101B-9397-08002B2CF9AE}" pid="4" name="ContentTypeId">
    <vt:lpwstr>0x010100DE95A0C693CEB341887D38A4A2B58B45040072C752107C5A7B47AA91A1EE638E6F1F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Order">
    <vt:r8>14276400</vt:r8>
  </property>
  <property fmtid="{D5CDD505-2E9C-101B-9397-08002B2CF9AE}" pid="10" name="HiddenCategoryTags">
    <vt:lpwstr/>
  </property>
  <property fmtid="{D5CDD505-2E9C-101B-9397-08002B2CF9AE}" pid="11" name="ImageGenStatus">
    <vt:i4>0</vt:i4>
  </property>
  <property fmtid="{D5CDD505-2E9C-101B-9397-08002B2CF9AE}" pid="12" name="CategoryTags">
    <vt:lpwstr/>
  </property>
  <property fmtid="{D5CDD505-2E9C-101B-9397-08002B2CF9AE}" pid="13" name="Applications">
    <vt:lpwstr/>
  </property>
  <property fmtid="{D5CDD505-2E9C-101B-9397-08002B2CF9AE}" pid="14" name="LocMarketGroupTiers">
    <vt:lpwstr>,t:Tier 1,t:Tier 2,t:Tier 3,</vt:lpwstr>
  </property>
  <property fmtid="{D5CDD505-2E9C-101B-9397-08002B2CF9AE}" pid="15" name="ICV">
    <vt:lpwstr>42DD59385A7F448E95594B251F9B6127</vt:lpwstr>
  </property>
  <property fmtid="{D5CDD505-2E9C-101B-9397-08002B2CF9AE}" pid="16" name="KSOProductBuildVer">
    <vt:lpwstr>1033-11.2.0.11417</vt:lpwstr>
  </property>
</Properties>
</file>