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erriweather Black"/>
      <p:bold r:id="rId13"/>
      <p:boldItalic r:id="rId14"/>
    </p:embeddedFont>
    <p:embeddedFont>
      <p:font typeface="Merriweather"/>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erriweatherBlack-bold.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regular.fntdata"/><Relationship Id="rId14" Type="http://schemas.openxmlformats.org/officeDocument/2006/relationships/font" Target="fonts/MerriweatherBlack-boldItalic.fntdata"/><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mojipedia.org/skul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Good afternoon. We are the </a:t>
            </a:r>
            <a:r>
              <a:rPr lang="pt-PT"/>
              <a:t>skeleton</a:t>
            </a:r>
            <a:r>
              <a:rPr lang="pt-PT"/>
              <a:t> remains </a:t>
            </a:r>
            <a:r>
              <a:rPr lang="pt-PT" sz="1500">
                <a:solidFill>
                  <a:srgbClr val="1A0DAB"/>
                </a:solidFill>
                <a:highlight>
                  <a:srgbClr val="FFFFFF"/>
                </a:highlight>
                <a:uFill>
                  <a:noFill/>
                </a:uFill>
                <a:hlinkClick r:id="rId2">
                  <a:extLst>
                    <a:ext uri="{A12FA001-AC4F-418D-AE19-62706E023703}">
                      <ahyp:hlinkClr val="tx"/>
                    </a:ext>
                  </a:extLst>
                </a:hlinkClick>
              </a:rPr>
              <a:t>💀</a:t>
            </a:r>
            <a:r>
              <a:rPr lang="pt-PT"/>
              <a:t> </a:t>
            </a:r>
            <a:r>
              <a:rPr lang="pt-PT"/>
              <a:t>of group  N. We will be presenting our predictive model for the Hotel Chain C’s Revenue Manager Director.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35443b0c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35443b0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1200">
                <a:latin typeface="Calibri"/>
                <a:ea typeface="Calibri"/>
                <a:cs typeface="Calibri"/>
                <a:sym typeface="Calibri"/>
              </a:rPr>
              <a:t>Our team had the task of performing a predictive model to evaluate which are the most likely cases of cancellation for the hotel, using information regarding bookings. We were hired by the revenue manager of the hotel chain to deal with the problem of cancellation, overbooking and excessive policies regarding trying to avoid these problems. </a:t>
            </a:r>
            <a:endParaRPr sz="1200">
              <a:latin typeface="Calibri"/>
              <a:ea typeface="Calibri"/>
              <a:cs typeface="Calibri"/>
              <a:sym typeface="Calibri"/>
            </a:endParaRPr>
          </a:p>
          <a:p>
            <a:pPr indent="0" lvl="0" marL="0" rtl="0" algn="just">
              <a:lnSpc>
                <a:spcPct val="115000"/>
              </a:lnSpc>
              <a:spcBef>
                <a:spcPts val="0"/>
              </a:spcBef>
              <a:spcAft>
                <a:spcPts val="1000"/>
              </a:spcAft>
              <a:buClr>
                <a:schemeClr val="dk1"/>
              </a:buClr>
              <a:buSzPts val="1100"/>
              <a:buFont typeface="Arial"/>
              <a:buNone/>
            </a:pPr>
            <a:r>
              <a:rPr lang="pt-PT" sz="1200">
                <a:solidFill>
                  <a:schemeClr val="dk1"/>
                </a:solidFill>
                <a:latin typeface="Calibri"/>
                <a:ea typeface="Calibri"/>
                <a:cs typeface="Calibri"/>
                <a:sym typeface="Calibri"/>
              </a:rPr>
              <a:t>Data Mining goals will be established in the context of data exploration by identifying the variables that are more relevant for the prediction analysis, with the help of data visualization throughout the research. </a:t>
            </a:r>
            <a:endParaRPr sz="1200">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35443b0c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35443b0c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PT">
                <a:latin typeface="Calibri"/>
                <a:ea typeface="Calibri"/>
                <a:cs typeface="Calibri"/>
                <a:sym typeface="Calibri"/>
              </a:rPr>
              <a:t>We used the F1 Score to compare the accuracy of our different models. </a:t>
            </a:r>
            <a:endParaRPr>
              <a:latin typeface="Calibri"/>
              <a:ea typeface="Calibri"/>
              <a:cs typeface="Calibri"/>
              <a:sym typeface="Calibri"/>
            </a:endParaRPr>
          </a:p>
          <a:p>
            <a:pPr indent="0" lvl="0" marL="0" rtl="0" algn="just">
              <a:spcBef>
                <a:spcPts val="0"/>
              </a:spcBef>
              <a:spcAft>
                <a:spcPts val="0"/>
              </a:spcAft>
              <a:buNone/>
            </a:pPr>
            <a:r>
              <a:rPr lang="pt-PT">
                <a:latin typeface="Calibri"/>
                <a:ea typeface="Calibri"/>
                <a:cs typeface="Calibri"/>
                <a:sym typeface="Calibri"/>
              </a:rPr>
              <a:t>As you can see on the graph, our highest score of 0.876 was made by the Random Forest Classifier Model. The second closest with 0.85 is the Stacking Classifier, which ensembled 5 different models, used the Logistic Regression as a meta-classifier. </a:t>
            </a:r>
            <a:endParaRPr>
              <a:latin typeface="Calibri"/>
              <a:ea typeface="Calibri"/>
              <a:cs typeface="Calibri"/>
              <a:sym typeface="Calibri"/>
            </a:endParaRPr>
          </a:p>
          <a:p>
            <a:pPr indent="0" lvl="0" marL="0" rtl="0" algn="just">
              <a:spcBef>
                <a:spcPts val="0"/>
              </a:spcBef>
              <a:spcAft>
                <a:spcPts val="0"/>
              </a:spcAft>
              <a:buNone/>
            </a:pPr>
            <a:r>
              <a:rPr lang="pt-PT">
                <a:latin typeface="Calibri"/>
                <a:ea typeface="Calibri"/>
                <a:cs typeface="Calibri"/>
                <a:sym typeface="Calibri"/>
              </a:rPr>
              <a:t>We used the GridSearchCV on most of our models in order to find the best parameters. </a:t>
            </a:r>
            <a:endParaRPr>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35443b0c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35443b0c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pt-PT">
                <a:solidFill>
                  <a:schemeClr val="dk1"/>
                </a:solidFill>
                <a:latin typeface="Calibri"/>
                <a:ea typeface="Calibri"/>
                <a:cs typeface="Calibri"/>
                <a:sym typeface="Calibri"/>
              </a:rPr>
              <a:t>To evaluate our Random Forest Classifier  model, we used a confusion matrix. You can see on the slide, the four different metrics of our evaluation model. </a:t>
            </a:r>
            <a:endParaRPr>
              <a:solidFill>
                <a:schemeClr val="dk1"/>
              </a:solidFill>
              <a:latin typeface="Calibri"/>
              <a:ea typeface="Calibri"/>
              <a:cs typeface="Calibri"/>
              <a:sym typeface="Calibri"/>
            </a:endParaRPr>
          </a:p>
          <a:p>
            <a:pPr indent="0" lvl="0" marL="0" rtl="0" algn="just">
              <a:lnSpc>
                <a:spcPct val="115000"/>
              </a:lnSpc>
              <a:spcBef>
                <a:spcPts val="1000"/>
              </a:spcBef>
              <a:spcAft>
                <a:spcPts val="0"/>
              </a:spcAft>
              <a:buNone/>
            </a:pPr>
            <a:r>
              <a:rPr lang="pt-PT">
                <a:solidFill>
                  <a:schemeClr val="dk1"/>
                </a:solidFill>
                <a:latin typeface="Calibri"/>
                <a:ea typeface="Calibri"/>
                <a:cs typeface="Calibri"/>
                <a:sym typeface="Calibri"/>
              </a:rPr>
              <a:t>Looking closely at the matrix, we can see that there are 658 cases of False Positive,  meaning that the clients were predicted as cancelled when in reality they weren’t . In such cases it would mean that the Hotel would have an overbooking situation in their hands, and they would be a 4% probability that they would not be able to to welcome the guests and thus be</a:t>
            </a:r>
            <a:r>
              <a:rPr lang="pt-PT">
                <a:solidFill>
                  <a:schemeClr val="dk1"/>
                </a:solidFill>
                <a:latin typeface="Calibri"/>
                <a:ea typeface="Calibri"/>
                <a:cs typeface="Calibri"/>
                <a:sym typeface="Calibri"/>
              </a:rPr>
              <a:t> </a:t>
            </a:r>
            <a:r>
              <a:rPr lang="pt-PT">
                <a:solidFill>
                  <a:schemeClr val="dk1"/>
                </a:solidFill>
                <a:latin typeface="Calibri"/>
                <a:ea typeface="Calibri"/>
                <a:cs typeface="Calibri"/>
                <a:sym typeface="Calibri"/>
              </a:rPr>
              <a:t>required to </a:t>
            </a:r>
            <a:r>
              <a:rPr lang="pt-PT">
                <a:solidFill>
                  <a:schemeClr val="dk1"/>
                </a:solidFill>
                <a:latin typeface="Calibri"/>
                <a:ea typeface="Calibri"/>
                <a:cs typeface="Calibri"/>
                <a:sym typeface="Calibri"/>
              </a:rPr>
              <a:t>relocate</a:t>
            </a:r>
            <a:r>
              <a:rPr lang="pt-PT">
                <a:solidFill>
                  <a:schemeClr val="dk1"/>
                </a:solidFill>
                <a:latin typeface="Calibri"/>
                <a:ea typeface="Calibri"/>
                <a:cs typeface="Calibri"/>
                <a:sym typeface="Calibri"/>
              </a:rPr>
              <a:t> them to different available hotels at the hotel costs. </a:t>
            </a:r>
            <a:endParaRPr>
              <a:solidFill>
                <a:schemeClr val="dk1"/>
              </a:solidFill>
              <a:latin typeface="Calibri"/>
              <a:ea typeface="Calibri"/>
              <a:cs typeface="Calibri"/>
              <a:sym typeface="Calibri"/>
            </a:endParaRPr>
          </a:p>
          <a:p>
            <a:pPr indent="0" lvl="0" marL="0" rtl="0" algn="just">
              <a:lnSpc>
                <a:spcPct val="115000"/>
              </a:lnSpc>
              <a:spcBef>
                <a:spcPts val="1000"/>
              </a:spcBef>
              <a:spcAft>
                <a:spcPts val="0"/>
              </a:spcAft>
              <a:buNone/>
            </a:pPr>
            <a:r>
              <a:rPr lang="pt-PT">
                <a:solidFill>
                  <a:schemeClr val="dk1"/>
                </a:solidFill>
                <a:latin typeface="Calibri"/>
                <a:ea typeface="Calibri"/>
                <a:cs typeface="Calibri"/>
                <a:sym typeface="Calibri"/>
              </a:rPr>
              <a:t>Here, we see that there are 1283 cases of False Negative, where the model predicted as not cancelled when it was in fact cancelled. 8% of customers will cancelled, and not be predicted by the model, which imply that the Hotel will lose money on empty rooms. </a:t>
            </a:r>
            <a:endParaRPr>
              <a:solidFill>
                <a:schemeClr val="dk1"/>
              </a:solidFill>
              <a:latin typeface="Calibri"/>
              <a:ea typeface="Calibri"/>
              <a:cs typeface="Calibri"/>
              <a:sym typeface="Calibri"/>
            </a:endParaRPr>
          </a:p>
          <a:p>
            <a:pPr indent="0" lvl="0" marL="0" rtl="0" algn="just">
              <a:lnSpc>
                <a:spcPct val="115000"/>
              </a:lnSpc>
              <a:spcBef>
                <a:spcPts val="1000"/>
              </a:spcBef>
              <a:spcAft>
                <a:spcPts val="0"/>
              </a:spcAft>
              <a:buNone/>
            </a:pPr>
            <a:r>
              <a:rPr lang="pt-PT">
                <a:solidFill>
                  <a:schemeClr val="dk1"/>
                </a:solidFill>
                <a:latin typeface="Calibri"/>
                <a:ea typeface="Calibri"/>
                <a:cs typeface="Calibri"/>
                <a:sym typeface="Calibri"/>
              </a:rPr>
              <a:t>But overall w</a:t>
            </a:r>
            <a:r>
              <a:rPr lang="pt-PT">
                <a:solidFill>
                  <a:schemeClr val="dk1"/>
                </a:solidFill>
                <a:latin typeface="Calibri"/>
                <a:ea typeface="Calibri"/>
                <a:cs typeface="Calibri"/>
                <a:sym typeface="Calibri"/>
              </a:rPr>
              <a:t>e can say see that our Random Forest Classifier model properly classified around  87% of the bookings from the testing set, and is able to determine 89% of the cases that were cancelled. </a:t>
            </a:r>
            <a:endParaRPr>
              <a:solidFill>
                <a:schemeClr val="dk1"/>
              </a:solidFill>
              <a:latin typeface="Calibri"/>
              <a:ea typeface="Calibri"/>
              <a:cs typeface="Calibri"/>
              <a:sym typeface="Calibri"/>
            </a:endParaRPr>
          </a:p>
          <a:p>
            <a:pPr indent="0" lvl="0" marL="0" rtl="0" algn="just">
              <a:lnSpc>
                <a:spcPct val="115000"/>
              </a:lnSpc>
              <a:spcBef>
                <a:spcPts val="1000"/>
              </a:spcBef>
              <a:spcAft>
                <a:spcPts val="0"/>
              </a:spcAft>
              <a:buNone/>
            </a:pPr>
            <a:r>
              <a:rPr lang="pt-PT">
                <a:solidFill>
                  <a:schemeClr val="dk1"/>
                </a:solidFill>
                <a:latin typeface="Calibri"/>
                <a:ea typeface="Calibri"/>
                <a:cs typeface="Calibri"/>
                <a:sym typeface="Calibri"/>
              </a:rPr>
              <a:t>With this model, Michael will be able to forecast a more accurate demand based on the booking reservations, knowing that 89% of the predicted cancelled customers will not come.</a:t>
            </a:r>
            <a:endParaRPr>
              <a:solidFill>
                <a:schemeClr val="dk1"/>
              </a:solidFill>
              <a:latin typeface="Calibri"/>
              <a:ea typeface="Calibri"/>
              <a:cs typeface="Calibri"/>
              <a:sym typeface="Calibri"/>
            </a:endParaRPr>
          </a:p>
          <a:p>
            <a:pPr indent="0" lvl="0" marL="0" rtl="0" algn="just">
              <a:lnSpc>
                <a:spcPct val="115000"/>
              </a:lnSpc>
              <a:spcBef>
                <a:spcPts val="1000"/>
              </a:spcBef>
              <a:spcAft>
                <a:spcPts val="1000"/>
              </a:spcAft>
              <a:buClr>
                <a:schemeClr val="dk1"/>
              </a:buClr>
              <a:buSzPts val="1100"/>
              <a:buFont typeface="Arial"/>
              <a:buNone/>
            </a:pPr>
            <a:r>
              <a:t/>
            </a:r>
            <a:endParaRPr>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35443b0c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35443b0c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625" rtl="0" algn="just">
              <a:lnSpc>
                <a:spcPct val="115000"/>
              </a:lnSpc>
              <a:spcBef>
                <a:spcPts val="0"/>
              </a:spcBef>
              <a:spcAft>
                <a:spcPts val="0"/>
              </a:spcAft>
              <a:buClr>
                <a:schemeClr val="dk1"/>
              </a:buClr>
              <a:buSzPts val="1100"/>
              <a:buFont typeface="Arial"/>
              <a:buNone/>
            </a:pPr>
            <a:r>
              <a:rPr lang="pt-PT">
                <a:solidFill>
                  <a:schemeClr val="dk1"/>
                </a:solidFill>
                <a:latin typeface="Calibri"/>
                <a:ea typeface="Calibri"/>
                <a:cs typeface="Calibri"/>
                <a:sym typeface="Calibri"/>
              </a:rPr>
              <a:t>If we have this model correctly implemented in the system available for reservations, there must be synchronization between the application of the model and the hotel's reservation system, as well as the most relevant variables, such as BookingChanges and LeadTime. These variables can be changed over time and are important tools in the implementation of the predictive model, and therefore can be constantly updated in the system.</a:t>
            </a:r>
            <a:endParaRPr>
              <a:solidFill>
                <a:schemeClr val="dk1"/>
              </a:solidFill>
              <a:latin typeface="Calibri"/>
              <a:ea typeface="Calibri"/>
              <a:cs typeface="Calibri"/>
              <a:sym typeface="Calibri"/>
            </a:endParaRPr>
          </a:p>
          <a:p>
            <a:pPr indent="0" lvl="0" marL="0" marR="2625" rtl="0" algn="just">
              <a:lnSpc>
                <a:spcPct val="115000"/>
              </a:lnSpc>
              <a:spcBef>
                <a:spcPts val="1000"/>
              </a:spcBef>
              <a:spcAft>
                <a:spcPts val="1000"/>
              </a:spcAft>
              <a:buClr>
                <a:schemeClr val="dk1"/>
              </a:buClr>
              <a:buSzPts val="1100"/>
              <a:buFont typeface="Arial"/>
              <a:buNone/>
            </a:pPr>
            <a:r>
              <a:rPr lang="pt-PT">
                <a:solidFill>
                  <a:schemeClr val="dk1"/>
                </a:solidFill>
                <a:latin typeface="Calibri"/>
                <a:ea typeface="Calibri"/>
                <a:cs typeface="Calibri"/>
                <a:sym typeface="Calibri"/>
              </a:rPr>
              <a:t>This way there could be a dashboard to better understand customers to easily access relevant information in terms of bookings. When predicting cancellation, the hotel may deliver efforts in the attempt to avoid this cancellation, offering advantages such as discounts</a:t>
            </a:r>
            <a:r>
              <a:rPr lang="pt-PT">
                <a:solidFill>
                  <a:schemeClr val="dk1"/>
                </a:solidFill>
                <a:latin typeface="Calibri"/>
                <a:ea typeface="Calibri"/>
                <a:cs typeface="Calibri"/>
                <a:sym typeface="Calibri"/>
              </a:rPr>
              <a:t>, spa treatments</a:t>
            </a:r>
            <a:r>
              <a:rPr lang="pt-PT">
                <a:solidFill>
                  <a:schemeClr val="dk1"/>
                </a:solidFill>
                <a:latin typeface="Calibri"/>
                <a:ea typeface="Calibri"/>
                <a:cs typeface="Calibri"/>
                <a:sym typeface="Calibri"/>
              </a:rPr>
              <a:t>, or even local show tickets. The deployment of the model could be applied using the full database of customers, allowing the possibility of predicting the behaviour of future clients, so that the marketing and management strategies to follow are as accurate as possible.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35443b0c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35443b0c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1000"/>
              </a:spcAft>
              <a:buClr>
                <a:schemeClr val="dk1"/>
              </a:buClr>
              <a:buSzPts val="1100"/>
              <a:buFont typeface="Arial"/>
              <a:buNone/>
            </a:pPr>
            <a:r>
              <a:rPr lang="pt-PT">
                <a:solidFill>
                  <a:schemeClr val="dk1"/>
                </a:solidFill>
                <a:latin typeface="Calibri"/>
                <a:ea typeface="Calibri"/>
                <a:cs typeface="Calibri"/>
                <a:sym typeface="Calibri"/>
              </a:rPr>
              <a:t>The model used to predict the booking cancelations could be improved if more data was collected. Adding new data may lead to more accurate models, although it is hard to quantify and specify. In order to understand more the topic of booking cancelations in this hotel, different data in the property management system may be incorporated. New features may be added such as price level, deposit policies, weather information, current reputation of the hotel, exchange rates between currencies of the local and the most important nationalities in terms of number of clients are important features that can be added to improve the model.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35443b0c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35443b0c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Thank you!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4.jpg"/><Relationship Id="rId5"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layout_tese 230215-01" id="54" name="Google Shape;54;p13"/>
          <p:cNvPicPr preferRelativeResize="0"/>
          <p:nvPr/>
        </p:nvPicPr>
        <p:blipFill rotWithShape="1">
          <a:blip r:embed="rId3">
            <a:alphaModFix/>
          </a:blip>
          <a:srcRect b="2466" l="0" r="0" t="31587"/>
          <a:stretch/>
        </p:blipFill>
        <p:spPr>
          <a:xfrm>
            <a:off x="0" y="0"/>
            <a:ext cx="5379251" cy="5143499"/>
          </a:xfrm>
          <a:prstGeom prst="rect">
            <a:avLst/>
          </a:prstGeom>
          <a:noFill/>
          <a:ln>
            <a:noFill/>
          </a:ln>
        </p:spPr>
      </p:pic>
      <p:sp>
        <p:nvSpPr>
          <p:cNvPr id="55" name="Google Shape;55;p13"/>
          <p:cNvSpPr txBox="1"/>
          <p:nvPr/>
        </p:nvSpPr>
        <p:spPr>
          <a:xfrm>
            <a:off x="3070850" y="649350"/>
            <a:ext cx="56859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pt-PT" sz="2200">
                <a:solidFill>
                  <a:srgbClr val="5C666C"/>
                </a:solidFill>
              </a:rPr>
              <a:t>BUSINESS CASES WITH DATA SCIENCE</a:t>
            </a:r>
            <a:endParaRPr sz="1200"/>
          </a:p>
        </p:txBody>
      </p:sp>
      <p:sp>
        <p:nvSpPr>
          <p:cNvPr id="56" name="Google Shape;56;p13"/>
          <p:cNvSpPr txBox="1"/>
          <p:nvPr/>
        </p:nvSpPr>
        <p:spPr>
          <a:xfrm>
            <a:off x="3160050" y="1107325"/>
            <a:ext cx="48861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pt-PT" sz="1000">
                <a:solidFill>
                  <a:srgbClr val="5C666C"/>
                </a:solidFill>
              </a:rPr>
              <a:t>MASTER DEGREE PROGRAM IN DATA SCIENCE AND ADVANCED ANALYTICS – MAJOR IN BUSINESS ANALYTICS</a:t>
            </a:r>
            <a:endParaRPr sz="1000"/>
          </a:p>
        </p:txBody>
      </p:sp>
      <p:sp>
        <p:nvSpPr>
          <p:cNvPr id="57" name="Google Shape;57;p13"/>
          <p:cNvSpPr txBox="1"/>
          <p:nvPr/>
        </p:nvSpPr>
        <p:spPr>
          <a:xfrm>
            <a:off x="1945350" y="1878963"/>
            <a:ext cx="6100800" cy="5388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2400"/>
              </a:spcBef>
              <a:spcAft>
                <a:spcPts val="1200"/>
              </a:spcAft>
              <a:buClr>
                <a:schemeClr val="dk1"/>
              </a:buClr>
              <a:buSzPts val="1100"/>
              <a:buFont typeface="Arial"/>
              <a:buNone/>
            </a:pPr>
            <a:r>
              <a:rPr b="1" lang="pt-PT" sz="2300">
                <a:solidFill>
                  <a:srgbClr val="24292E"/>
                </a:solidFill>
                <a:highlight>
                  <a:schemeClr val="lt1"/>
                </a:highlight>
              </a:rPr>
              <a:t>Predicting Hotel Booking Cancellations</a:t>
            </a:r>
            <a:endParaRPr/>
          </a:p>
        </p:txBody>
      </p:sp>
      <p:sp>
        <p:nvSpPr>
          <p:cNvPr id="58" name="Google Shape;58;p13"/>
          <p:cNvSpPr txBox="1"/>
          <p:nvPr/>
        </p:nvSpPr>
        <p:spPr>
          <a:xfrm>
            <a:off x="5605075" y="42752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pt-PT">
                <a:solidFill>
                  <a:srgbClr val="5C666C"/>
                </a:solidFill>
                <a:latin typeface="Calibri"/>
                <a:ea typeface="Calibri"/>
                <a:cs typeface="Calibri"/>
                <a:sym typeface="Calibri"/>
              </a:rPr>
              <a:t>March</a:t>
            </a:r>
            <a:r>
              <a:rPr lang="pt-PT">
                <a:solidFill>
                  <a:srgbClr val="5C666C"/>
                </a:solidFill>
                <a:latin typeface="Calibri"/>
                <a:ea typeface="Calibri"/>
                <a:cs typeface="Calibri"/>
                <a:sym typeface="Calibri"/>
              </a:rPr>
              <a:t> 2021</a:t>
            </a:r>
            <a:endParaRPr/>
          </a:p>
        </p:txBody>
      </p:sp>
      <p:sp>
        <p:nvSpPr>
          <p:cNvPr id="59" name="Google Shape;59;p13"/>
          <p:cNvSpPr txBox="1"/>
          <p:nvPr/>
        </p:nvSpPr>
        <p:spPr>
          <a:xfrm>
            <a:off x="7505300" y="4259750"/>
            <a:ext cx="15672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pt-PT" sz="1600">
                <a:latin typeface="Calibri"/>
                <a:ea typeface="Calibri"/>
                <a:cs typeface="Calibri"/>
                <a:sym typeface="Calibri"/>
              </a:rPr>
              <a:t>Group N</a:t>
            </a:r>
            <a:endParaRPr/>
          </a:p>
        </p:txBody>
      </p:sp>
      <p:pic>
        <p:nvPicPr>
          <p:cNvPr id="60" name="Google Shape;60;p13"/>
          <p:cNvPicPr preferRelativeResize="0"/>
          <p:nvPr/>
        </p:nvPicPr>
        <p:blipFill>
          <a:blip r:embed="rId4">
            <a:alphaModFix/>
          </a:blip>
          <a:stretch>
            <a:fillRect/>
          </a:stretch>
        </p:blipFill>
        <p:spPr>
          <a:xfrm>
            <a:off x="1018250" y="0"/>
            <a:ext cx="2052599" cy="2052599"/>
          </a:xfrm>
          <a:prstGeom prst="rect">
            <a:avLst/>
          </a:prstGeom>
          <a:noFill/>
          <a:ln>
            <a:noFill/>
          </a:ln>
        </p:spPr>
      </p:pic>
      <p:sp>
        <p:nvSpPr>
          <p:cNvPr id="61" name="Google Shape;61;p13"/>
          <p:cNvSpPr txBox="1"/>
          <p:nvPr/>
        </p:nvSpPr>
        <p:spPr>
          <a:xfrm>
            <a:off x="2052175" y="2814225"/>
            <a:ext cx="6552900" cy="11328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5C666C"/>
              </a:buClr>
              <a:buSzPts val="1100"/>
              <a:buFont typeface="Calibri"/>
              <a:buChar char="●"/>
            </a:pPr>
            <a:r>
              <a:rPr lang="pt-PT" sz="1100">
                <a:solidFill>
                  <a:srgbClr val="5C666C"/>
                </a:solidFill>
                <a:latin typeface="Calibri"/>
                <a:ea typeface="Calibri"/>
                <a:cs typeface="Calibri"/>
                <a:sym typeface="Calibri"/>
              </a:rPr>
              <a:t>Bruno Filipe Prazeres Soares, number:  20200658</a:t>
            </a:r>
            <a:endParaRPr sz="1100">
              <a:solidFill>
                <a:srgbClr val="5C666C"/>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100">
              <a:solidFill>
                <a:srgbClr val="5C666C"/>
              </a:solidFill>
              <a:latin typeface="Calibri"/>
              <a:ea typeface="Calibri"/>
              <a:cs typeface="Calibri"/>
              <a:sym typeface="Calibri"/>
            </a:endParaRPr>
          </a:p>
          <a:p>
            <a:pPr indent="-298450" lvl="0" marL="457200" rtl="0" algn="l">
              <a:lnSpc>
                <a:spcPct val="115000"/>
              </a:lnSpc>
              <a:spcBef>
                <a:spcPts val="0"/>
              </a:spcBef>
              <a:spcAft>
                <a:spcPts val="0"/>
              </a:spcAft>
              <a:buClr>
                <a:srgbClr val="5C666C"/>
              </a:buClr>
              <a:buSzPts val="1100"/>
              <a:buFont typeface="Calibri"/>
              <a:buChar char="●"/>
            </a:pPr>
            <a:r>
              <a:rPr lang="pt-PT" sz="1100">
                <a:solidFill>
                  <a:srgbClr val="5C666C"/>
                </a:solidFill>
                <a:latin typeface="Calibri"/>
                <a:ea typeface="Calibri"/>
                <a:cs typeface="Calibri"/>
                <a:sym typeface="Calibri"/>
              </a:rPr>
              <a:t>Li-lou Dang-Thai, number: 20200743</a:t>
            </a:r>
            <a:endParaRPr sz="1100">
              <a:solidFill>
                <a:srgbClr val="5C666C"/>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100">
              <a:solidFill>
                <a:srgbClr val="5C666C"/>
              </a:solidFill>
              <a:latin typeface="Calibri"/>
              <a:ea typeface="Calibri"/>
              <a:cs typeface="Calibri"/>
              <a:sym typeface="Calibri"/>
            </a:endParaRPr>
          </a:p>
          <a:p>
            <a:pPr indent="-298450" lvl="0" marL="457200" rtl="0" algn="l">
              <a:lnSpc>
                <a:spcPct val="115000"/>
              </a:lnSpc>
              <a:spcBef>
                <a:spcPts val="0"/>
              </a:spcBef>
              <a:spcAft>
                <a:spcPts val="0"/>
              </a:spcAft>
              <a:buClr>
                <a:srgbClr val="5C666C"/>
              </a:buClr>
              <a:buSzPts val="1100"/>
              <a:buFont typeface="Calibri"/>
              <a:buChar char="●"/>
            </a:pPr>
            <a:r>
              <a:rPr lang="pt-PT" sz="1100">
                <a:solidFill>
                  <a:srgbClr val="5C666C"/>
                </a:solidFill>
                <a:latin typeface="Calibri"/>
                <a:ea typeface="Calibri"/>
                <a:cs typeface="Calibri"/>
                <a:sym typeface="Calibri"/>
              </a:rPr>
              <a:t>Xavier Golaio Gonçalves, number: 20201090</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descr="layout_tese 230215-01" id="66" name="Google Shape;66;p14"/>
          <p:cNvPicPr preferRelativeResize="0"/>
          <p:nvPr/>
        </p:nvPicPr>
        <p:blipFill rotWithShape="1">
          <a:blip r:embed="rId3">
            <a:alphaModFix/>
          </a:blip>
          <a:srcRect b="2466" l="0" r="0" t="31587"/>
          <a:stretch/>
        </p:blipFill>
        <p:spPr>
          <a:xfrm>
            <a:off x="0" y="0"/>
            <a:ext cx="5379251" cy="5143499"/>
          </a:xfrm>
          <a:prstGeom prst="rect">
            <a:avLst/>
          </a:prstGeom>
          <a:noFill/>
          <a:ln>
            <a:noFill/>
          </a:ln>
        </p:spPr>
      </p:pic>
      <p:sp>
        <p:nvSpPr>
          <p:cNvPr id="67" name="Google Shape;67;p14"/>
          <p:cNvSpPr txBox="1"/>
          <p:nvPr/>
        </p:nvSpPr>
        <p:spPr>
          <a:xfrm>
            <a:off x="1294475" y="611450"/>
            <a:ext cx="2790300" cy="2514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000"/>
              </a:spcBef>
              <a:spcAft>
                <a:spcPts val="0"/>
              </a:spcAft>
              <a:buNone/>
            </a:pPr>
            <a:r>
              <a:rPr b="1" lang="pt-PT" sz="2000">
                <a:solidFill>
                  <a:schemeClr val="dk1"/>
                </a:solidFill>
                <a:latin typeface="Calibri"/>
                <a:ea typeface="Calibri"/>
                <a:cs typeface="Calibri"/>
                <a:sym typeface="Calibri"/>
              </a:rPr>
              <a:t>Business Objectives</a:t>
            </a:r>
            <a:endParaRPr b="1" sz="2000">
              <a:solidFill>
                <a:schemeClr val="dk1"/>
              </a:solidFill>
              <a:latin typeface="Calibri"/>
              <a:ea typeface="Calibri"/>
              <a:cs typeface="Calibri"/>
              <a:sym typeface="Calibri"/>
            </a:endParaRPr>
          </a:p>
          <a:p>
            <a:pPr indent="0" lvl="0" marL="0" rtl="0" algn="l">
              <a:lnSpc>
                <a:spcPct val="100000"/>
              </a:lnSpc>
              <a:spcBef>
                <a:spcPts val="1000"/>
              </a:spcBef>
              <a:spcAft>
                <a:spcPts val="0"/>
              </a:spcAft>
              <a:buNone/>
            </a:pPr>
            <a:r>
              <a:t/>
            </a:r>
            <a:endParaRPr b="1" sz="2000">
              <a:solidFill>
                <a:schemeClr val="dk1"/>
              </a:solidFill>
              <a:latin typeface="Calibri"/>
              <a:ea typeface="Calibri"/>
              <a:cs typeface="Calibri"/>
              <a:sym typeface="Calibri"/>
            </a:endParaRPr>
          </a:p>
          <a:p>
            <a:pPr indent="0" lvl="0" marL="0" rtl="0" algn="l">
              <a:lnSpc>
                <a:spcPct val="100000"/>
              </a:lnSpc>
              <a:spcBef>
                <a:spcPts val="1000"/>
              </a:spcBef>
              <a:spcAft>
                <a:spcPts val="0"/>
              </a:spcAft>
              <a:buNone/>
            </a:pPr>
            <a:r>
              <a:rPr b="1" lang="pt-PT" sz="2000">
                <a:solidFill>
                  <a:schemeClr val="dk1"/>
                </a:solidFill>
                <a:latin typeface="Calibri"/>
                <a:ea typeface="Calibri"/>
                <a:cs typeface="Calibri"/>
                <a:sym typeface="Calibri"/>
              </a:rPr>
              <a:t>Data Mining Goals </a:t>
            </a:r>
            <a:endParaRPr b="1" sz="2000">
              <a:solidFill>
                <a:schemeClr val="dk1"/>
              </a:solidFill>
              <a:latin typeface="Calibri"/>
              <a:ea typeface="Calibri"/>
              <a:cs typeface="Calibri"/>
              <a:sym typeface="Calibri"/>
            </a:endParaRPr>
          </a:p>
          <a:p>
            <a:pPr indent="0" lvl="0" marL="0" rtl="0" algn="l">
              <a:lnSpc>
                <a:spcPct val="100000"/>
              </a:lnSpc>
              <a:spcBef>
                <a:spcPts val="1000"/>
              </a:spcBef>
              <a:spcAft>
                <a:spcPts val="0"/>
              </a:spcAft>
              <a:buNone/>
            </a:pPr>
            <a:r>
              <a:t/>
            </a:r>
            <a:endParaRPr b="1" sz="2000">
              <a:solidFill>
                <a:schemeClr val="dk1"/>
              </a:solidFill>
              <a:latin typeface="Calibri"/>
              <a:ea typeface="Calibri"/>
              <a:cs typeface="Calibri"/>
              <a:sym typeface="Calibri"/>
            </a:endParaRPr>
          </a:p>
          <a:p>
            <a:pPr indent="0" lvl="0" marL="0" rtl="0" algn="l">
              <a:lnSpc>
                <a:spcPct val="100000"/>
              </a:lnSpc>
              <a:spcBef>
                <a:spcPts val="1000"/>
              </a:spcBef>
              <a:spcAft>
                <a:spcPts val="0"/>
              </a:spcAft>
              <a:buNone/>
            </a:pPr>
            <a:r>
              <a:rPr b="1" lang="pt-PT" sz="2000">
                <a:solidFill>
                  <a:schemeClr val="dk1"/>
                </a:solidFill>
                <a:latin typeface="Calibri"/>
                <a:ea typeface="Calibri"/>
                <a:cs typeface="Calibri"/>
                <a:sym typeface="Calibri"/>
              </a:rPr>
              <a:t>The Business Problem</a:t>
            </a:r>
            <a:endParaRPr b="1" sz="20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2000">
              <a:solidFill>
                <a:schemeClr val="dk1"/>
              </a:solidFill>
              <a:latin typeface="Calibri"/>
              <a:ea typeface="Calibri"/>
              <a:cs typeface="Calibri"/>
              <a:sym typeface="Calibri"/>
            </a:endParaRPr>
          </a:p>
        </p:txBody>
      </p:sp>
      <p:pic>
        <p:nvPicPr>
          <p:cNvPr id="68" name="Google Shape;68;p14"/>
          <p:cNvPicPr preferRelativeResize="0"/>
          <p:nvPr/>
        </p:nvPicPr>
        <p:blipFill>
          <a:blip r:embed="rId4">
            <a:alphaModFix/>
          </a:blip>
          <a:stretch>
            <a:fillRect/>
          </a:stretch>
        </p:blipFill>
        <p:spPr>
          <a:xfrm>
            <a:off x="3985400" y="664675"/>
            <a:ext cx="4901274" cy="3267500"/>
          </a:xfrm>
          <a:prstGeom prst="rect">
            <a:avLst/>
          </a:prstGeom>
          <a:noFill/>
          <a:ln>
            <a:noFill/>
          </a:ln>
        </p:spPr>
      </p:pic>
      <p:pic>
        <p:nvPicPr>
          <p:cNvPr id="69" name="Google Shape;69;p14"/>
          <p:cNvPicPr preferRelativeResize="0"/>
          <p:nvPr/>
        </p:nvPicPr>
        <p:blipFill>
          <a:blip r:embed="rId5">
            <a:alphaModFix/>
          </a:blip>
          <a:stretch>
            <a:fillRect/>
          </a:stretch>
        </p:blipFill>
        <p:spPr>
          <a:xfrm>
            <a:off x="4345488" y="310588"/>
            <a:ext cx="4876800" cy="2466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descr="layout_tese 230215-01" id="74" name="Google Shape;74;p15"/>
          <p:cNvPicPr preferRelativeResize="0"/>
          <p:nvPr/>
        </p:nvPicPr>
        <p:blipFill rotWithShape="1">
          <a:blip r:embed="rId3">
            <a:alphaModFix/>
          </a:blip>
          <a:srcRect b="2466" l="0" r="0" t="31587"/>
          <a:stretch/>
        </p:blipFill>
        <p:spPr>
          <a:xfrm>
            <a:off x="0" y="0"/>
            <a:ext cx="5379251" cy="5143499"/>
          </a:xfrm>
          <a:prstGeom prst="rect">
            <a:avLst/>
          </a:prstGeom>
          <a:noFill/>
          <a:ln>
            <a:noFill/>
          </a:ln>
        </p:spPr>
      </p:pic>
      <p:pic>
        <p:nvPicPr>
          <p:cNvPr id="75" name="Google Shape;75;p15"/>
          <p:cNvPicPr preferRelativeResize="0"/>
          <p:nvPr/>
        </p:nvPicPr>
        <p:blipFill>
          <a:blip r:embed="rId4">
            <a:alphaModFix/>
          </a:blip>
          <a:stretch>
            <a:fillRect/>
          </a:stretch>
        </p:blipFill>
        <p:spPr>
          <a:xfrm>
            <a:off x="2773450" y="1227400"/>
            <a:ext cx="4789200" cy="2688675"/>
          </a:xfrm>
          <a:prstGeom prst="rect">
            <a:avLst/>
          </a:prstGeom>
          <a:noFill/>
          <a:ln>
            <a:noFill/>
          </a:ln>
        </p:spPr>
      </p:pic>
      <p:sp>
        <p:nvSpPr>
          <p:cNvPr id="76" name="Google Shape;76;p15"/>
          <p:cNvSpPr txBox="1"/>
          <p:nvPr/>
        </p:nvSpPr>
        <p:spPr>
          <a:xfrm>
            <a:off x="4173075" y="508550"/>
            <a:ext cx="234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2000">
                <a:solidFill>
                  <a:schemeClr val="dk1"/>
                </a:solidFill>
                <a:latin typeface="Calibri"/>
                <a:ea typeface="Calibri"/>
                <a:cs typeface="Calibri"/>
                <a:sym typeface="Calibri"/>
              </a:rPr>
              <a:t>Model Selection</a:t>
            </a:r>
            <a:endParaRPr sz="2000">
              <a:latin typeface="Merriweather Black"/>
              <a:ea typeface="Merriweather Black"/>
              <a:cs typeface="Merriweather Black"/>
              <a:sym typeface="Merriweather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descr="layout_tese 230215-01" id="81" name="Google Shape;81;p16"/>
          <p:cNvPicPr preferRelativeResize="0"/>
          <p:nvPr/>
        </p:nvPicPr>
        <p:blipFill rotWithShape="1">
          <a:blip r:embed="rId3">
            <a:alphaModFix/>
          </a:blip>
          <a:srcRect b="2466" l="0" r="0" t="31587"/>
          <a:stretch/>
        </p:blipFill>
        <p:spPr>
          <a:xfrm>
            <a:off x="0" y="0"/>
            <a:ext cx="5379251" cy="5143499"/>
          </a:xfrm>
          <a:prstGeom prst="rect">
            <a:avLst/>
          </a:prstGeom>
          <a:noFill/>
          <a:ln>
            <a:noFill/>
          </a:ln>
        </p:spPr>
      </p:pic>
      <p:pic>
        <p:nvPicPr>
          <p:cNvPr id="82" name="Google Shape;82;p16"/>
          <p:cNvPicPr preferRelativeResize="0"/>
          <p:nvPr/>
        </p:nvPicPr>
        <p:blipFill>
          <a:blip r:embed="rId4">
            <a:alphaModFix/>
          </a:blip>
          <a:stretch>
            <a:fillRect/>
          </a:stretch>
        </p:blipFill>
        <p:spPr>
          <a:xfrm>
            <a:off x="4255125" y="1509451"/>
            <a:ext cx="4063125" cy="2575900"/>
          </a:xfrm>
          <a:prstGeom prst="rect">
            <a:avLst/>
          </a:prstGeom>
          <a:noFill/>
          <a:ln>
            <a:noFill/>
          </a:ln>
        </p:spPr>
      </p:pic>
      <p:sp>
        <p:nvSpPr>
          <p:cNvPr id="83" name="Google Shape;83;p16"/>
          <p:cNvSpPr txBox="1"/>
          <p:nvPr/>
        </p:nvSpPr>
        <p:spPr>
          <a:xfrm>
            <a:off x="1448238" y="1690575"/>
            <a:ext cx="2145600" cy="2031900"/>
          </a:xfrm>
          <a:prstGeom prst="rect">
            <a:avLst/>
          </a:prstGeom>
          <a:noFill/>
          <a:ln>
            <a:noFill/>
          </a:ln>
        </p:spPr>
        <p:txBody>
          <a:bodyPr anchorCtr="0" anchor="t" bIns="91425" lIns="91425" spcFirstLastPara="1" rIns="91425" wrap="square" tIns="91425">
            <a:spAutoFit/>
          </a:bodyPr>
          <a:lstStyle/>
          <a:p>
            <a:pPr indent="-304800" lvl="0" marL="457200" rtl="0" algn="l">
              <a:lnSpc>
                <a:spcPct val="300000"/>
              </a:lnSpc>
              <a:spcBef>
                <a:spcPts val="0"/>
              </a:spcBef>
              <a:spcAft>
                <a:spcPts val="0"/>
              </a:spcAft>
              <a:buSzPts val="1200"/>
              <a:buFont typeface="Merriweather"/>
              <a:buChar char="●"/>
            </a:pPr>
            <a:r>
              <a:rPr lang="pt-PT" sz="1200">
                <a:latin typeface="Merriweather"/>
                <a:ea typeface="Merriweather"/>
                <a:cs typeface="Merriweather"/>
                <a:sym typeface="Merriweather"/>
              </a:rPr>
              <a:t>Precision : 0.89</a:t>
            </a:r>
            <a:endParaRPr sz="1200">
              <a:latin typeface="Merriweather"/>
              <a:ea typeface="Merriweather"/>
              <a:cs typeface="Merriweather"/>
              <a:sym typeface="Merriweather"/>
            </a:endParaRPr>
          </a:p>
          <a:p>
            <a:pPr indent="-304800" lvl="0" marL="457200" rtl="0" algn="l">
              <a:lnSpc>
                <a:spcPct val="300000"/>
              </a:lnSpc>
              <a:spcBef>
                <a:spcPts val="0"/>
              </a:spcBef>
              <a:spcAft>
                <a:spcPts val="0"/>
              </a:spcAft>
              <a:buSzPts val="1200"/>
              <a:buFont typeface="Merriweather"/>
              <a:buChar char="●"/>
            </a:pPr>
            <a:r>
              <a:rPr lang="pt-PT" sz="1200">
                <a:latin typeface="Merriweather"/>
                <a:ea typeface="Merriweather"/>
                <a:cs typeface="Merriweather"/>
                <a:sym typeface="Merriweather"/>
              </a:rPr>
              <a:t>Recall : 0.80</a:t>
            </a:r>
            <a:endParaRPr sz="1200">
              <a:latin typeface="Merriweather"/>
              <a:ea typeface="Merriweather"/>
              <a:cs typeface="Merriweather"/>
              <a:sym typeface="Merriweather"/>
            </a:endParaRPr>
          </a:p>
          <a:p>
            <a:pPr indent="-304800" lvl="0" marL="457200" rtl="0" algn="l">
              <a:lnSpc>
                <a:spcPct val="300000"/>
              </a:lnSpc>
              <a:spcBef>
                <a:spcPts val="0"/>
              </a:spcBef>
              <a:spcAft>
                <a:spcPts val="0"/>
              </a:spcAft>
              <a:buSzPts val="1200"/>
              <a:buFont typeface="Merriweather"/>
              <a:buChar char="●"/>
            </a:pPr>
            <a:r>
              <a:rPr lang="pt-PT" sz="1200">
                <a:latin typeface="Merriweather"/>
                <a:ea typeface="Merriweather"/>
                <a:cs typeface="Merriweather"/>
                <a:sym typeface="Merriweather"/>
              </a:rPr>
              <a:t>Accuracy  : 0.87</a:t>
            </a:r>
            <a:endParaRPr sz="1200">
              <a:latin typeface="Merriweather"/>
              <a:ea typeface="Merriweather"/>
              <a:cs typeface="Merriweather"/>
              <a:sym typeface="Merriweather"/>
            </a:endParaRPr>
          </a:p>
          <a:p>
            <a:pPr indent="-304800" lvl="0" marL="457200" rtl="0" algn="l">
              <a:lnSpc>
                <a:spcPct val="300000"/>
              </a:lnSpc>
              <a:spcBef>
                <a:spcPts val="0"/>
              </a:spcBef>
              <a:spcAft>
                <a:spcPts val="0"/>
              </a:spcAft>
              <a:buSzPts val="1200"/>
              <a:buFont typeface="Merriweather"/>
              <a:buChar char="●"/>
            </a:pPr>
            <a:r>
              <a:rPr lang="pt-PT" sz="1200">
                <a:latin typeface="Merriweather"/>
                <a:ea typeface="Merriweather"/>
                <a:cs typeface="Merriweather"/>
                <a:sym typeface="Merriweather"/>
              </a:rPr>
              <a:t>F1 Score : 0.87</a:t>
            </a:r>
            <a:endParaRPr sz="1200">
              <a:latin typeface="Merriweather"/>
              <a:ea typeface="Merriweather"/>
              <a:cs typeface="Merriweather"/>
              <a:sym typeface="Merriweather"/>
            </a:endParaRPr>
          </a:p>
        </p:txBody>
      </p:sp>
      <p:sp>
        <p:nvSpPr>
          <p:cNvPr id="84" name="Google Shape;84;p16"/>
          <p:cNvSpPr txBox="1"/>
          <p:nvPr/>
        </p:nvSpPr>
        <p:spPr>
          <a:xfrm>
            <a:off x="1708700" y="413700"/>
            <a:ext cx="761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2000">
                <a:solidFill>
                  <a:schemeClr val="dk1"/>
                </a:solidFill>
                <a:latin typeface="Calibri"/>
                <a:ea typeface="Calibri"/>
                <a:cs typeface="Calibri"/>
                <a:sym typeface="Calibri"/>
              </a:rPr>
              <a:t>Evaluation And Results of Our Random Forest Classifier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layout_tese 230215-01" id="89" name="Google Shape;89;p17"/>
          <p:cNvPicPr preferRelativeResize="0"/>
          <p:nvPr/>
        </p:nvPicPr>
        <p:blipFill rotWithShape="1">
          <a:blip r:embed="rId3">
            <a:alphaModFix/>
          </a:blip>
          <a:srcRect b="2466" l="0" r="0" t="31587"/>
          <a:stretch/>
        </p:blipFill>
        <p:spPr>
          <a:xfrm>
            <a:off x="0" y="0"/>
            <a:ext cx="5379251" cy="5143499"/>
          </a:xfrm>
          <a:prstGeom prst="rect">
            <a:avLst/>
          </a:prstGeom>
          <a:noFill/>
          <a:ln>
            <a:noFill/>
          </a:ln>
        </p:spPr>
      </p:pic>
      <p:sp>
        <p:nvSpPr>
          <p:cNvPr id="90" name="Google Shape;90;p17"/>
          <p:cNvSpPr txBox="1"/>
          <p:nvPr/>
        </p:nvSpPr>
        <p:spPr>
          <a:xfrm>
            <a:off x="1333200" y="35935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PT" sz="2000">
                <a:solidFill>
                  <a:schemeClr val="dk1"/>
                </a:solidFill>
                <a:latin typeface="Calibri"/>
                <a:ea typeface="Calibri"/>
                <a:cs typeface="Calibri"/>
                <a:sym typeface="Calibri"/>
              </a:rPr>
              <a:t>Strategies and Marketing</a:t>
            </a:r>
            <a:endParaRPr b="1" sz="2000"/>
          </a:p>
        </p:txBody>
      </p:sp>
      <p:sp>
        <p:nvSpPr>
          <p:cNvPr id="91" name="Google Shape;91;p17"/>
          <p:cNvSpPr txBox="1"/>
          <p:nvPr/>
        </p:nvSpPr>
        <p:spPr>
          <a:xfrm>
            <a:off x="979400" y="1460125"/>
            <a:ext cx="5190600" cy="21240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pt-PT"/>
              <a:t>Synchronizing Predictive Model with the Hotel Central Reservation System and Property Management System</a:t>
            </a:r>
            <a:endParaRPr/>
          </a:p>
          <a:p>
            <a:pPr indent="0" lvl="0" marL="457200" rtl="0" algn="just">
              <a:spcBef>
                <a:spcPts val="0"/>
              </a:spcBef>
              <a:spcAft>
                <a:spcPts val="0"/>
              </a:spcAft>
              <a:buNone/>
            </a:pPr>
            <a:r>
              <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lang="pt-PT"/>
              <a:t>Constant update of relevant data in the system</a:t>
            </a:r>
            <a:endParaRPr/>
          </a:p>
          <a:p>
            <a:pPr indent="0" lvl="0" marL="457200" rtl="0" algn="just">
              <a:spcBef>
                <a:spcPts val="0"/>
              </a:spcBef>
              <a:spcAft>
                <a:spcPts val="0"/>
              </a:spcAft>
              <a:buNone/>
            </a:pPr>
            <a:r>
              <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lang="pt-PT"/>
              <a:t>Avoid potential cancellations detected by the model by offering advantages</a:t>
            </a:r>
            <a:endParaRPr/>
          </a:p>
        </p:txBody>
      </p:sp>
      <p:pic>
        <p:nvPicPr>
          <p:cNvPr id="92" name="Google Shape;92;p17"/>
          <p:cNvPicPr preferRelativeResize="0"/>
          <p:nvPr/>
        </p:nvPicPr>
        <p:blipFill>
          <a:blip r:embed="rId4">
            <a:alphaModFix/>
          </a:blip>
          <a:stretch>
            <a:fillRect/>
          </a:stretch>
        </p:blipFill>
        <p:spPr>
          <a:xfrm>
            <a:off x="5280300" y="145175"/>
            <a:ext cx="4601000" cy="4601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descr="layout_tese 230215-01" id="97" name="Google Shape;97;p18"/>
          <p:cNvPicPr preferRelativeResize="0"/>
          <p:nvPr/>
        </p:nvPicPr>
        <p:blipFill rotWithShape="1">
          <a:blip r:embed="rId3">
            <a:alphaModFix/>
          </a:blip>
          <a:srcRect b="2466" l="0" r="0" t="31587"/>
          <a:stretch/>
        </p:blipFill>
        <p:spPr>
          <a:xfrm>
            <a:off x="0" y="0"/>
            <a:ext cx="5379251" cy="5143499"/>
          </a:xfrm>
          <a:prstGeom prst="rect">
            <a:avLst/>
          </a:prstGeom>
          <a:noFill/>
          <a:ln>
            <a:noFill/>
          </a:ln>
        </p:spPr>
      </p:pic>
      <p:pic>
        <p:nvPicPr>
          <p:cNvPr id="98" name="Google Shape;98;p18"/>
          <p:cNvPicPr preferRelativeResize="0"/>
          <p:nvPr/>
        </p:nvPicPr>
        <p:blipFill>
          <a:blip r:embed="rId4">
            <a:alphaModFix/>
          </a:blip>
          <a:stretch>
            <a:fillRect/>
          </a:stretch>
        </p:blipFill>
        <p:spPr>
          <a:xfrm>
            <a:off x="1666300" y="0"/>
            <a:ext cx="5322175" cy="5322175"/>
          </a:xfrm>
          <a:prstGeom prst="rect">
            <a:avLst/>
          </a:prstGeom>
          <a:noFill/>
          <a:ln>
            <a:noFill/>
          </a:ln>
        </p:spPr>
      </p:pic>
      <p:sp>
        <p:nvSpPr>
          <p:cNvPr id="99" name="Google Shape;99;p18"/>
          <p:cNvSpPr txBox="1"/>
          <p:nvPr/>
        </p:nvSpPr>
        <p:spPr>
          <a:xfrm>
            <a:off x="6332174" y="487950"/>
            <a:ext cx="26658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PT" sz="2000">
                <a:solidFill>
                  <a:schemeClr val="dk1"/>
                </a:solidFill>
                <a:latin typeface="Calibri"/>
                <a:ea typeface="Calibri"/>
                <a:cs typeface="Calibri"/>
                <a:sym typeface="Calibri"/>
              </a:rPr>
              <a:t>Considerations for Model Improvement</a:t>
            </a:r>
            <a:endParaRPr b="1" sz="2000"/>
          </a:p>
        </p:txBody>
      </p:sp>
      <p:sp>
        <p:nvSpPr>
          <p:cNvPr id="100" name="Google Shape;100;p18"/>
          <p:cNvSpPr txBox="1"/>
          <p:nvPr/>
        </p:nvSpPr>
        <p:spPr>
          <a:xfrm>
            <a:off x="2194825" y="3548450"/>
            <a:ext cx="1669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457200" rtl="0" algn="l">
              <a:spcBef>
                <a:spcPts val="0"/>
              </a:spcBef>
              <a:spcAft>
                <a:spcPts val="0"/>
              </a:spcAft>
              <a:buNone/>
            </a:pPr>
            <a:r>
              <a:rPr b="1" lang="pt-PT"/>
              <a:t>More Data</a:t>
            </a:r>
            <a:endParaRPr b="1"/>
          </a:p>
          <a:p>
            <a:pPr indent="0" lvl="0" marL="914400" rtl="0" algn="l">
              <a:spcBef>
                <a:spcPts val="0"/>
              </a:spcBef>
              <a:spcAft>
                <a:spcPts val="0"/>
              </a:spcAft>
              <a:buNone/>
            </a:pPr>
            <a:r>
              <a:t/>
            </a:r>
            <a:endParaRPr/>
          </a:p>
          <a:p>
            <a:pPr indent="0" lvl="0" marL="457200" rtl="0" algn="l">
              <a:spcBef>
                <a:spcPts val="0"/>
              </a:spcBef>
              <a:spcAft>
                <a:spcPts val="0"/>
              </a:spcAft>
              <a:buNone/>
            </a:pPr>
            <a:r>
              <a:t/>
            </a:r>
            <a:endParaRPr/>
          </a:p>
        </p:txBody>
      </p:sp>
      <p:sp>
        <p:nvSpPr>
          <p:cNvPr id="101" name="Google Shape;101;p18"/>
          <p:cNvSpPr txBox="1"/>
          <p:nvPr/>
        </p:nvSpPr>
        <p:spPr>
          <a:xfrm>
            <a:off x="3768225" y="3040100"/>
            <a:ext cx="2903400" cy="16161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rPr lang="pt-PT" sz="1300">
                <a:solidFill>
                  <a:srgbClr val="FFFFFF"/>
                </a:solidFill>
              </a:rPr>
              <a:t>More Features, such as:</a:t>
            </a:r>
            <a:endParaRPr sz="1300">
              <a:solidFill>
                <a:srgbClr val="FFFFFF"/>
              </a:solidFill>
            </a:endParaRPr>
          </a:p>
          <a:p>
            <a:pPr indent="-311150" lvl="1" marL="914400" rtl="0" algn="just">
              <a:spcBef>
                <a:spcPts val="0"/>
              </a:spcBef>
              <a:spcAft>
                <a:spcPts val="0"/>
              </a:spcAft>
              <a:buClr>
                <a:srgbClr val="FFFFFF"/>
              </a:buClr>
              <a:buSzPts val="1300"/>
              <a:buChar char="○"/>
            </a:pPr>
            <a:r>
              <a:rPr lang="pt-PT" sz="1300">
                <a:solidFill>
                  <a:srgbClr val="FFFFFF"/>
                </a:solidFill>
              </a:rPr>
              <a:t>Price level</a:t>
            </a:r>
            <a:endParaRPr sz="1300">
              <a:solidFill>
                <a:srgbClr val="FFFFFF"/>
              </a:solidFill>
            </a:endParaRPr>
          </a:p>
          <a:p>
            <a:pPr indent="-311150" lvl="1" marL="914400" rtl="0" algn="just">
              <a:spcBef>
                <a:spcPts val="0"/>
              </a:spcBef>
              <a:spcAft>
                <a:spcPts val="0"/>
              </a:spcAft>
              <a:buClr>
                <a:srgbClr val="FFFFFF"/>
              </a:buClr>
              <a:buSzPts val="1300"/>
              <a:buChar char="○"/>
            </a:pPr>
            <a:r>
              <a:rPr lang="pt-PT" sz="1300">
                <a:solidFill>
                  <a:srgbClr val="FFFFFF"/>
                </a:solidFill>
              </a:rPr>
              <a:t>Weather information</a:t>
            </a:r>
            <a:endParaRPr sz="1300">
              <a:solidFill>
                <a:srgbClr val="FFFFFF"/>
              </a:solidFill>
            </a:endParaRPr>
          </a:p>
          <a:p>
            <a:pPr indent="-311150" lvl="1" marL="914400" rtl="0" algn="just">
              <a:spcBef>
                <a:spcPts val="0"/>
              </a:spcBef>
              <a:spcAft>
                <a:spcPts val="0"/>
              </a:spcAft>
              <a:buClr>
                <a:srgbClr val="FFFFFF"/>
              </a:buClr>
              <a:buSzPts val="1300"/>
              <a:buChar char="○"/>
            </a:pPr>
            <a:r>
              <a:rPr lang="pt-PT" sz="1300">
                <a:solidFill>
                  <a:srgbClr val="FFFFFF"/>
                </a:solidFill>
              </a:rPr>
              <a:t>Reputation</a:t>
            </a:r>
            <a:endParaRPr sz="1300">
              <a:solidFill>
                <a:srgbClr val="FFFFFF"/>
              </a:solidFill>
            </a:endParaRPr>
          </a:p>
          <a:p>
            <a:pPr indent="-311150" lvl="1" marL="914400" rtl="0" algn="just">
              <a:spcBef>
                <a:spcPts val="0"/>
              </a:spcBef>
              <a:spcAft>
                <a:spcPts val="0"/>
              </a:spcAft>
              <a:buClr>
                <a:srgbClr val="FFFFFF"/>
              </a:buClr>
              <a:buSzPts val="1300"/>
              <a:buChar char="○"/>
            </a:pPr>
            <a:r>
              <a:rPr lang="pt-PT" sz="1300">
                <a:solidFill>
                  <a:srgbClr val="FFFFFF"/>
                </a:solidFill>
              </a:rPr>
              <a:t>Exchange rates</a:t>
            </a:r>
            <a:endParaRPr sz="1300">
              <a:solidFill>
                <a:srgbClr val="FFFFFF"/>
              </a:solidFill>
            </a:endParaRPr>
          </a:p>
          <a:p>
            <a:pPr indent="0" lvl="0" marL="9144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p>
        </p:txBody>
      </p:sp>
      <p:sp>
        <p:nvSpPr>
          <p:cNvPr id="102" name="Google Shape;102;p18"/>
          <p:cNvSpPr txBox="1"/>
          <p:nvPr/>
        </p:nvSpPr>
        <p:spPr>
          <a:xfrm>
            <a:off x="2474375" y="2174525"/>
            <a:ext cx="2032500" cy="1262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pt-PT">
                <a:solidFill>
                  <a:srgbClr val="FFFFFF"/>
                </a:solidFill>
              </a:rPr>
              <a:t>Feature of Deposit Type with good and correct information</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descr="layout_tese 230215-01" id="107" name="Google Shape;107;p19"/>
          <p:cNvPicPr preferRelativeResize="0"/>
          <p:nvPr/>
        </p:nvPicPr>
        <p:blipFill rotWithShape="1">
          <a:blip r:embed="rId3">
            <a:alphaModFix/>
          </a:blip>
          <a:srcRect b="2466" l="0" r="0" t="31587"/>
          <a:stretch/>
        </p:blipFill>
        <p:spPr>
          <a:xfrm>
            <a:off x="0" y="0"/>
            <a:ext cx="5379251" cy="5143499"/>
          </a:xfrm>
          <a:prstGeom prst="rect">
            <a:avLst/>
          </a:prstGeom>
          <a:noFill/>
          <a:ln>
            <a:noFill/>
          </a:ln>
        </p:spPr>
      </p:pic>
      <p:sp>
        <p:nvSpPr>
          <p:cNvPr id="108" name="Google Shape;108;p19"/>
          <p:cNvSpPr txBox="1"/>
          <p:nvPr/>
        </p:nvSpPr>
        <p:spPr>
          <a:xfrm>
            <a:off x="1663400" y="939050"/>
            <a:ext cx="3000000" cy="1431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PT" sz="3000">
                <a:solidFill>
                  <a:schemeClr val="dk1"/>
                </a:solidFill>
                <a:latin typeface="Calibri"/>
                <a:ea typeface="Calibri"/>
                <a:cs typeface="Calibri"/>
                <a:sym typeface="Calibri"/>
              </a:rPr>
              <a:t>Questions</a:t>
            </a:r>
            <a:endParaRPr b="1" sz="30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b="1" lang="pt-PT" sz="3000">
                <a:solidFill>
                  <a:schemeClr val="dk1"/>
                </a:solidFill>
                <a:latin typeface="Calibri"/>
                <a:ea typeface="Calibri"/>
                <a:cs typeface="Calibri"/>
                <a:sym typeface="Calibri"/>
              </a:rPr>
              <a:t>&amp; </a:t>
            </a:r>
            <a:endParaRPr b="1" sz="30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b="1" lang="pt-PT" sz="3000">
                <a:solidFill>
                  <a:schemeClr val="dk1"/>
                </a:solidFill>
                <a:latin typeface="Calibri"/>
                <a:ea typeface="Calibri"/>
                <a:cs typeface="Calibri"/>
                <a:sym typeface="Calibri"/>
              </a:rPr>
              <a:t>Comments</a:t>
            </a:r>
            <a:endParaRPr b="1" sz="100"/>
          </a:p>
        </p:txBody>
      </p:sp>
      <p:pic>
        <p:nvPicPr>
          <p:cNvPr id="109" name="Google Shape;109;p19"/>
          <p:cNvPicPr preferRelativeResize="0"/>
          <p:nvPr/>
        </p:nvPicPr>
        <p:blipFill>
          <a:blip r:embed="rId4">
            <a:alphaModFix/>
          </a:blip>
          <a:stretch>
            <a:fillRect/>
          </a:stretch>
        </p:blipFill>
        <p:spPr>
          <a:xfrm>
            <a:off x="4493550" y="430374"/>
            <a:ext cx="4274426" cy="3298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