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21599525" cy="1079976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402">
          <p15:clr>
            <a:srgbClr val="747775"/>
          </p15:clr>
        </p15:guide>
        <p15:guide id="2" pos="6803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258" y="78"/>
      </p:cViewPr>
      <p:guideLst>
        <p:guide orient="horz" pos="3402"/>
        <p:guide pos="68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78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8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8D190DEE-325B-CCA4-7256-A03E3132F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850b307b58_0_0:notes">
            <a:extLst>
              <a:ext uri="{FF2B5EF4-FFF2-40B4-BE49-F238E27FC236}">
                <a16:creationId xmlns:a16="http://schemas.microsoft.com/office/drawing/2014/main" id="{629F601B-1099-0C5B-9F87-15343FAFE8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850b307b58_0_0:notes">
            <a:extLst>
              <a:ext uri="{FF2B5EF4-FFF2-40B4-BE49-F238E27FC236}">
                <a16:creationId xmlns:a16="http://schemas.microsoft.com/office/drawing/2014/main" id="{DC9A8E07-E236-F902-D33C-E0E33CDC12C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2368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5DC3B0FC-8F71-5B96-E2FE-3A83432D4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850b307b58_0_0:notes">
            <a:extLst>
              <a:ext uri="{FF2B5EF4-FFF2-40B4-BE49-F238E27FC236}">
                <a16:creationId xmlns:a16="http://schemas.microsoft.com/office/drawing/2014/main" id="{BCFC2994-201D-D76A-A1C3-9329A818E0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850b307b58_0_0:notes">
            <a:extLst>
              <a:ext uri="{FF2B5EF4-FFF2-40B4-BE49-F238E27FC236}">
                <a16:creationId xmlns:a16="http://schemas.microsoft.com/office/drawing/2014/main" id="{146C2E9A-19BB-A7A8-DC11-7D5E71E71A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9404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50b307b58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8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50b307b58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850b307b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850b307b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850b307b58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850b307b58_0_1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850b307b58_0_1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850b307b58_0_1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850b307b58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850b307b58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850b307b58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0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850b307b58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850b307b58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8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850b307b58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EA3B064C-87F3-8C83-814F-4B90A43D3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850b307b58_0_0:notes">
            <a:extLst>
              <a:ext uri="{FF2B5EF4-FFF2-40B4-BE49-F238E27FC236}">
                <a16:creationId xmlns:a16="http://schemas.microsoft.com/office/drawing/2014/main" id="{09E82639-BDB9-28A2-F434-4997481144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850b307b58_0_0:notes">
            <a:extLst>
              <a:ext uri="{FF2B5EF4-FFF2-40B4-BE49-F238E27FC236}">
                <a16:creationId xmlns:a16="http://schemas.microsoft.com/office/drawing/2014/main" id="{570649CD-D37A-D3E3-28F3-BAE7E8CECA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6769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36319" y="1563412"/>
            <a:ext cx="20127600" cy="43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36299" y="5950919"/>
            <a:ext cx="20127600" cy="16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20013680" y="9791531"/>
            <a:ext cx="1296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736299" y="2322572"/>
            <a:ext cx="20127600" cy="412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736299" y="6618845"/>
            <a:ext cx="20127600" cy="273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20013680" y="9791531"/>
            <a:ext cx="1296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20013680" y="9791531"/>
            <a:ext cx="1296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36299" y="4516220"/>
            <a:ext cx="20127600" cy="176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20013680" y="9791531"/>
            <a:ext cx="1296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736299" y="934436"/>
            <a:ext cx="20127600" cy="12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736299" y="2419895"/>
            <a:ext cx="20127600" cy="71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20013680" y="9791531"/>
            <a:ext cx="1296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736299" y="934436"/>
            <a:ext cx="20127600" cy="12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736299" y="2419895"/>
            <a:ext cx="9448500" cy="71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11415118" y="2419895"/>
            <a:ext cx="9448500" cy="71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20013680" y="9791531"/>
            <a:ext cx="1296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736299" y="934436"/>
            <a:ext cx="20127600" cy="12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20013680" y="9791531"/>
            <a:ext cx="1296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736299" y="1166614"/>
            <a:ext cx="6633000" cy="1586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736299" y="2917795"/>
            <a:ext cx="6633000" cy="667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20013680" y="9791531"/>
            <a:ext cx="1296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1158071" y="945197"/>
            <a:ext cx="15042000" cy="858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20013680" y="9791531"/>
            <a:ext cx="1296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10800000" y="-262"/>
            <a:ext cx="10800000" cy="1080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627165" y="2589344"/>
            <a:ext cx="9555900" cy="311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627165" y="5885722"/>
            <a:ext cx="9555900" cy="259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11668110" y="1520367"/>
            <a:ext cx="9063900" cy="775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20013680" y="9791531"/>
            <a:ext cx="1296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736299" y="8883097"/>
            <a:ext cx="14170500" cy="12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20013680" y="9791531"/>
            <a:ext cx="1296000" cy="8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36299" y="934436"/>
            <a:ext cx="20127600" cy="1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6299" y="2419895"/>
            <a:ext cx="20127600" cy="71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0013680" y="9791531"/>
            <a:ext cx="1296000" cy="8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 title="Vmw_I2.png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0" y="0"/>
            <a:ext cx="21600000" cy="108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9838" y="4015113"/>
            <a:ext cx="19880325" cy="27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01AE9487-B2D3-F75B-5300-0F3040B49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5">
            <a:extLst>
              <a:ext uri="{FF2B5EF4-FFF2-40B4-BE49-F238E27FC236}">
                <a16:creationId xmlns:a16="http://schemas.microsoft.com/office/drawing/2014/main" id="{00DD3C26-5410-D47A-E478-B2959CF6BCD2}"/>
              </a:ext>
            </a:extLst>
          </p:cNvPr>
          <p:cNvCxnSpPr/>
          <p:nvPr/>
        </p:nvCxnSpPr>
        <p:spPr>
          <a:xfrm>
            <a:off x="5944724" y="-31500"/>
            <a:ext cx="0" cy="10857000"/>
          </a:xfrm>
          <a:prstGeom prst="straightConnector1">
            <a:avLst/>
          </a:prstGeom>
          <a:noFill/>
          <a:ln w="38100" cap="flat" cmpd="sng">
            <a:solidFill>
              <a:srgbClr val="5B0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A7E8E75D-3BAE-F5A8-455E-EB8FC7C2096D}"/>
              </a:ext>
            </a:extLst>
          </p:cNvPr>
          <p:cNvSpPr/>
          <p:nvPr/>
        </p:nvSpPr>
        <p:spPr>
          <a:xfrm>
            <a:off x="3197186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Student ID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" name="Google Shape;68;p15">
            <a:extLst>
              <a:ext uri="{FF2B5EF4-FFF2-40B4-BE49-F238E27FC236}">
                <a16:creationId xmlns:a16="http://schemas.microsoft.com/office/drawing/2014/main" id="{FCB75439-A00D-AC9C-C493-FA2F6FD2EDED}"/>
              </a:ext>
            </a:extLst>
          </p:cNvPr>
          <p:cNvSpPr/>
          <p:nvPr/>
        </p:nvSpPr>
        <p:spPr>
          <a:xfrm>
            <a:off x="6281636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Story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B011B1EE-1852-07B5-9524-6A950D57CC48}"/>
              </a:ext>
            </a:extLst>
          </p:cNvPr>
          <p:cNvSpPr/>
          <p:nvPr/>
        </p:nvSpPr>
        <p:spPr>
          <a:xfrm>
            <a:off x="9366071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To Do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" name="Google Shape;70;p15">
            <a:extLst>
              <a:ext uri="{FF2B5EF4-FFF2-40B4-BE49-F238E27FC236}">
                <a16:creationId xmlns:a16="http://schemas.microsoft.com/office/drawing/2014/main" id="{F8DF24E6-D335-CF47-6314-3B13145420DA}"/>
              </a:ext>
            </a:extLst>
          </p:cNvPr>
          <p:cNvSpPr/>
          <p:nvPr/>
        </p:nvSpPr>
        <p:spPr>
          <a:xfrm>
            <a:off x="12395940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Doing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" name="Google Shape;71;p15">
            <a:extLst>
              <a:ext uri="{FF2B5EF4-FFF2-40B4-BE49-F238E27FC236}">
                <a16:creationId xmlns:a16="http://schemas.microsoft.com/office/drawing/2014/main" id="{19742038-7B8C-262F-CF7A-310C37178D88}"/>
              </a:ext>
            </a:extLst>
          </p:cNvPr>
          <p:cNvSpPr/>
          <p:nvPr/>
        </p:nvSpPr>
        <p:spPr>
          <a:xfrm>
            <a:off x="15532407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Review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F12BCA17-73D3-193F-B10D-21616E13C2C5}"/>
              </a:ext>
            </a:extLst>
          </p:cNvPr>
          <p:cNvSpPr/>
          <p:nvPr/>
        </p:nvSpPr>
        <p:spPr>
          <a:xfrm>
            <a:off x="18668888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Done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" name="Google Shape;73;p15">
            <a:extLst>
              <a:ext uri="{FF2B5EF4-FFF2-40B4-BE49-F238E27FC236}">
                <a16:creationId xmlns:a16="http://schemas.microsoft.com/office/drawing/2014/main" id="{09C718FF-A35D-BBB0-647C-A2A9D3B47016}"/>
              </a:ext>
            </a:extLst>
          </p:cNvPr>
          <p:cNvSpPr/>
          <p:nvPr/>
        </p:nvSpPr>
        <p:spPr>
          <a:xfrm>
            <a:off x="167288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Backlog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" name="Google Shape;74;p15">
            <a:extLst>
              <a:ext uri="{FF2B5EF4-FFF2-40B4-BE49-F238E27FC236}">
                <a16:creationId xmlns:a16="http://schemas.microsoft.com/office/drawing/2014/main" id="{9060518D-DD16-082C-FA2C-E5FA8E649F11}"/>
              </a:ext>
            </a:extLst>
          </p:cNvPr>
          <p:cNvSpPr/>
          <p:nvPr/>
        </p:nvSpPr>
        <p:spPr>
          <a:xfrm>
            <a:off x="3197186" y="1385588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Consolas"/>
                <a:ea typeface="Consolas"/>
                <a:cs typeface="Consolas"/>
                <a:sym typeface="Consolas"/>
              </a:rPr>
              <a:t>66565</a:t>
            </a:r>
            <a:endParaRPr sz="18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318ABFF5-82E8-E7BC-D6F8-DFB37EDEBF18}"/>
              </a:ext>
            </a:extLst>
          </p:cNvPr>
          <p:cNvSpPr/>
          <p:nvPr/>
        </p:nvSpPr>
        <p:spPr>
          <a:xfrm>
            <a:off x="3197186" y="2961501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Consolas"/>
                <a:ea typeface="Consolas"/>
                <a:cs typeface="Consolas"/>
                <a:sym typeface="Consolas"/>
              </a:rPr>
              <a:t>67196</a:t>
            </a:r>
            <a:endParaRPr sz="18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" name="Google Shape;76;p15">
            <a:extLst>
              <a:ext uri="{FF2B5EF4-FFF2-40B4-BE49-F238E27FC236}">
                <a16:creationId xmlns:a16="http://schemas.microsoft.com/office/drawing/2014/main" id="{9843F8D5-B418-6529-1CD3-5D68F79BBE89}"/>
              </a:ext>
            </a:extLst>
          </p:cNvPr>
          <p:cNvSpPr/>
          <p:nvPr/>
        </p:nvSpPr>
        <p:spPr>
          <a:xfrm>
            <a:off x="3197186" y="4537410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Consolas"/>
                <a:ea typeface="Consolas"/>
                <a:cs typeface="Consolas"/>
                <a:sym typeface="Consolas"/>
              </a:rPr>
              <a:t>67215</a:t>
            </a:r>
            <a:endParaRPr sz="18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" name="Google Shape;77;p15">
            <a:extLst>
              <a:ext uri="{FF2B5EF4-FFF2-40B4-BE49-F238E27FC236}">
                <a16:creationId xmlns:a16="http://schemas.microsoft.com/office/drawing/2014/main" id="{87DB5360-EF0E-1440-63E4-CB50767A2AC8}"/>
              </a:ext>
            </a:extLst>
          </p:cNvPr>
          <p:cNvSpPr/>
          <p:nvPr/>
        </p:nvSpPr>
        <p:spPr>
          <a:xfrm>
            <a:off x="3197186" y="6113307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dirty="0">
                <a:latin typeface="Consolas"/>
                <a:ea typeface="Consolas"/>
                <a:cs typeface="Consolas"/>
                <a:sym typeface="Consolas"/>
              </a:rPr>
              <a:t>68509</a:t>
            </a:r>
            <a:endParaRPr sz="18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" name="Google Shape;78;p15">
            <a:extLst>
              <a:ext uri="{FF2B5EF4-FFF2-40B4-BE49-F238E27FC236}">
                <a16:creationId xmlns:a16="http://schemas.microsoft.com/office/drawing/2014/main" id="{17CC883C-1FCD-C57E-667B-63789548F8AC}"/>
              </a:ext>
            </a:extLst>
          </p:cNvPr>
          <p:cNvSpPr/>
          <p:nvPr/>
        </p:nvSpPr>
        <p:spPr>
          <a:xfrm>
            <a:off x="3197186" y="7689198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Consolas"/>
                <a:ea typeface="Consolas"/>
                <a:cs typeface="Consolas"/>
                <a:sym typeface="Consolas"/>
              </a:rPr>
              <a:t>68663</a:t>
            </a:r>
            <a:endParaRPr sz="18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" name="Google Shape;79;p15">
            <a:extLst>
              <a:ext uri="{FF2B5EF4-FFF2-40B4-BE49-F238E27FC236}">
                <a16:creationId xmlns:a16="http://schemas.microsoft.com/office/drawing/2014/main" id="{7E1FF438-AE70-35E6-95F1-565D07C34A62}"/>
              </a:ext>
            </a:extLst>
          </p:cNvPr>
          <p:cNvSpPr/>
          <p:nvPr/>
        </p:nvSpPr>
        <p:spPr>
          <a:xfrm>
            <a:off x="3197186" y="9265103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Consolas"/>
                <a:ea typeface="Consolas"/>
                <a:cs typeface="Consolas"/>
                <a:sym typeface="Consolas"/>
              </a:rPr>
              <a:t>70116</a:t>
            </a:r>
            <a:endParaRPr sz="18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0" name="Google Shape;80;p15">
            <a:extLst>
              <a:ext uri="{FF2B5EF4-FFF2-40B4-BE49-F238E27FC236}">
                <a16:creationId xmlns:a16="http://schemas.microsoft.com/office/drawing/2014/main" id="{C0901144-3404-639C-039D-E4CDE9E3BA99}"/>
              </a:ext>
            </a:extLst>
          </p:cNvPr>
          <p:cNvCxnSpPr/>
          <p:nvPr/>
        </p:nvCxnSpPr>
        <p:spPr>
          <a:xfrm>
            <a:off x="5607986" y="16260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1" name="Google Shape;81;p15">
            <a:extLst>
              <a:ext uri="{FF2B5EF4-FFF2-40B4-BE49-F238E27FC236}">
                <a16:creationId xmlns:a16="http://schemas.microsoft.com/office/drawing/2014/main" id="{C8203FDF-97B3-A0C7-3898-94BFDB6F2654}"/>
              </a:ext>
            </a:extLst>
          </p:cNvPr>
          <p:cNvCxnSpPr/>
          <p:nvPr/>
        </p:nvCxnSpPr>
        <p:spPr>
          <a:xfrm>
            <a:off x="5607986" y="32019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2" name="Google Shape;82;p15">
            <a:extLst>
              <a:ext uri="{FF2B5EF4-FFF2-40B4-BE49-F238E27FC236}">
                <a16:creationId xmlns:a16="http://schemas.microsoft.com/office/drawing/2014/main" id="{A624AFC5-1CFF-A1CE-FA1C-CCF338CD58A7}"/>
              </a:ext>
            </a:extLst>
          </p:cNvPr>
          <p:cNvCxnSpPr/>
          <p:nvPr/>
        </p:nvCxnSpPr>
        <p:spPr>
          <a:xfrm>
            <a:off x="5607986" y="47778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>
            <a:extLst>
              <a:ext uri="{FF2B5EF4-FFF2-40B4-BE49-F238E27FC236}">
                <a16:creationId xmlns:a16="http://schemas.microsoft.com/office/drawing/2014/main" id="{C9326E9F-96A0-7A03-2193-E757850F14F3}"/>
              </a:ext>
            </a:extLst>
          </p:cNvPr>
          <p:cNvCxnSpPr/>
          <p:nvPr/>
        </p:nvCxnSpPr>
        <p:spPr>
          <a:xfrm>
            <a:off x="5607986" y="63537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4" name="Google Shape;84;p15">
            <a:extLst>
              <a:ext uri="{FF2B5EF4-FFF2-40B4-BE49-F238E27FC236}">
                <a16:creationId xmlns:a16="http://schemas.microsoft.com/office/drawing/2014/main" id="{7648EDFF-A762-BD5D-A7A7-F9DCB1239DFC}"/>
              </a:ext>
            </a:extLst>
          </p:cNvPr>
          <p:cNvCxnSpPr/>
          <p:nvPr/>
        </p:nvCxnSpPr>
        <p:spPr>
          <a:xfrm>
            <a:off x="5607986" y="79296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5" name="Google Shape;85;p15">
            <a:extLst>
              <a:ext uri="{FF2B5EF4-FFF2-40B4-BE49-F238E27FC236}">
                <a16:creationId xmlns:a16="http://schemas.microsoft.com/office/drawing/2014/main" id="{42E8DB6F-13D2-3055-8FB1-2E811A0F913C}"/>
              </a:ext>
            </a:extLst>
          </p:cNvPr>
          <p:cNvCxnSpPr/>
          <p:nvPr/>
        </p:nvCxnSpPr>
        <p:spPr>
          <a:xfrm>
            <a:off x="5607986" y="95055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6" name="Google Shape;86;p15">
            <a:extLst>
              <a:ext uri="{FF2B5EF4-FFF2-40B4-BE49-F238E27FC236}">
                <a16:creationId xmlns:a16="http://schemas.microsoft.com/office/drawing/2014/main" id="{A4E8A33F-E6A7-F3B5-83DA-F3E25F4EC080}"/>
              </a:ext>
            </a:extLst>
          </p:cNvPr>
          <p:cNvSpPr/>
          <p:nvPr/>
        </p:nvSpPr>
        <p:spPr>
          <a:xfrm>
            <a:off x="6235224" y="1330787"/>
            <a:ext cx="2410761" cy="4077066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Code Smells report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1" name="Google Shape;91;p15">
            <a:extLst>
              <a:ext uri="{FF2B5EF4-FFF2-40B4-BE49-F238E27FC236}">
                <a16:creationId xmlns:a16="http://schemas.microsoft.com/office/drawing/2014/main" id="{68A06C6F-4269-ECD0-ACF7-580BBC44D43F}"/>
              </a:ext>
            </a:extLst>
          </p:cNvPr>
          <p:cNvCxnSpPr/>
          <p:nvPr/>
        </p:nvCxnSpPr>
        <p:spPr>
          <a:xfrm>
            <a:off x="2874374" y="-28500"/>
            <a:ext cx="0" cy="10857000"/>
          </a:xfrm>
          <a:prstGeom prst="straightConnector1">
            <a:avLst/>
          </a:prstGeom>
          <a:noFill/>
          <a:ln w="38100" cap="flat" cmpd="sng">
            <a:solidFill>
              <a:srgbClr val="5B0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5">
            <a:extLst>
              <a:ext uri="{FF2B5EF4-FFF2-40B4-BE49-F238E27FC236}">
                <a16:creationId xmlns:a16="http://schemas.microsoft.com/office/drawing/2014/main" id="{D7EDDCF4-898E-CBAD-1977-31CFB48CB331}"/>
              </a:ext>
            </a:extLst>
          </p:cNvPr>
          <p:cNvSpPr/>
          <p:nvPr/>
        </p:nvSpPr>
        <p:spPr>
          <a:xfrm>
            <a:off x="6241074" y="6021924"/>
            <a:ext cx="2437261" cy="4176931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Use case diagram</a:t>
            </a: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" name="Google Shape;87;p15">
            <a:extLst>
              <a:ext uri="{FF2B5EF4-FFF2-40B4-BE49-F238E27FC236}">
                <a16:creationId xmlns:a16="http://schemas.microsoft.com/office/drawing/2014/main" id="{AF3E2579-4F9A-0712-7FB5-C8F476D19D1F}"/>
              </a:ext>
            </a:extLst>
          </p:cNvPr>
          <p:cNvSpPr/>
          <p:nvPr/>
        </p:nvSpPr>
        <p:spPr>
          <a:xfrm>
            <a:off x="12691178" y="719805"/>
            <a:ext cx="1875816" cy="2293324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Explore codebase 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" name="Google Shape;87;p15">
            <a:extLst>
              <a:ext uri="{FF2B5EF4-FFF2-40B4-BE49-F238E27FC236}">
                <a16:creationId xmlns:a16="http://schemas.microsoft.com/office/drawing/2014/main" id="{E4BEF775-E391-8631-781D-03502E22E244}"/>
              </a:ext>
            </a:extLst>
          </p:cNvPr>
          <p:cNvSpPr/>
          <p:nvPr/>
        </p:nvSpPr>
        <p:spPr>
          <a:xfrm>
            <a:off x="9609962" y="680153"/>
            <a:ext cx="1875816" cy="2293324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Recognize present code smells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Google Shape;87;p15">
            <a:extLst>
              <a:ext uri="{FF2B5EF4-FFF2-40B4-BE49-F238E27FC236}">
                <a16:creationId xmlns:a16="http://schemas.microsoft.com/office/drawing/2014/main" id="{60AB1D05-718C-088C-370F-56587D444535}"/>
              </a:ext>
            </a:extLst>
          </p:cNvPr>
          <p:cNvSpPr/>
          <p:nvPr/>
        </p:nvSpPr>
        <p:spPr>
          <a:xfrm>
            <a:off x="12691178" y="2122099"/>
            <a:ext cx="1875816" cy="2293324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Explore codebase 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Google Shape;87;p15">
            <a:extLst>
              <a:ext uri="{FF2B5EF4-FFF2-40B4-BE49-F238E27FC236}">
                <a16:creationId xmlns:a16="http://schemas.microsoft.com/office/drawing/2014/main" id="{88B15176-6779-03BA-9230-FEEE80F5D7D0}"/>
              </a:ext>
            </a:extLst>
          </p:cNvPr>
          <p:cNvSpPr/>
          <p:nvPr/>
        </p:nvSpPr>
        <p:spPr>
          <a:xfrm>
            <a:off x="12691178" y="3371966"/>
            <a:ext cx="1875816" cy="2293324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Explore codebase 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Google Shape;87;p15">
            <a:extLst>
              <a:ext uri="{FF2B5EF4-FFF2-40B4-BE49-F238E27FC236}">
                <a16:creationId xmlns:a16="http://schemas.microsoft.com/office/drawing/2014/main" id="{49015506-1026-D19A-BC2E-0411B9CF4A9F}"/>
              </a:ext>
            </a:extLst>
          </p:cNvPr>
          <p:cNvSpPr/>
          <p:nvPr/>
        </p:nvSpPr>
        <p:spPr>
          <a:xfrm>
            <a:off x="12691178" y="5006300"/>
            <a:ext cx="1875816" cy="2293324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Explore codebase 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Google Shape;87;p15">
            <a:extLst>
              <a:ext uri="{FF2B5EF4-FFF2-40B4-BE49-F238E27FC236}">
                <a16:creationId xmlns:a16="http://schemas.microsoft.com/office/drawing/2014/main" id="{21152666-8193-EE47-1913-931BE0C87F2A}"/>
              </a:ext>
            </a:extLst>
          </p:cNvPr>
          <p:cNvSpPr/>
          <p:nvPr/>
        </p:nvSpPr>
        <p:spPr>
          <a:xfrm>
            <a:off x="12663432" y="6631837"/>
            <a:ext cx="1875816" cy="2293324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Explore codebase 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" name="Google Shape;87;p15">
            <a:extLst>
              <a:ext uri="{FF2B5EF4-FFF2-40B4-BE49-F238E27FC236}">
                <a16:creationId xmlns:a16="http://schemas.microsoft.com/office/drawing/2014/main" id="{D572B381-CA92-8E69-2724-9894085CDF68}"/>
              </a:ext>
            </a:extLst>
          </p:cNvPr>
          <p:cNvSpPr/>
          <p:nvPr/>
        </p:nvSpPr>
        <p:spPr>
          <a:xfrm>
            <a:off x="12663432" y="8276260"/>
            <a:ext cx="1875816" cy="2293324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Explore codebase 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" name="Google Shape;87;p15">
            <a:extLst>
              <a:ext uri="{FF2B5EF4-FFF2-40B4-BE49-F238E27FC236}">
                <a16:creationId xmlns:a16="http://schemas.microsoft.com/office/drawing/2014/main" id="{3E83E45E-244A-85C9-F0B1-AAA653434EBA}"/>
              </a:ext>
            </a:extLst>
          </p:cNvPr>
          <p:cNvSpPr/>
          <p:nvPr/>
        </p:nvSpPr>
        <p:spPr>
          <a:xfrm>
            <a:off x="9609962" y="2283175"/>
            <a:ext cx="1875816" cy="2293324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Recognize present code smells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" name="Google Shape;87;p15">
            <a:extLst>
              <a:ext uri="{FF2B5EF4-FFF2-40B4-BE49-F238E27FC236}">
                <a16:creationId xmlns:a16="http://schemas.microsoft.com/office/drawing/2014/main" id="{0D110D0F-6006-7C2B-9F9D-1025F28013D0}"/>
              </a:ext>
            </a:extLst>
          </p:cNvPr>
          <p:cNvSpPr/>
          <p:nvPr/>
        </p:nvSpPr>
        <p:spPr>
          <a:xfrm>
            <a:off x="9609962" y="3782316"/>
            <a:ext cx="1875816" cy="2293324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Recognize present code smells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Google Shape;87;p15">
            <a:extLst>
              <a:ext uri="{FF2B5EF4-FFF2-40B4-BE49-F238E27FC236}">
                <a16:creationId xmlns:a16="http://schemas.microsoft.com/office/drawing/2014/main" id="{FCA37018-5E07-1EC0-A402-7CD31DEBAFCF}"/>
              </a:ext>
            </a:extLst>
          </p:cNvPr>
          <p:cNvSpPr/>
          <p:nvPr/>
        </p:nvSpPr>
        <p:spPr>
          <a:xfrm>
            <a:off x="9620829" y="5207076"/>
            <a:ext cx="1875816" cy="2293324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Recognize present code smells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" name="Google Shape;87;p15">
            <a:extLst>
              <a:ext uri="{FF2B5EF4-FFF2-40B4-BE49-F238E27FC236}">
                <a16:creationId xmlns:a16="http://schemas.microsoft.com/office/drawing/2014/main" id="{B6382D95-122C-55AC-2E6D-8211D7130073}"/>
              </a:ext>
            </a:extLst>
          </p:cNvPr>
          <p:cNvSpPr/>
          <p:nvPr/>
        </p:nvSpPr>
        <p:spPr>
          <a:xfrm>
            <a:off x="9609962" y="6725534"/>
            <a:ext cx="1875816" cy="2293324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Recognize present code smells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" name="Google Shape;87;p15">
            <a:extLst>
              <a:ext uri="{FF2B5EF4-FFF2-40B4-BE49-F238E27FC236}">
                <a16:creationId xmlns:a16="http://schemas.microsoft.com/office/drawing/2014/main" id="{83452AE5-D0AA-71CD-0F82-6598F8A56BE9}"/>
              </a:ext>
            </a:extLst>
          </p:cNvPr>
          <p:cNvSpPr/>
          <p:nvPr/>
        </p:nvSpPr>
        <p:spPr>
          <a:xfrm>
            <a:off x="9582216" y="8301434"/>
            <a:ext cx="1875816" cy="2293324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Recognize present code smells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75131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770E3981-2CEA-56C1-140C-2C6323FA9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5">
            <a:extLst>
              <a:ext uri="{FF2B5EF4-FFF2-40B4-BE49-F238E27FC236}">
                <a16:creationId xmlns:a16="http://schemas.microsoft.com/office/drawing/2014/main" id="{F2B9D4AB-DB15-025C-7F48-93E4CD1EFAF0}"/>
              </a:ext>
            </a:extLst>
          </p:cNvPr>
          <p:cNvCxnSpPr/>
          <p:nvPr/>
        </p:nvCxnSpPr>
        <p:spPr>
          <a:xfrm>
            <a:off x="5944724" y="-31500"/>
            <a:ext cx="0" cy="10857000"/>
          </a:xfrm>
          <a:prstGeom prst="straightConnector1">
            <a:avLst/>
          </a:prstGeom>
          <a:noFill/>
          <a:ln w="38100" cap="flat" cmpd="sng">
            <a:solidFill>
              <a:srgbClr val="5B0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24F8F7D6-3CD5-CA05-FC0C-C157F791AEE3}"/>
              </a:ext>
            </a:extLst>
          </p:cNvPr>
          <p:cNvSpPr/>
          <p:nvPr/>
        </p:nvSpPr>
        <p:spPr>
          <a:xfrm>
            <a:off x="3197186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Student ID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" name="Google Shape;68;p15">
            <a:extLst>
              <a:ext uri="{FF2B5EF4-FFF2-40B4-BE49-F238E27FC236}">
                <a16:creationId xmlns:a16="http://schemas.microsoft.com/office/drawing/2014/main" id="{E2A873B3-3979-DEA0-E73B-7A4A4737EE42}"/>
              </a:ext>
            </a:extLst>
          </p:cNvPr>
          <p:cNvSpPr/>
          <p:nvPr/>
        </p:nvSpPr>
        <p:spPr>
          <a:xfrm>
            <a:off x="6281636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Story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0E114271-DDB6-1FD2-15A1-EB0B79391A6A}"/>
              </a:ext>
            </a:extLst>
          </p:cNvPr>
          <p:cNvSpPr/>
          <p:nvPr/>
        </p:nvSpPr>
        <p:spPr>
          <a:xfrm>
            <a:off x="9366071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To Do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" name="Google Shape;70;p15">
            <a:extLst>
              <a:ext uri="{FF2B5EF4-FFF2-40B4-BE49-F238E27FC236}">
                <a16:creationId xmlns:a16="http://schemas.microsoft.com/office/drawing/2014/main" id="{5ABDA3C2-93E5-B615-3980-86BB97824FD1}"/>
              </a:ext>
            </a:extLst>
          </p:cNvPr>
          <p:cNvSpPr/>
          <p:nvPr/>
        </p:nvSpPr>
        <p:spPr>
          <a:xfrm>
            <a:off x="12395940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Doing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" name="Google Shape;71;p15">
            <a:extLst>
              <a:ext uri="{FF2B5EF4-FFF2-40B4-BE49-F238E27FC236}">
                <a16:creationId xmlns:a16="http://schemas.microsoft.com/office/drawing/2014/main" id="{1035B9D3-5BDD-E07C-C9B0-9B7AECA561E1}"/>
              </a:ext>
            </a:extLst>
          </p:cNvPr>
          <p:cNvSpPr/>
          <p:nvPr/>
        </p:nvSpPr>
        <p:spPr>
          <a:xfrm>
            <a:off x="15532407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Review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3630A91B-03A6-DA7E-85A1-74438C6B0AFE}"/>
              </a:ext>
            </a:extLst>
          </p:cNvPr>
          <p:cNvSpPr/>
          <p:nvPr/>
        </p:nvSpPr>
        <p:spPr>
          <a:xfrm>
            <a:off x="18668888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Done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" name="Google Shape;73;p15">
            <a:extLst>
              <a:ext uri="{FF2B5EF4-FFF2-40B4-BE49-F238E27FC236}">
                <a16:creationId xmlns:a16="http://schemas.microsoft.com/office/drawing/2014/main" id="{7FEEF165-4D7B-6B0E-CA13-3CA05CBDA987}"/>
              </a:ext>
            </a:extLst>
          </p:cNvPr>
          <p:cNvSpPr/>
          <p:nvPr/>
        </p:nvSpPr>
        <p:spPr>
          <a:xfrm>
            <a:off x="167288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Backlog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" name="Google Shape;74;p15">
            <a:extLst>
              <a:ext uri="{FF2B5EF4-FFF2-40B4-BE49-F238E27FC236}">
                <a16:creationId xmlns:a16="http://schemas.microsoft.com/office/drawing/2014/main" id="{0633B730-8188-FA5F-0807-6E605350ED7A}"/>
              </a:ext>
            </a:extLst>
          </p:cNvPr>
          <p:cNvSpPr/>
          <p:nvPr/>
        </p:nvSpPr>
        <p:spPr>
          <a:xfrm>
            <a:off x="3197186" y="1385588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Consolas"/>
                <a:ea typeface="Consolas"/>
                <a:cs typeface="Consolas"/>
                <a:sym typeface="Consolas"/>
              </a:rPr>
              <a:t>66565</a:t>
            </a:r>
            <a:endParaRPr sz="18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85021E1F-7C01-AA61-043C-ABF9A4D7758D}"/>
              </a:ext>
            </a:extLst>
          </p:cNvPr>
          <p:cNvSpPr/>
          <p:nvPr/>
        </p:nvSpPr>
        <p:spPr>
          <a:xfrm>
            <a:off x="3197186" y="2961501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Consolas"/>
                <a:ea typeface="Consolas"/>
                <a:cs typeface="Consolas"/>
                <a:sym typeface="Consolas"/>
              </a:rPr>
              <a:t>67196</a:t>
            </a:r>
            <a:endParaRPr sz="18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" name="Google Shape;76;p15">
            <a:extLst>
              <a:ext uri="{FF2B5EF4-FFF2-40B4-BE49-F238E27FC236}">
                <a16:creationId xmlns:a16="http://schemas.microsoft.com/office/drawing/2014/main" id="{9D9A0165-AE15-BAB7-D8D5-6354B195735C}"/>
              </a:ext>
            </a:extLst>
          </p:cNvPr>
          <p:cNvSpPr/>
          <p:nvPr/>
        </p:nvSpPr>
        <p:spPr>
          <a:xfrm>
            <a:off x="3197186" y="4537410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Consolas"/>
                <a:ea typeface="Consolas"/>
                <a:cs typeface="Consolas"/>
                <a:sym typeface="Consolas"/>
              </a:rPr>
              <a:t>67215</a:t>
            </a:r>
            <a:endParaRPr sz="18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" name="Google Shape;77;p15">
            <a:extLst>
              <a:ext uri="{FF2B5EF4-FFF2-40B4-BE49-F238E27FC236}">
                <a16:creationId xmlns:a16="http://schemas.microsoft.com/office/drawing/2014/main" id="{9991A095-1D56-B963-E85A-375F46D3E6E3}"/>
              </a:ext>
            </a:extLst>
          </p:cNvPr>
          <p:cNvSpPr/>
          <p:nvPr/>
        </p:nvSpPr>
        <p:spPr>
          <a:xfrm>
            <a:off x="3197186" y="6113307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dirty="0">
                <a:latin typeface="Consolas"/>
                <a:ea typeface="Consolas"/>
                <a:cs typeface="Consolas"/>
                <a:sym typeface="Consolas"/>
              </a:rPr>
              <a:t>68509</a:t>
            </a:r>
            <a:endParaRPr sz="18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" name="Google Shape;78;p15">
            <a:extLst>
              <a:ext uri="{FF2B5EF4-FFF2-40B4-BE49-F238E27FC236}">
                <a16:creationId xmlns:a16="http://schemas.microsoft.com/office/drawing/2014/main" id="{278F9F32-70D8-FEC0-A66B-9C1DDFE8DB0D}"/>
              </a:ext>
            </a:extLst>
          </p:cNvPr>
          <p:cNvSpPr/>
          <p:nvPr/>
        </p:nvSpPr>
        <p:spPr>
          <a:xfrm>
            <a:off x="3197186" y="7689198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Consolas"/>
                <a:ea typeface="Consolas"/>
                <a:cs typeface="Consolas"/>
                <a:sym typeface="Consolas"/>
              </a:rPr>
              <a:t>68663</a:t>
            </a:r>
            <a:endParaRPr sz="18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" name="Google Shape;79;p15">
            <a:extLst>
              <a:ext uri="{FF2B5EF4-FFF2-40B4-BE49-F238E27FC236}">
                <a16:creationId xmlns:a16="http://schemas.microsoft.com/office/drawing/2014/main" id="{9FC6A9B9-273A-9ECD-A10E-396F22024C98}"/>
              </a:ext>
            </a:extLst>
          </p:cNvPr>
          <p:cNvSpPr/>
          <p:nvPr/>
        </p:nvSpPr>
        <p:spPr>
          <a:xfrm>
            <a:off x="3197186" y="9265103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Consolas"/>
                <a:ea typeface="Consolas"/>
                <a:cs typeface="Consolas"/>
                <a:sym typeface="Consolas"/>
              </a:rPr>
              <a:t>70116</a:t>
            </a:r>
            <a:endParaRPr sz="18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0" name="Google Shape;80;p15">
            <a:extLst>
              <a:ext uri="{FF2B5EF4-FFF2-40B4-BE49-F238E27FC236}">
                <a16:creationId xmlns:a16="http://schemas.microsoft.com/office/drawing/2014/main" id="{9BDDF670-0D39-4BBD-EF50-EC1A0B5CF993}"/>
              </a:ext>
            </a:extLst>
          </p:cNvPr>
          <p:cNvCxnSpPr/>
          <p:nvPr/>
        </p:nvCxnSpPr>
        <p:spPr>
          <a:xfrm>
            <a:off x="5607986" y="16260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1" name="Google Shape;81;p15">
            <a:extLst>
              <a:ext uri="{FF2B5EF4-FFF2-40B4-BE49-F238E27FC236}">
                <a16:creationId xmlns:a16="http://schemas.microsoft.com/office/drawing/2014/main" id="{463FF52A-8E3A-D18A-74F8-02CC01B9A958}"/>
              </a:ext>
            </a:extLst>
          </p:cNvPr>
          <p:cNvCxnSpPr/>
          <p:nvPr/>
        </p:nvCxnSpPr>
        <p:spPr>
          <a:xfrm>
            <a:off x="5607986" y="32019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2" name="Google Shape;82;p15">
            <a:extLst>
              <a:ext uri="{FF2B5EF4-FFF2-40B4-BE49-F238E27FC236}">
                <a16:creationId xmlns:a16="http://schemas.microsoft.com/office/drawing/2014/main" id="{EE6EC826-5223-E95F-AAF5-339F586EE87B}"/>
              </a:ext>
            </a:extLst>
          </p:cNvPr>
          <p:cNvCxnSpPr/>
          <p:nvPr/>
        </p:nvCxnSpPr>
        <p:spPr>
          <a:xfrm>
            <a:off x="5607986" y="47778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>
            <a:extLst>
              <a:ext uri="{FF2B5EF4-FFF2-40B4-BE49-F238E27FC236}">
                <a16:creationId xmlns:a16="http://schemas.microsoft.com/office/drawing/2014/main" id="{395AE394-FAE1-C4B7-1133-69E6DD14FEB7}"/>
              </a:ext>
            </a:extLst>
          </p:cNvPr>
          <p:cNvCxnSpPr/>
          <p:nvPr/>
        </p:nvCxnSpPr>
        <p:spPr>
          <a:xfrm>
            <a:off x="5607986" y="63537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4" name="Google Shape;84;p15">
            <a:extLst>
              <a:ext uri="{FF2B5EF4-FFF2-40B4-BE49-F238E27FC236}">
                <a16:creationId xmlns:a16="http://schemas.microsoft.com/office/drawing/2014/main" id="{25FAFE01-A475-7249-3CC1-B46E7B74FA3F}"/>
              </a:ext>
            </a:extLst>
          </p:cNvPr>
          <p:cNvCxnSpPr/>
          <p:nvPr/>
        </p:nvCxnSpPr>
        <p:spPr>
          <a:xfrm>
            <a:off x="5607986" y="79296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5" name="Google Shape;85;p15">
            <a:extLst>
              <a:ext uri="{FF2B5EF4-FFF2-40B4-BE49-F238E27FC236}">
                <a16:creationId xmlns:a16="http://schemas.microsoft.com/office/drawing/2014/main" id="{93C19E72-4662-741A-EF52-24F4649F8FE1}"/>
              </a:ext>
            </a:extLst>
          </p:cNvPr>
          <p:cNvCxnSpPr/>
          <p:nvPr/>
        </p:nvCxnSpPr>
        <p:spPr>
          <a:xfrm>
            <a:off x="5607986" y="95055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6" name="Google Shape;86;p15">
            <a:extLst>
              <a:ext uri="{FF2B5EF4-FFF2-40B4-BE49-F238E27FC236}">
                <a16:creationId xmlns:a16="http://schemas.microsoft.com/office/drawing/2014/main" id="{C5FB8D67-21E8-6464-8610-3D29E75F2B87}"/>
              </a:ext>
            </a:extLst>
          </p:cNvPr>
          <p:cNvSpPr/>
          <p:nvPr/>
        </p:nvSpPr>
        <p:spPr>
          <a:xfrm>
            <a:off x="6235224" y="1330787"/>
            <a:ext cx="2410761" cy="4077066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Code Smells report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1" name="Google Shape;91;p15">
            <a:extLst>
              <a:ext uri="{FF2B5EF4-FFF2-40B4-BE49-F238E27FC236}">
                <a16:creationId xmlns:a16="http://schemas.microsoft.com/office/drawing/2014/main" id="{3306CBD9-16BE-0A15-EDCE-B34782870A64}"/>
              </a:ext>
            </a:extLst>
          </p:cNvPr>
          <p:cNvCxnSpPr/>
          <p:nvPr/>
        </p:nvCxnSpPr>
        <p:spPr>
          <a:xfrm>
            <a:off x="2874374" y="-28500"/>
            <a:ext cx="0" cy="10857000"/>
          </a:xfrm>
          <a:prstGeom prst="straightConnector1">
            <a:avLst/>
          </a:prstGeom>
          <a:noFill/>
          <a:ln w="38100" cap="flat" cmpd="sng">
            <a:solidFill>
              <a:srgbClr val="5B0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5">
            <a:extLst>
              <a:ext uri="{FF2B5EF4-FFF2-40B4-BE49-F238E27FC236}">
                <a16:creationId xmlns:a16="http://schemas.microsoft.com/office/drawing/2014/main" id="{32229B51-F38A-6463-B43A-B5BA422B32CC}"/>
              </a:ext>
            </a:extLst>
          </p:cNvPr>
          <p:cNvSpPr/>
          <p:nvPr/>
        </p:nvSpPr>
        <p:spPr>
          <a:xfrm>
            <a:off x="6241074" y="6021924"/>
            <a:ext cx="2437261" cy="4176931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Use case diagram</a:t>
            </a: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" name="Google Shape;87;p15">
            <a:extLst>
              <a:ext uri="{FF2B5EF4-FFF2-40B4-BE49-F238E27FC236}">
                <a16:creationId xmlns:a16="http://schemas.microsoft.com/office/drawing/2014/main" id="{FFFC580C-E81F-0867-F825-E4CB1297FE85}"/>
              </a:ext>
            </a:extLst>
          </p:cNvPr>
          <p:cNvSpPr/>
          <p:nvPr/>
        </p:nvSpPr>
        <p:spPr>
          <a:xfrm>
            <a:off x="19018791" y="680153"/>
            <a:ext cx="1875816" cy="2293324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Explore codebase 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" name="Google Shape;87;p15">
            <a:extLst>
              <a:ext uri="{FF2B5EF4-FFF2-40B4-BE49-F238E27FC236}">
                <a16:creationId xmlns:a16="http://schemas.microsoft.com/office/drawing/2014/main" id="{1B463869-8E77-A4E1-9476-2227E2C9296C}"/>
              </a:ext>
            </a:extLst>
          </p:cNvPr>
          <p:cNvSpPr/>
          <p:nvPr/>
        </p:nvSpPr>
        <p:spPr>
          <a:xfrm>
            <a:off x="12657449" y="737595"/>
            <a:ext cx="1875816" cy="2293324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Recognize present code smells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" name="Google Shape;87;p15">
            <a:extLst>
              <a:ext uri="{FF2B5EF4-FFF2-40B4-BE49-F238E27FC236}">
                <a16:creationId xmlns:a16="http://schemas.microsoft.com/office/drawing/2014/main" id="{F4EF6AE8-718D-8BEA-D363-AE133F04B20B}"/>
              </a:ext>
            </a:extLst>
          </p:cNvPr>
          <p:cNvSpPr/>
          <p:nvPr/>
        </p:nvSpPr>
        <p:spPr>
          <a:xfrm>
            <a:off x="19018791" y="2082447"/>
            <a:ext cx="1875816" cy="2293324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Explore codebase 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" name="Google Shape;87;p15">
            <a:extLst>
              <a:ext uri="{FF2B5EF4-FFF2-40B4-BE49-F238E27FC236}">
                <a16:creationId xmlns:a16="http://schemas.microsoft.com/office/drawing/2014/main" id="{68D519FA-579A-6DFF-5448-69DE3FEEB553}"/>
              </a:ext>
            </a:extLst>
          </p:cNvPr>
          <p:cNvSpPr/>
          <p:nvPr/>
        </p:nvSpPr>
        <p:spPr>
          <a:xfrm>
            <a:off x="19018791" y="3332314"/>
            <a:ext cx="1875816" cy="2293324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Explore codebase 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Google Shape;87;p15">
            <a:extLst>
              <a:ext uri="{FF2B5EF4-FFF2-40B4-BE49-F238E27FC236}">
                <a16:creationId xmlns:a16="http://schemas.microsoft.com/office/drawing/2014/main" id="{1831B7FC-E26B-9E35-0439-DF001BFCBDEC}"/>
              </a:ext>
            </a:extLst>
          </p:cNvPr>
          <p:cNvSpPr/>
          <p:nvPr/>
        </p:nvSpPr>
        <p:spPr>
          <a:xfrm>
            <a:off x="19018791" y="4966648"/>
            <a:ext cx="1875816" cy="2293324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Explore codebase 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Google Shape;87;p15">
            <a:extLst>
              <a:ext uri="{FF2B5EF4-FFF2-40B4-BE49-F238E27FC236}">
                <a16:creationId xmlns:a16="http://schemas.microsoft.com/office/drawing/2014/main" id="{2334A084-CDB7-C8CD-3DBF-11D2F46323A0}"/>
              </a:ext>
            </a:extLst>
          </p:cNvPr>
          <p:cNvSpPr/>
          <p:nvPr/>
        </p:nvSpPr>
        <p:spPr>
          <a:xfrm>
            <a:off x="18991045" y="6592185"/>
            <a:ext cx="1875816" cy="2293324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Explore codebase 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" name="Google Shape;87;p15">
            <a:extLst>
              <a:ext uri="{FF2B5EF4-FFF2-40B4-BE49-F238E27FC236}">
                <a16:creationId xmlns:a16="http://schemas.microsoft.com/office/drawing/2014/main" id="{4BD70CC2-65F4-FEE5-0F91-C11A60D39DDA}"/>
              </a:ext>
            </a:extLst>
          </p:cNvPr>
          <p:cNvSpPr/>
          <p:nvPr/>
        </p:nvSpPr>
        <p:spPr>
          <a:xfrm>
            <a:off x="18991045" y="8236608"/>
            <a:ext cx="1875816" cy="2293324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Explore codebase 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" name="Google Shape;87;p15">
            <a:extLst>
              <a:ext uri="{FF2B5EF4-FFF2-40B4-BE49-F238E27FC236}">
                <a16:creationId xmlns:a16="http://schemas.microsoft.com/office/drawing/2014/main" id="{D5764263-7B3B-CA4E-FDBC-795EDACF58CD}"/>
              </a:ext>
            </a:extLst>
          </p:cNvPr>
          <p:cNvSpPr/>
          <p:nvPr/>
        </p:nvSpPr>
        <p:spPr>
          <a:xfrm>
            <a:off x="12657449" y="2340617"/>
            <a:ext cx="1875816" cy="2293324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Recognize present code smells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" name="Google Shape;87;p15">
            <a:extLst>
              <a:ext uri="{FF2B5EF4-FFF2-40B4-BE49-F238E27FC236}">
                <a16:creationId xmlns:a16="http://schemas.microsoft.com/office/drawing/2014/main" id="{2A4944CC-3D43-9D6F-28EC-5EC92727AB1D}"/>
              </a:ext>
            </a:extLst>
          </p:cNvPr>
          <p:cNvSpPr/>
          <p:nvPr/>
        </p:nvSpPr>
        <p:spPr>
          <a:xfrm>
            <a:off x="12657449" y="3839758"/>
            <a:ext cx="1875816" cy="2293324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Recognize present code smells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Google Shape;87;p15">
            <a:extLst>
              <a:ext uri="{FF2B5EF4-FFF2-40B4-BE49-F238E27FC236}">
                <a16:creationId xmlns:a16="http://schemas.microsoft.com/office/drawing/2014/main" id="{45AE202E-A0D2-E5BB-0068-1BCCDD346542}"/>
              </a:ext>
            </a:extLst>
          </p:cNvPr>
          <p:cNvSpPr/>
          <p:nvPr/>
        </p:nvSpPr>
        <p:spPr>
          <a:xfrm>
            <a:off x="12668316" y="5264518"/>
            <a:ext cx="1875816" cy="2293324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Recognize present code smells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" name="Google Shape;87;p15">
            <a:extLst>
              <a:ext uri="{FF2B5EF4-FFF2-40B4-BE49-F238E27FC236}">
                <a16:creationId xmlns:a16="http://schemas.microsoft.com/office/drawing/2014/main" id="{FD747ABA-E589-84E3-929E-37B02239BC1B}"/>
              </a:ext>
            </a:extLst>
          </p:cNvPr>
          <p:cNvSpPr/>
          <p:nvPr/>
        </p:nvSpPr>
        <p:spPr>
          <a:xfrm>
            <a:off x="12657449" y="6782976"/>
            <a:ext cx="1875816" cy="2293324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Recognize present code smells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" name="Google Shape;87;p15">
            <a:extLst>
              <a:ext uri="{FF2B5EF4-FFF2-40B4-BE49-F238E27FC236}">
                <a16:creationId xmlns:a16="http://schemas.microsoft.com/office/drawing/2014/main" id="{188DD9C4-1F29-7AFC-DF31-770ADC4DF4A0}"/>
              </a:ext>
            </a:extLst>
          </p:cNvPr>
          <p:cNvSpPr/>
          <p:nvPr/>
        </p:nvSpPr>
        <p:spPr>
          <a:xfrm>
            <a:off x="12629703" y="8358876"/>
            <a:ext cx="1875816" cy="2293324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Recognize present code smells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041047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 title="Vmw_I2.png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0" y="0"/>
            <a:ext cx="21600000" cy="108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/>
          <p:nvPr/>
        </p:nvSpPr>
        <p:spPr>
          <a:xfrm>
            <a:off x="814250" y="3300663"/>
            <a:ext cx="19971500" cy="41986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14300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Consolas"/>
              </a:rPr>
              <a:t>Sprint 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5"/>
          <p:cNvCxnSpPr/>
          <p:nvPr/>
        </p:nvCxnSpPr>
        <p:spPr>
          <a:xfrm>
            <a:off x="5944724" y="-31500"/>
            <a:ext cx="0" cy="10857000"/>
          </a:xfrm>
          <a:prstGeom prst="straightConnector1">
            <a:avLst/>
          </a:prstGeom>
          <a:noFill/>
          <a:ln w="38100" cap="flat" cmpd="sng">
            <a:solidFill>
              <a:srgbClr val="5B0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5"/>
          <p:cNvSpPr/>
          <p:nvPr/>
        </p:nvSpPr>
        <p:spPr>
          <a:xfrm>
            <a:off x="3197186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Student ID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6281636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Story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9366071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To Do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12395940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Doing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" name="Google Shape;71;p15"/>
          <p:cNvSpPr/>
          <p:nvPr/>
        </p:nvSpPr>
        <p:spPr>
          <a:xfrm>
            <a:off x="15532407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Review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18668888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Done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167288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Backlog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3197186" y="1385588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Consolas"/>
                <a:ea typeface="Consolas"/>
                <a:cs typeface="Consolas"/>
                <a:sym typeface="Consolas"/>
              </a:rPr>
              <a:t>66565</a:t>
            </a:r>
            <a:endParaRPr sz="18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3197186" y="2961501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Consolas"/>
                <a:ea typeface="Consolas"/>
                <a:cs typeface="Consolas"/>
                <a:sym typeface="Consolas"/>
              </a:rPr>
              <a:t>67196</a:t>
            </a:r>
            <a:endParaRPr sz="18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3197186" y="4537410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Consolas"/>
                <a:ea typeface="Consolas"/>
                <a:cs typeface="Consolas"/>
                <a:sym typeface="Consolas"/>
              </a:rPr>
              <a:t>67215</a:t>
            </a:r>
            <a:endParaRPr sz="18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3197186" y="6113307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dirty="0">
                <a:latin typeface="Consolas"/>
                <a:ea typeface="Consolas"/>
                <a:cs typeface="Consolas"/>
                <a:sym typeface="Consolas"/>
              </a:rPr>
              <a:t>68509</a:t>
            </a:r>
            <a:endParaRPr sz="18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3197186" y="7689198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Consolas"/>
                <a:ea typeface="Consolas"/>
                <a:cs typeface="Consolas"/>
                <a:sym typeface="Consolas"/>
              </a:rPr>
              <a:t>68663</a:t>
            </a:r>
            <a:endParaRPr sz="18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3197186" y="9265103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Consolas"/>
                <a:ea typeface="Consolas"/>
                <a:cs typeface="Consolas"/>
                <a:sym typeface="Consolas"/>
              </a:rPr>
              <a:t>70116</a:t>
            </a:r>
            <a:endParaRPr sz="18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0" name="Google Shape;80;p15"/>
          <p:cNvCxnSpPr/>
          <p:nvPr/>
        </p:nvCxnSpPr>
        <p:spPr>
          <a:xfrm>
            <a:off x="5607986" y="16260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1" name="Google Shape;81;p15"/>
          <p:cNvCxnSpPr/>
          <p:nvPr/>
        </p:nvCxnSpPr>
        <p:spPr>
          <a:xfrm>
            <a:off x="5607986" y="32019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2" name="Google Shape;82;p15"/>
          <p:cNvCxnSpPr/>
          <p:nvPr/>
        </p:nvCxnSpPr>
        <p:spPr>
          <a:xfrm>
            <a:off x="5607986" y="47778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/>
          <p:cNvCxnSpPr/>
          <p:nvPr/>
        </p:nvCxnSpPr>
        <p:spPr>
          <a:xfrm>
            <a:off x="5607986" y="63537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4" name="Google Shape;84;p15"/>
          <p:cNvCxnSpPr/>
          <p:nvPr/>
        </p:nvCxnSpPr>
        <p:spPr>
          <a:xfrm>
            <a:off x="5607986" y="79296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5" name="Google Shape;85;p15"/>
          <p:cNvCxnSpPr/>
          <p:nvPr/>
        </p:nvCxnSpPr>
        <p:spPr>
          <a:xfrm>
            <a:off x="5607986" y="95055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6" name="Google Shape;86;p15"/>
          <p:cNvSpPr/>
          <p:nvPr/>
        </p:nvSpPr>
        <p:spPr>
          <a:xfrm>
            <a:off x="167300" y="801799"/>
            <a:ext cx="2410761" cy="2640601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US1: </a:t>
            </a:r>
            <a:r>
              <a:rPr lang="pt-PT" dirty="0"/>
              <a:t>Como jogador do </a:t>
            </a:r>
            <a:r>
              <a:rPr lang="pt-PT" dirty="0" err="1"/>
              <a:t>mindustry</a:t>
            </a:r>
            <a:r>
              <a:rPr lang="pt-PT" dirty="0"/>
              <a:t> sinto falta de níveis de eficiência nas máquinas. Assim que as adquirimos não existe forma de serem melhoradas. Se existisse esta opção o jogo seria mais desafiante e completo.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" name="Google Shape;87;p15"/>
          <p:cNvSpPr/>
          <p:nvPr/>
        </p:nvSpPr>
        <p:spPr>
          <a:xfrm>
            <a:off x="167287" y="7345848"/>
            <a:ext cx="2437253" cy="277672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US3:</a:t>
            </a:r>
            <a:r>
              <a:rPr lang="pt-PT" dirty="0"/>
              <a:t>Como um jogador veterano, gostaria de construir uma nova defesa que desativa as capacidades aéreas destas unidades, para que eu possa lidar com elas numa maneira estratégica, forçando-as a lutar no chão.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1" name="Google Shape;91;p15"/>
          <p:cNvCxnSpPr/>
          <p:nvPr/>
        </p:nvCxnSpPr>
        <p:spPr>
          <a:xfrm>
            <a:off x="2874374" y="-28500"/>
            <a:ext cx="0" cy="10857000"/>
          </a:xfrm>
          <a:prstGeom prst="straightConnector1">
            <a:avLst/>
          </a:prstGeom>
          <a:noFill/>
          <a:ln w="38100" cap="flat" cmpd="sng">
            <a:solidFill>
              <a:srgbClr val="5B0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5"/>
          <p:cNvSpPr/>
          <p:nvPr/>
        </p:nvSpPr>
        <p:spPr>
          <a:xfrm>
            <a:off x="167288" y="3894713"/>
            <a:ext cx="2437261" cy="2640601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>
                <a:latin typeface="Consolas"/>
                <a:ea typeface="Consolas"/>
                <a:cs typeface="Consolas"/>
                <a:sym typeface="Consolas"/>
              </a:rPr>
              <a:t>US2: </a:t>
            </a:r>
            <a:r>
              <a:rPr lang="pt-PT" dirty="0"/>
              <a:t>Como jogador do jogo, gostaria de ter avisos mais chamativos quando o </a:t>
            </a:r>
            <a:r>
              <a:rPr lang="pt-PT" dirty="0" err="1"/>
              <a:t>conveyor</a:t>
            </a:r>
            <a:r>
              <a:rPr lang="pt-PT" dirty="0"/>
              <a:t> não tem destino, fica bloqueado ou está mal montado, para que eu possa manter informação em tempo real do estado do jogo.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" name="Google Shape;97;p16"/>
          <p:cNvCxnSpPr/>
          <p:nvPr/>
        </p:nvCxnSpPr>
        <p:spPr>
          <a:xfrm>
            <a:off x="5944724" y="-31500"/>
            <a:ext cx="0" cy="10857000"/>
          </a:xfrm>
          <a:prstGeom prst="straightConnector1">
            <a:avLst/>
          </a:prstGeom>
          <a:noFill/>
          <a:ln w="38100" cap="flat" cmpd="sng">
            <a:solidFill>
              <a:srgbClr val="5B0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8" name="Google Shape;98;p16"/>
          <p:cNvSpPr/>
          <p:nvPr/>
        </p:nvSpPr>
        <p:spPr>
          <a:xfrm>
            <a:off x="3197186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Student ID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6"/>
          <p:cNvSpPr/>
          <p:nvPr/>
        </p:nvSpPr>
        <p:spPr>
          <a:xfrm>
            <a:off x="6281636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Story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9366071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To Do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12395940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Doing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15532407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Review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18668888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Done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4" name="Google Shape;104;p16"/>
          <p:cNvSpPr/>
          <p:nvPr/>
        </p:nvSpPr>
        <p:spPr>
          <a:xfrm>
            <a:off x="167288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Backlog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5" name="Google Shape;105;p16"/>
          <p:cNvSpPr/>
          <p:nvPr/>
        </p:nvSpPr>
        <p:spPr>
          <a:xfrm>
            <a:off x="3197186" y="1385588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Student #1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3197186" y="2961501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Student #2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7" name="Google Shape;107;p16"/>
          <p:cNvSpPr/>
          <p:nvPr/>
        </p:nvSpPr>
        <p:spPr>
          <a:xfrm>
            <a:off x="3197186" y="4537410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Student #3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8" name="Google Shape;108;p16"/>
          <p:cNvSpPr/>
          <p:nvPr/>
        </p:nvSpPr>
        <p:spPr>
          <a:xfrm>
            <a:off x="3197186" y="6113307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Student #4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09" name="Google Shape;109;p16"/>
          <p:cNvSpPr/>
          <p:nvPr/>
        </p:nvSpPr>
        <p:spPr>
          <a:xfrm>
            <a:off x="3197186" y="7689198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Student #5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3197186" y="9265103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Student #6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11" name="Google Shape;111;p16"/>
          <p:cNvCxnSpPr/>
          <p:nvPr/>
        </p:nvCxnSpPr>
        <p:spPr>
          <a:xfrm>
            <a:off x="5607986" y="16260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6"/>
          <p:cNvCxnSpPr/>
          <p:nvPr/>
        </p:nvCxnSpPr>
        <p:spPr>
          <a:xfrm>
            <a:off x="5607986" y="32019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3" name="Google Shape;113;p16"/>
          <p:cNvCxnSpPr/>
          <p:nvPr/>
        </p:nvCxnSpPr>
        <p:spPr>
          <a:xfrm>
            <a:off x="5607986" y="47778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4" name="Google Shape;114;p16"/>
          <p:cNvCxnSpPr/>
          <p:nvPr/>
        </p:nvCxnSpPr>
        <p:spPr>
          <a:xfrm>
            <a:off x="5607986" y="63537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5" name="Google Shape;115;p16"/>
          <p:cNvCxnSpPr/>
          <p:nvPr/>
        </p:nvCxnSpPr>
        <p:spPr>
          <a:xfrm>
            <a:off x="5607986" y="79296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16" name="Google Shape;116;p16"/>
          <p:cNvCxnSpPr/>
          <p:nvPr/>
        </p:nvCxnSpPr>
        <p:spPr>
          <a:xfrm>
            <a:off x="5607986" y="95055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17" name="Google Shape;117;p16"/>
          <p:cNvSpPr/>
          <p:nvPr/>
        </p:nvSpPr>
        <p:spPr>
          <a:xfrm>
            <a:off x="167300" y="801800"/>
            <a:ext cx="2410800" cy="16485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US1: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8" name="Google Shape;118;p16"/>
          <p:cNvSpPr/>
          <p:nvPr/>
        </p:nvSpPr>
        <p:spPr>
          <a:xfrm>
            <a:off x="6281475" y="801800"/>
            <a:ext cx="2410800" cy="16485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US1: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9" name="Google Shape;119;p16"/>
          <p:cNvSpPr/>
          <p:nvPr/>
        </p:nvSpPr>
        <p:spPr>
          <a:xfrm>
            <a:off x="12395650" y="801800"/>
            <a:ext cx="2410800" cy="16485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T1: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16"/>
          <p:cNvSpPr/>
          <p:nvPr/>
        </p:nvSpPr>
        <p:spPr>
          <a:xfrm>
            <a:off x="6281475" y="4042650"/>
            <a:ext cx="2410800" cy="1648500"/>
          </a:xfrm>
          <a:prstGeom prst="roundRect">
            <a:avLst>
              <a:gd name="adj" fmla="val 16667"/>
            </a:avLst>
          </a:prstGeom>
          <a:solidFill>
            <a:srgbClr val="D0E0E3"/>
          </a:solidFill>
          <a:ln w="28575" cap="flat" cmpd="sng">
            <a:solidFill>
              <a:srgbClr val="134F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US1: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1" name="Google Shape;121;p16"/>
          <p:cNvSpPr/>
          <p:nvPr/>
        </p:nvSpPr>
        <p:spPr>
          <a:xfrm>
            <a:off x="15425825" y="3953600"/>
            <a:ext cx="2410800" cy="1648500"/>
          </a:xfrm>
          <a:prstGeom prst="roundRect">
            <a:avLst>
              <a:gd name="adj" fmla="val 16667"/>
            </a:avLst>
          </a:prstGeom>
          <a:solidFill>
            <a:srgbClr val="D0E0E3"/>
          </a:solidFill>
          <a:ln w="28575" cap="flat" cmpd="sng">
            <a:solidFill>
              <a:srgbClr val="134F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T2: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22" name="Google Shape;122;p16"/>
          <p:cNvCxnSpPr/>
          <p:nvPr/>
        </p:nvCxnSpPr>
        <p:spPr>
          <a:xfrm>
            <a:off x="2874374" y="-28500"/>
            <a:ext cx="0" cy="10857000"/>
          </a:xfrm>
          <a:prstGeom prst="straightConnector1">
            <a:avLst/>
          </a:prstGeom>
          <a:noFill/>
          <a:ln w="38100" cap="flat" cmpd="sng">
            <a:solidFill>
              <a:srgbClr val="5B0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" name="Google Shape;123;p16"/>
          <p:cNvSpPr/>
          <p:nvPr/>
        </p:nvSpPr>
        <p:spPr>
          <a:xfrm>
            <a:off x="140775" y="2686900"/>
            <a:ext cx="2410800" cy="16485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US2: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Google Shape;128;p17"/>
          <p:cNvCxnSpPr/>
          <p:nvPr/>
        </p:nvCxnSpPr>
        <p:spPr>
          <a:xfrm>
            <a:off x="5944724" y="-31500"/>
            <a:ext cx="0" cy="10857000"/>
          </a:xfrm>
          <a:prstGeom prst="straightConnector1">
            <a:avLst/>
          </a:prstGeom>
          <a:noFill/>
          <a:ln w="38100" cap="flat" cmpd="sng">
            <a:solidFill>
              <a:srgbClr val="5B0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9" name="Google Shape;129;p17"/>
          <p:cNvSpPr/>
          <p:nvPr/>
        </p:nvSpPr>
        <p:spPr>
          <a:xfrm>
            <a:off x="3197186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Student ID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0" name="Google Shape;130;p17"/>
          <p:cNvSpPr/>
          <p:nvPr/>
        </p:nvSpPr>
        <p:spPr>
          <a:xfrm>
            <a:off x="6281636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Story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" name="Google Shape;131;p17"/>
          <p:cNvSpPr/>
          <p:nvPr/>
        </p:nvSpPr>
        <p:spPr>
          <a:xfrm>
            <a:off x="9366071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To Do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Google Shape;132;p17"/>
          <p:cNvSpPr/>
          <p:nvPr/>
        </p:nvSpPr>
        <p:spPr>
          <a:xfrm>
            <a:off x="12395940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Doing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3" name="Google Shape;133;p17"/>
          <p:cNvSpPr/>
          <p:nvPr/>
        </p:nvSpPr>
        <p:spPr>
          <a:xfrm>
            <a:off x="15532407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Review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4" name="Google Shape;134;p17"/>
          <p:cNvSpPr/>
          <p:nvPr/>
        </p:nvSpPr>
        <p:spPr>
          <a:xfrm>
            <a:off x="18668888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Done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167288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Backlog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3197186" y="1385588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Student #1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7" name="Google Shape;137;p17"/>
          <p:cNvSpPr/>
          <p:nvPr/>
        </p:nvSpPr>
        <p:spPr>
          <a:xfrm>
            <a:off x="3197186" y="2961501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Student #2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3197186" y="4537410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Student #3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3197186" y="6113307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Student #4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0" name="Google Shape;140;p17"/>
          <p:cNvSpPr/>
          <p:nvPr/>
        </p:nvSpPr>
        <p:spPr>
          <a:xfrm>
            <a:off x="3197186" y="7689198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Student #5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3197186" y="9265103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Student #6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42" name="Google Shape;142;p17"/>
          <p:cNvCxnSpPr/>
          <p:nvPr/>
        </p:nvCxnSpPr>
        <p:spPr>
          <a:xfrm>
            <a:off x="5607986" y="16260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3" name="Google Shape;143;p17"/>
          <p:cNvCxnSpPr/>
          <p:nvPr/>
        </p:nvCxnSpPr>
        <p:spPr>
          <a:xfrm>
            <a:off x="5607986" y="32019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4" name="Google Shape;144;p17"/>
          <p:cNvCxnSpPr/>
          <p:nvPr/>
        </p:nvCxnSpPr>
        <p:spPr>
          <a:xfrm>
            <a:off x="5607986" y="47778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5" name="Google Shape;145;p17"/>
          <p:cNvCxnSpPr/>
          <p:nvPr/>
        </p:nvCxnSpPr>
        <p:spPr>
          <a:xfrm>
            <a:off x="5607986" y="63537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6" name="Google Shape;146;p17"/>
          <p:cNvCxnSpPr/>
          <p:nvPr/>
        </p:nvCxnSpPr>
        <p:spPr>
          <a:xfrm>
            <a:off x="5607986" y="79296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47" name="Google Shape;147;p17"/>
          <p:cNvCxnSpPr/>
          <p:nvPr/>
        </p:nvCxnSpPr>
        <p:spPr>
          <a:xfrm>
            <a:off x="5607986" y="95055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48" name="Google Shape;148;p17"/>
          <p:cNvSpPr/>
          <p:nvPr/>
        </p:nvSpPr>
        <p:spPr>
          <a:xfrm>
            <a:off x="167300" y="801800"/>
            <a:ext cx="2410800" cy="16485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US1: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6281475" y="801800"/>
            <a:ext cx="2410800" cy="16485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US1: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15532400" y="801800"/>
            <a:ext cx="2410800" cy="16485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T1: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6281475" y="4042650"/>
            <a:ext cx="2410800" cy="1648500"/>
          </a:xfrm>
          <a:prstGeom prst="roundRect">
            <a:avLst>
              <a:gd name="adj" fmla="val 16667"/>
            </a:avLst>
          </a:prstGeom>
          <a:solidFill>
            <a:srgbClr val="D0E0E3"/>
          </a:solidFill>
          <a:ln w="28575" cap="flat" cmpd="sng">
            <a:solidFill>
              <a:srgbClr val="134F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US1: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15425825" y="3953600"/>
            <a:ext cx="2410800" cy="1648500"/>
          </a:xfrm>
          <a:prstGeom prst="roundRect">
            <a:avLst>
              <a:gd name="adj" fmla="val 16667"/>
            </a:avLst>
          </a:prstGeom>
          <a:solidFill>
            <a:srgbClr val="D0E0E3"/>
          </a:solidFill>
          <a:ln w="28575" cap="flat" cmpd="sng">
            <a:solidFill>
              <a:srgbClr val="134F5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T2: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3" name="Google Shape;153;p17"/>
          <p:cNvCxnSpPr/>
          <p:nvPr/>
        </p:nvCxnSpPr>
        <p:spPr>
          <a:xfrm>
            <a:off x="2874374" y="-28500"/>
            <a:ext cx="0" cy="10857000"/>
          </a:xfrm>
          <a:prstGeom prst="straightConnector1">
            <a:avLst/>
          </a:prstGeom>
          <a:noFill/>
          <a:ln w="38100" cap="flat" cmpd="sng">
            <a:solidFill>
              <a:srgbClr val="5B0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4" name="Google Shape;154;p17"/>
          <p:cNvSpPr/>
          <p:nvPr/>
        </p:nvSpPr>
        <p:spPr>
          <a:xfrm>
            <a:off x="140775" y="2686900"/>
            <a:ext cx="2410800" cy="16485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US2: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18"/>
          <p:cNvCxnSpPr/>
          <p:nvPr/>
        </p:nvCxnSpPr>
        <p:spPr>
          <a:xfrm>
            <a:off x="5944724" y="-31500"/>
            <a:ext cx="0" cy="10857000"/>
          </a:xfrm>
          <a:prstGeom prst="straightConnector1">
            <a:avLst/>
          </a:prstGeom>
          <a:noFill/>
          <a:ln w="38100" cap="flat" cmpd="sng">
            <a:solidFill>
              <a:srgbClr val="5B0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0" name="Google Shape;160;p18"/>
          <p:cNvSpPr/>
          <p:nvPr/>
        </p:nvSpPr>
        <p:spPr>
          <a:xfrm>
            <a:off x="3197186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Student ID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" name="Google Shape;161;p18"/>
          <p:cNvSpPr/>
          <p:nvPr/>
        </p:nvSpPr>
        <p:spPr>
          <a:xfrm>
            <a:off x="6281636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Story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Google Shape;162;p18"/>
          <p:cNvSpPr/>
          <p:nvPr/>
        </p:nvSpPr>
        <p:spPr>
          <a:xfrm>
            <a:off x="9366071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To Do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12395940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Doing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15532407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Review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18668888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Done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167288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Backlog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3197186" y="1385588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Student #1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8" name="Google Shape;168;p18"/>
          <p:cNvSpPr/>
          <p:nvPr/>
        </p:nvSpPr>
        <p:spPr>
          <a:xfrm>
            <a:off x="3197186" y="2961501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Student #2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9" name="Google Shape;169;p18"/>
          <p:cNvSpPr/>
          <p:nvPr/>
        </p:nvSpPr>
        <p:spPr>
          <a:xfrm>
            <a:off x="3197186" y="4537410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Student #3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Google Shape;170;p18"/>
          <p:cNvSpPr/>
          <p:nvPr/>
        </p:nvSpPr>
        <p:spPr>
          <a:xfrm>
            <a:off x="3197186" y="6113307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Student #4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1" name="Google Shape;171;p18"/>
          <p:cNvSpPr/>
          <p:nvPr/>
        </p:nvSpPr>
        <p:spPr>
          <a:xfrm>
            <a:off x="3197186" y="7689198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Student #5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2" name="Google Shape;172;p18"/>
          <p:cNvSpPr/>
          <p:nvPr/>
        </p:nvSpPr>
        <p:spPr>
          <a:xfrm>
            <a:off x="3197186" y="9265103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Student #6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73" name="Google Shape;173;p18"/>
          <p:cNvCxnSpPr/>
          <p:nvPr/>
        </p:nvCxnSpPr>
        <p:spPr>
          <a:xfrm>
            <a:off x="5607986" y="16260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4" name="Google Shape;174;p18"/>
          <p:cNvCxnSpPr/>
          <p:nvPr/>
        </p:nvCxnSpPr>
        <p:spPr>
          <a:xfrm>
            <a:off x="5607986" y="32019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5" name="Google Shape;175;p18"/>
          <p:cNvCxnSpPr/>
          <p:nvPr/>
        </p:nvCxnSpPr>
        <p:spPr>
          <a:xfrm>
            <a:off x="5607986" y="47778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6" name="Google Shape;176;p18"/>
          <p:cNvCxnSpPr/>
          <p:nvPr/>
        </p:nvCxnSpPr>
        <p:spPr>
          <a:xfrm>
            <a:off x="5607986" y="63537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7" name="Google Shape;177;p18"/>
          <p:cNvCxnSpPr/>
          <p:nvPr/>
        </p:nvCxnSpPr>
        <p:spPr>
          <a:xfrm>
            <a:off x="5607986" y="79296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78" name="Google Shape;178;p18"/>
          <p:cNvCxnSpPr/>
          <p:nvPr/>
        </p:nvCxnSpPr>
        <p:spPr>
          <a:xfrm>
            <a:off x="5607986" y="95055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179" name="Google Shape;179;p18"/>
          <p:cNvSpPr/>
          <p:nvPr/>
        </p:nvSpPr>
        <p:spPr>
          <a:xfrm>
            <a:off x="167300" y="801800"/>
            <a:ext cx="2410800" cy="16485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US1: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0" name="Google Shape;180;p18"/>
          <p:cNvSpPr/>
          <p:nvPr/>
        </p:nvSpPr>
        <p:spPr>
          <a:xfrm>
            <a:off x="6281475" y="801800"/>
            <a:ext cx="2410800" cy="16485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US1: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1" name="Google Shape;181;p18"/>
          <p:cNvSpPr/>
          <p:nvPr/>
        </p:nvSpPr>
        <p:spPr>
          <a:xfrm>
            <a:off x="15532400" y="801800"/>
            <a:ext cx="2410800" cy="16485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T1: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2" name="Google Shape;182;p18"/>
          <p:cNvSpPr/>
          <p:nvPr/>
        </p:nvSpPr>
        <p:spPr>
          <a:xfrm>
            <a:off x="6281475" y="4042650"/>
            <a:ext cx="2410800" cy="1648500"/>
          </a:xfrm>
          <a:prstGeom prst="roundRect">
            <a:avLst>
              <a:gd name="adj" fmla="val 16667"/>
            </a:avLst>
          </a:prstGeom>
          <a:solidFill>
            <a:srgbClr val="D0E0E3"/>
          </a:solidFill>
          <a:ln w="28575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US1: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Google Shape;183;p18"/>
          <p:cNvSpPr/>
          <p:nvPr/>
        </p:nvSpPr>
        <p:spPr>
          <a:xfrm>
            <a:off x="12395950" y="3953600"/>
            <a:ext cx="2410800" cy="1648500"/>
          </a:xfrm>
          <a:prstGeom prst="roundRect">
            <a:avLst>
              <a:gd name="adj" fmla="val 16667"/>
            </a:avLst>
          </a:prstGeom>
          <a:solidFill>
            <a:srgbClr val="D0E0E3"/>
          </a:solidFill>
          <a:ln w="28575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T2: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4" name="Google Shape;184;p18"/>
          <p:cNvCxnSpPr/>
          <p:nvPr/>
        </p:nvCxnSpPr>
        <p:spPr>
          <a:xfrm>
            <a:off x="2874374" y="-28500"/>
            <a:ext cx="0" cy="10857000"/>
          </a:xfrm>
          <a:prstGeom prst="straightConnector1">
            <a:avLst/>
          </a:prstGeom>
          <a:noFill/>
          <a:ln w="38100" cap="flat" cmpd="sng">
            <a:solidFill>
              <a:srgbClr val="5B0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5" name="Google Shape;185;p18"/>
          <p:cNvSpPr/>
          <p:nvPr/>
        </p:nvSpPr>
        <p:spPr>
          <a:xfrm>
            <a:off x="140775" y="2686900"/>
            <a:ext cx="2410800" cy="16485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US2: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0" name="Google Shape;190;p19"/>
          <p:cNvCxnSpPr/>
          <p:nvPr/>
        </p:nvCxnSpPr>
        <p:spPr>
          <a:xfrm>
            <a:off x="5944724" y="-31500"/>
            <a:ext cx="0" cy="10857000"/>
          </a:xfrm>
          <a:prstGeom prst="straightConnector1">
            <a:avLst/>
          </a:prstGeom>
          <a:noFill/>
          <a:ln w="38100" cap="flat" cmpd="sng">
            <a:solidFill>
              <a:srgbClr val="5B0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1" name="Google Shape;191;p19"/>
          <p:cNvSpPr/>
          <p:nvPr/>
        </p:nvSpPr>
        <p:spPr>
          <a:xfrm>
            <a:off x="3197186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Student ID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" name="Google Shape;192;p19"/>
          <p:cNvSpPr/>
          <p:nvPr/>
        </p:nvSpPr>
        <p:spPr>
          <a:xfrm>
            <a:off x="6281636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Story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p19"/>
          <p:cNvSpPr/>
          <p:nvPr/>
        </p:nvSpPr>
        <p:spPr>
          <a:xfrm>
            <a:off x="9366071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To Do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Google Shape;194;p19"/>
          <p:cNvSpPr/>
          <p:nvPr/>
        </p:nvSpPr>
        <p:spPr>
          <a:xfrm>
            <a:off x="12395940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Doing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5" name="Google Shape;195;p19"/>
          <p:cNvSpPr/>
          <p:nvPr/>
        </p:nvSpPr>
        <p:spPr>
          <a:xfrm>
            <a:off x="15532407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Review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6" name="Google Shape;196;p19"/>
          <p:cNvSpPr/>
          <p:nvPr/>
        </p:nvSpPr>
        <p:spPr>
          <a:xfrm>
            <a:off x="18668888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Done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" name="Google Shape;197;p19"/>
          <p:cNvSpPr/>
          <p:nvPr/>
        </p:nvSpPr>
        <p:spPr>
          <a:xfrm>
            <a:off x="167288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Backlog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" name="Google Shape;198;p19"/>
          <p:cNvSpPr/>
          <p:nvPr/>
        </p:nvSpPr>
        <p:spPr>
          <a:xfrm>
            <a:off x="3197186" y="1385588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Student #1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9" name="Google Shape;199;p19"/>
          <p:cNvSpPr/>
          <p:nvPr/>
        </p:nvSpPr>
        <p:spPr>
          <a:xfrm>
            <a:off x="3197186" y="2961501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Student #2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0" name="Google Shape;200;p19"/>
          <p:cNvSpPr/>
          <p:nvPr/>
        </p:nvSpPr>
        <p:spPr>
          <a:xfrm>
            <a:off x="3197186" y="4537410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Student #3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1" name="Google Shape;201;p19"/>
          <p:cNvSpPr/>
          <p:nvPr/>
        </p:nvSpPr>
        <p:spPr>
          <a:xfrm>
            <a:off x="3197186" y="6113307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Student #4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2" name="Google Shape;202;p19"/>
          <p:cNvSpPr/>
          <p:nvPr/>
        </p:nvSpPr>
        <p:spPr>
          <a:xfrm>
            <a:off x="3197186" y="7689198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Student #5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3" name="Google Shape;203;p19"/>
          <p:cNvSpPr/>
          <p:nvPr/>
        </p:nvSpPr>
        <p:spPr>
          <a:xfrm>
            <a:off x="3197186" y="9265103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Student #6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4" name="Google Shape;204;p19"/>
          <p:cNvCxnSpPr/>
          <p:nvPr/>
        </p:nvCxnSpPr>
        <p:spPr>
          <a:xfrm>
            <a:off x="5607986" y="16260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05" name="Google Shape;205;p19"/>
          <p:cNvCxnSpPr/>
          <p:nvPr/>
        </p:nvCxnSpPr>
        <p:spPr>
          <a:xfrm>
            <a:off x="5607986" y="32019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06" name="Google Shape;206;p19"/>
          <p:cNvCxnSpPr/>
          <p:nvPr/>
        </p:nvCxnSpPr>
        <p:spPr>
          <a:xfrm>
            <a:off x="5607986" y="47778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07" name="Google Shape;207;p19"/>
          <p:cNvCxnSpPr/>
          <p:nvPr/>
        </p:nvCxnSpPr>
        <p:spPr>
          <a:xfrm>
            <a:off x="5607986" y="63537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08" name="Google Shape;208;p19"/>
          <p:cNvCxnSpPr/>
          <p:nvPr/>
        </p:nvCxnSpPr>
        <p:spPr>
          <a:xfrm>
            <a:off x="5607986" y="79296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09" name="Google Shape;209;p19"/>
          <p:cNvCxnSpPr/>
          <p:nvPr/>
        </p:nvCxnSpPr>
        <p:spPr>
          <a:xfrm>
            <a:off x="5607986" y="95055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10" name="Google Shape;210;p19"/>
          <p:cNvSpPr/>
          <p:nvPr/>
        </p:nvSpPr>
        <p:spPr>
          <a:xfrm>
            <a:off x="167300" y="801800"/>
            <a:ext cx="2410800" cy="16485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US1: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1" name="Google Shape;211;p19"/>
          <p:cNvSpPr/>
          <p:nvPr/>
        </p:nvSpPr>
        <p:spPr>
          <a:xfrm>
            <a:off x="6281475" y="801800"/>
            <a:ext cx="2410800" cy="16485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US1: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18668900" y="801800"/>
            <a:ext cx="2410800" cy="16485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T1: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6281475" y="4042650"/>
            <a:ext cx="2410800" cy="1648500"/>
          </a:xfrm>
          <a:prstGeom prst="roundRect">
            <a:avLst>
              <a:gd name="adj" fmla="val 16667"/>
            </a:avLst>
          </a:prstGeom>
          <a:solidFill>
            <a:srgbClr val="D0E0E3"/>
          </a:solidFill>
          <a:ln w="28575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US1: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12395950" y="3953600"/>
            <a:ext cx="2410800" cy="1648500"/>
          </a:xfrm>
          <a:prstGeom prst="roundRect">
            <a:avLst>
              <a:gd name="adj" fmla="val 16667"/>
            </a:avLst>
          </a:prstGeom>
          <a:solidFill>
            <a:srgbClr val="D0E0E3"/>
          </a:solidFill>
          <a:ln w="28575" cap="flat" cmpd="sng">
            <a:solidFill>
              <a:srgbClr val="0C343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T2: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15" name="Google Shape;215;p19"/>
          <p:cNvCxnSpPr/>
          <p:nvPr/>
        </p:nvCxnSpPr>
        <p:spPr>
          <a:xfrm>
            <a:off x="2874374" y="-28500"/>
            <a:ext cx="0" cy="10857000"/>
          </a:xfrm>
          <a:prstGeom prst="straightConnector1">
            <a:avLst/>
          </a:prstGeom>
          <a:noFill/>
          <a:ln w="38100" cap="flat" cmpd="sng">
            <a:solidFill>
              <a:srgbClr val="5B0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" name="Google Shape;216;p19"/>
          <p:cNvSpPr/>
          <p:nvPr/>
        </p:nvSpPr>
        <p:spPr>
          <a:xfrm>
            <a:off x="140775" y="2686900"/>
            <a:ext cx="2410800" cy="16485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Consolas"/>
                <a:ea typeface="Consolas"/>
                <a:cs typeface="Consolas"/>
                <a:sym typeface="Consolas"/>
              </a:rPr>
              <a:t>US2: [...]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20" title="Vmw_I2.png"/>
          <p:cNvPicPr preferRelativeResize="0"/>
          <p:nvPr/>
        </p:nvPicPr>
        <p:blipFill>
          <a:blip r:embed="rId3">
            <a:alphaModFix amt="51000"/>
          </a:blip>
          <a:stretch>
            <a:fillRect/>
          </a:stretch>
        </p:blipFill>
        <p:spPr>
          <a:xfrm>
            <a:off x="0" y="0"/>
            <a:ext cx="21600000" cy="108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0"/>
          <p:cNvSpPr/>
          <p:nvPr/>
        </p:nvSpPr>
        <p:spPr>
          <a:xfrm>
            <a:off x="814250" y="3300663"/>
            <a:ext cx="19957567" cy="4198675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 w="114300" cap="flat" cmpd="sng">
                  <a:solidFill>
                    <a:srgbClr val="434343"/>
                  </a:solidFill>
                  <a:prstDash val="solid"/>
                  <a:round/>
                  <a:headEnd type="none" w="sm" len="sm"/>
                  <a:tailEnd type="none" w="sm" len="sm"/>
                </a:ln>
                <a:solidFill>
                  <a:schemeClr val="lt1"/>
                </a:solidFill>
                <a:latin typeface="Consolas"/>
              </a:rPr>
              <a:t>Sprint 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2F4C5E97-24B0-0DCB-6E5D-04CEDF7A8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Google Shape;66;p15">
            <a:extLst>
              <a:ext uri="{FF2B5EF4-FFF2-40B4-BE49-F238E27FC236}">
                <a16:creationId xmlns:a16="http://schemas.microsoft.com/office/drawing/2014/main" id="{08A8ACA4-1179-12E3-E9C9-3BEFFC1B1764}"/>
              </a:ext>
            </a:extLst>
          </p:cNvPr>
          <p:cNvCxnSpPr/>
          <p:nvPr/>
        </p:nvCxnSpPr>
        <p:spPr>
          <a:xfrm>
            <a:off x="5944724" y="-31500"/>
            <a:ext cx="0" cy="10857000"/>
          </a:xfrm>
          <a:prstGeom prst="straightConnector1">
            <a:avLst/>
          </a:prstGeom>
          <a:noFill/>
          <a:ln w="38100" cap="flat" cmpd="sng">
            <a:solidFill>
              <a:srgbClr val="5B0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BD067047-17A6-A73B-40A9-EFC846A20D3A}"/>
              </a:ext>
            </a:extLst>
          </p:cNvPr>
          <p:cNvSpPr/>
          <p:nvPr/>
        </p:nvSpPr>
        <p:spPr>
          <a:xfrm>
            <a:off x="3197186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Student ID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8" name="Google Shape;68;p15">
            <a:extLst>
              <a:ext uri="{FF2B5EF4-FFF2-40B4-BE49-F238E27FC236}">
                <a16:creationId xmlns:a16="http://schemas.microsoft.com/office/drawing/2014/main" id="{30D07728-647F-3943-32C1-A317603FE326}"/>
              </a:ext>
            </a:extLst>
          </p:cNvPr>
          <p:cNvSpPr/>
          <p:nvPr/>
        </p:nvSpPr>
        <p:spPr>
          <a:xfrm>
            <a:off x="6281636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Story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15FAFE55-F469-8755-BD9C-F4A0563CFDDD}"/>
              </a:ext>
            </a:extLst>
          </p:cNvPr>
          <p:cNvSpPr/>
          <p:nvPr/>
        </p:nvSpPr>
        <p:spPr>
          <a:xfrm>
            <a:off x="9366071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To Do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" name="Google Shape;70;p15">
            <a:extLst>
              <a:ext uri="{FF2B5EF4-FFF2-40B4-BE49-F238E27FC236}">
                <a16:creationId xmlns:a16="http://schemas.microsoft.com/office/drawing/2014/main" id="{494F32B6-5882-A880-0F45-DEF6B0910340}"/>
              </a:ext>
            </a:extLst>
          </p:cNvPr>
          <p:cNvSpPr/>
          <p:nvPr/>
        </p:nvSpPr>
        <p:spPr>
          <a:xfrm>
            <a:off x="12395940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Doing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1" name="Google Shape;71;p15">
            <a:extLst>
              <a:ext uri="{FF2B5EF4-FFF2-40B4-BE49-F238E27FC236}">
                <a16:creationId xmlns:a16="http://schemas.microsoft.com/office/drawing/2014/main" id="{104A0D63-D20D-267B-A3F1-8D6FF537E571}"/>
              </a:ext>
            </a:extLst>
          </p:cNvPr>
          <p:cNvSpPr/>
          <p:nvPr/>
        </p:nvSpPr>
        <p:spPr>
          <a:xfrm>
            <a:off x="15532407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Review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" name="Google Shape;72;p15">
            <a:extLst>
              <a:ext uri="{FF2B5EF4-FFF2-40B4-BE49-F238E27FC236}">
                <a16:creationId xmlns:a16="http://schemas.microsoft.com/office/drawing/2014/main" id="{24D4800E-1D45-E265-783F-3419A1BF78F8}"/>
              </a:ext>
            </a:extLst>
          </p:cNvPr>
          <p:cNvSpPr/>
          <p:nvPr/>
        </p:nvSpPr>
        <p:spPr>
          <a:xfrm>
            <a:off x="18668888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Done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" name="Google Shape;73;p15">
            <a:extLst>
              <a:ext uri="{FF2B5EF4-FFF2-40B4-BE49-F238E27FC236}">
                <a16:creationId xmlns:a16="http://schemas.microsoft.com/office/drawing/2014/main" id="{841BB2B7-42DC-E4E3-91D1-ECC2F6DBBA6F}"/>
              </a:ext>
            </a:extLst>
          </p:cNvPr>
          <p:cNvSpPr/>
          <p:nvPr/>
        </p:nvSpPr>
        <p:spPr>
          <a:xfrm>
            <a:off x="167288" y="84312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F9CB9C"/>
          </a:solidFill>
          <a:ln w="28575" cap="flat" cmpd="sng">
            <a:solidFill>
              <a:srgbClr val="B45F0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>
                <a:latin typeface="Consolas"/>
                <a:ea typeface="Consolas"/>
                <a:cs typeface="Consolas"/>
                <a:sym typeface="Consolas"/>
              </a:rPr>
              <a:t>Backlog</a:t>
            </a:r>
            <a:endParaRPr sz="1800" b="1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" name="Google Shape;74;p15">
            <a:extLst>
              <a:ext uri="{FF2B5EF4-FFF2-40B4-BE49-F238E27FC236}">
                <a16:creationId xmlns:a16="http://schemas.microsoft.com/office/drawing/2014/main" id="{08C356ED-2B6C-23A2-6FFF-3D6A856BF9E0}"/>
              </a:ext>
            </a:extLst>
          </p:cNvPr>
          <p:cNvSpPr/>
          <p:nvPr/>
        </p:nvSpPr>
        <p:spPr>
          <a:xfrm>
            <a:off x="3197186" y="1385588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Consolas"/>
                <a:ea typeface="Consolas"/>
                <a:cs typeface="Consolas"/>
                <a:sym typeface="Consolas"/>
              </a:rPr>
              <a:t>66565</a:t>
            </a:r>
            <a:endParaRPr sz="18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" name="Google Shape;75;p15">
            <a:extLst>
              <a:ext uri="{FF2B5EF4-FFF2-40B4-BE49-F238E27FC236}">
                <a16:creationId xmlns:a16="http://schemas.microsoft.com/office/drawing/2014/main" id="{04C8872D-72E2-A80B-0AEE-3604AB6BC257}"/>
              </a:ext>
            </a:extLst>
          </p:cNvPr>
          <p:cNvSpPr/>
          <p:nvPr/>
        </p:nvSpPr>
        <p:spPr>
          <a:xfrm>
            <a:off x="3197186" y="2961501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Consolas"/>
                <a:ea typeface="Consolas"/>
                <a:cs typeface="Consolas"/>
                <a:sym typeface="Consolas"/>
              </a:rPr>
              <a:t>67196</a:t>
            </a:r>
            <a:endParaRPr sz="18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" name="Google Shape;76;p15">
            <a:extLst>
              <a:ext uri="{FF2B5EF4-FFF2-40B4-BE49-F238E27FC236}">
                <a16:creationId xmlns:a16="http://schemas.microsoft.com/office/drawing/2014/main" id="{398BBA65-86F1-09AF-45C0-3BA435092732}"/>
              </a:ext>
            </a:extLst>
          </p:cNvPr>
          <p:cNvSpPr/>
          <p:nvPr/>
        </p:nvSpPr>
        <p:spPr>
          <a:xfrm>
            <a:off x="3197186" y="4537410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Consolas"/>
                <a:ea typeface="Consolas"/>
                <a:cs typeface="Consolas"/>
                <a:sym typeface="Consolas"/>
              </a:rPr>
              <a:t>67215</a:t>
            </a:r>
            <a:endParaRPr sz="18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" name="Google Shape;77;p15">
            <a:extLst>
              <a:ext uri="{FF2B5EF4-FFF2-40B4-BE49-F238E27FC236}">
                <a16:creationId xmlns:a16="http://schemas.microsoft.com/office/drawing/2014/main" id="{B8AD895B-13BB-D5C5-54EC-A1BC6C8B3799}"/>
              </a:ext>
            </a:extLst>
          </p:cNvPr>
          <p:cNvSpPr/>
          <p:nvPr/>
        </p:nvSpPr>
        <p:spPr>
          <a:xfrm>
            <a:off x="3197186" y="6113307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800" b="1" dirty="0">
                <a:latin typeface="Consolas"/>
                <a:ea typeface="Consolas"/>
                <a:cs typeface="Consolas"/>
                <a:sym typeface="Consolas"/>
              </a:rPr>
              <a:t>68509</a:t>
            </a:r>
            <a:endParaRPr sz="18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" name="Google Shape;78;p15">
            <a:extLst>
              <a:ext uri="{FF2B5EF4-FFF2-40B4-BE49-F238E27FC236}">
                <a16:creationId xmlns:a16="http://schemas.microsoft.com/office/drawing/2014/main" id="{B1EF5587-1A77-615D-B533-CB0A9C56CEE9}"/>
              </a:ext>
            </a:extLst>
          </p:cNvPr>
          <p:cNvSpPr/>
          <p:nvPr/>
        </p:nvSpPr>
        <p:spPr>
          <a:xfrm>
            <a:off x="3197186" y="7689198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Consolas"/>
                <a:ea typeface="Consolas"/>
                <a:cs typeface="Consolas"/>
                <a:sym typeface="Consolas"/>
              </a:rPr>
              <a:t>68663</a:t>
            </a:r>
            <a:endParaRPr sz="18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" name="Google Shape;79;p15">
            <a:extLst>
              <a:ext uri="{FF2B5EF4-FFF2-40B4-BE49-F238E27FC236}">
                <a16:creationId xmlns:a16="http://schemas.microsoft.com/office/drawing/2014/main" id="{F89C5B08-FB1D-33F9-98E7-2AD165E3FB38}"/>
              </a:ext>
            </a:extLst>
          </p:cNvPr>
          <p:cNvSpPr/>
          <p:nvPr/>
        </p:nvSpPr>
        <p:spPr>
          <a:xfrm>
            <a:off x="3197186" y="9265103"/>
            <a:ext cx="2410800" cy="480900"/>
          </a:xfrm>
          <a:prstGeom prst="roundRect">
            <a:avLst>
              <a:gd name="adj" fmla="val 16667"/>
            </a:avLst>
          </a:prstGeom>
          <a:solidFill>
            <a:srgbClr val="E6B8AF"/>
          </a:solidFill>
          <a:ln w="28575" cap="flat" cmpd="sng">
            <a:solidFill>
              <a:srgbClr val="5B0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dirty="0">
                <a:latin typeface="Consolas"/>
                <a:ea typeface="Consolas"/>
                <a:cs typeface="Consolas"/>
                <a:sym typeface="Consolas"/>
              </a:rPr>
              <a:t>70116</a:t>
            </a:r>
            <a:endParaRPr sz="1800" b="1"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0" name="Google Shape;80;p15">
            <a:extLst>
              <a:ext uri="{FF2B5EF4-FFF2-40B4-BE49-F238E27FC236}">
                <a16:creationId xmlns:a16="http://schemas.microsoft.com/office/drawing/2014/main" id="{1CA22BD7-F5BF-D4C7-C6FF-5D05C9C1A913}"/>
              </a:ext>
            </a:extLst>
          </p:cNvPr>
          <p:cNvCxnSpPr/>
          <p:nvPr/>
        </p:nvCxnSpPr>
        <p:spPr>
          <a:xfrm>
            <a:off x="5607986" y="16260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1" name="Google Shape;81;p15">
            <a:extLst>
              <a:ext uri="{FF2B5EF4-FFF2-40B4-BE49-F238E27FC236}">
                <a16:creationId xmlns:a16="http://schemas.microsoft.com/office/drawing/2014/main" id="{A7235D85-53AF-63FF-105B-88564B9D1765}"/>
              </a:ext>
            </a:extLst>
          </p:cNvPr>
          <p:cNvCxnSpPr/>
          <p:nvPr/>
        </p:nvCxnSpPr>
        <p:spPr>
          <a:xfrm>
            <a:off x="5607986" y="32019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2" name="Google Shape;82;p15">
            <a:extLst>
              <a:ext uri="{FF2B5EF4-FFF2-40B4-BE49-F238E27FC236}">
                <a16:creationId xmlns:a16="http://schemas.microsoft.com/office/drawing/2014/main" id="{A1247EB2-93ED-B8F2-F2AB-1AE31A8874B4}"/>
              </a:ext>
            </a:extLst>
          </p:cNvPr>
          <p:cNvCxnSpPr/>
          <p:nvPr/>
        </p:nvCxnSpPr>
        <p:spPr>
          <a:xfrm>
            <a:off x="5607986" y="47778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3" name="Google Shape;83;p15">
            <a:extLst>
              <a:ext uri="{FF2B5EF4-FFF2-40B4-BE49-F238E27FC236}">
                <a16:creationId xmlns:a16="http://schemas.microsoft.com/office/drawing/2014/main" id="{DFB52580-1312-066F-6DC9-4ED502290EC2}"/>
              </a:ext>
            </a:extLst>
          </p:cNvPr>
          <p:cNvCxnSpPr/>
          <p:nvPr/>
        </p:nvCxnSpPr>
        <p:spPr>
          <a:xfrm>
            <a:off x="5607986" y="63537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4" name="Google Shape;84;p15">
            <a:extLst>
              <a:ext uri="{FF2B5EF4-FFF2-40B4-BE49-F238E27FC236}">
                <a16:creationId xmlns:a16="http://schemas.microsoft.com/office/drawing/2014/main" id="{0089E5B7-3DA6-6CA2-4370-9785754A646D}"/>
              </a:ext>
            </a:extLst>
          </p:cNvPr>
          <p:cNvCxnSpPr/>
          <p:nvPr/>
        </p:nvCxnSpPr>
        <p:spPr>
          <a:xfrm>
            <a:off x="5607986" y="79296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85" name="Google Shape;85;p15">
            <a:extLst>
              <a:ext uri="{FF2B5EF4-FFF2-40B4-BE49-F238E27FC236}">
                <a16:creationId xmlns:a16="http://schemas.microsoft.com/office/drawing/2014/main" id="{260452C7-C579-3018-F16B-41768FC9598E}"/>
              </a:ext>
            </a:extLst>
          </p:cNvPr>
          <p:cNvCxnSpPr/>
          <p:nvPr/>
        </p:nvCxnSpPr>
        <p:spPr>
          <a:xfrm>
            <a:off x="5607986" y="9505538"/>
            <a:ext cx="16042200" cy="0"/>
          </a:xfrm>
          <a:prstGeom prst="straightConnector1">
            <a:avLst/>
          </a:prstGeom>
          <a:noFill/>
          <a:ln w="28575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86" name="Google Shape;86;p15">
            <a:extLst>
              <a:ext uri="{FF2B5EF4-FFF2-40B4-BE49-F238E27FC236}">
                <a16:creationId xmlns:a16="http://schemas.microsoft.com/office/drawing/2014/main" id="{3D17F8BC-9FAF-02F4-D1C1-C0B0D909137A}"/>
              </a:ext>
            </a:extLst>
          </p:cNvPr>
          <p:cNvSpPr/>
          <p:nvPr/>
        </p:nvSpPr>
        <p:spPr>
          <a:xfrm>
            <a:off x="167300" y="801799"/>
            <a:ext cx="2410761" cy="2640601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Code Smells report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91" name="Google Shape;91;p15">
            <a:extLst>
              <a:ext uri="{FF2B5EF4-FFF2-40B4-BE49-F238E27FC236}">
                <a16:creationId xmlns:a16="http://schemas.microsoft.com/office/drawing/2014/main" id="{F963A007-8304-372C-666B-39AB67A327FB}"/>
              </a:ext>
            </a:extLst>
          </p:cNvPr>
          <p:cNvCxnSpPr/>
          <p:nvPr/>
        </p:nvCxnSpPr>
        <p:spPr>
          <a:xfrm>
            <a:off x="2874374" y="-28500"/>
            <a:ext cx="0" cy="10857000"/>
          </a:xfrm>
          <a:prstGeom prst="straightConnector1">
            <a:avLst/>
          </a:prstGeom>
          <a:noFill/>
          <a:ln w="38100" cap="flat" cmpd="sng">
            <a:solidFill>
              <a:srgbClr val="5B0F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2" name="Google Shape;92;p15">
            <a:extLst>
              <a:ext uri="{FF2B5EF4-FFF2-40B4-BE49-F238E27FC236}">
                <a16:creationId xmlns:a16="http://schemas.microsoft.com/office/drawing/2014/main" id="{30713AE8-550A-14C1-6DE0-AD3697CA1AB3}"/>
              </a:ext>
            </a:extLst>
          </p:cNvPr>
          <p:cNvSpPr/>
          <p:nvPr/>
        </p:nvSpPr>
        <p:spPr>
          <a:xfrm>
            <a:off x="167288" y="3894713"/>
            <a:ext cx="2437261" cy="2640601"/>
          </a:xfrm>
          <a:prstGeom prst="roundRect">
            <a:avLst>
              <a:gd name="adj" fmla="val 16667"/>
            </a:avLst>
          </a:prstGeom>
          <a:ln>
            <a:headEnd type="none" w="sm" len="sm"/>
            <a:tailEnd type="none" w="sm" len="sm"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Use case diagram</a:t>
            </a:r>
            <a:endParaRPr lang="pt-PT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" name="Google Shape;87;p15">
            <a:extLst>
              <a:ext uri="{FF2B5EF4-FFF2-40B4-BE49-F238E27FC236}">
                <a16:creationId xmlns:a16="http://schemas.microsoft.com/office/drawing/2014/main" id="{F9B8C8B5-A5B6-DB62-5924-FF28FCAC488D}"/>
              </a:ext>
            </a:extLst>
          </p:cNvPr>
          <p:cNvSpPr/>
          <p:nvPr/>
        </p:nvSpPr>
        <p:spPr>
          <a:xfrm>
            <a:off x="29509" y="1385588"/>
            <a:ext cx="1875816" cy="2293324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Explore codebase 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" name="Google Shape;87;p15">
            <a:extLst>
              <a:ext uri="{FF2B5EF4-FFF2-40B4-BE49-F238E27FC236}">
                <a16:creationId xmlns:a16="http://schemas.microsoft.com/office/drawing/2014/main" id="{71DD232C-4BB3-E34C-472A-01C8AB1178FA}"/>
              </a:ext>
            </a:extLst>
          </p:cNvPr>
          <p:cNvSpPr/>
          <p:nvPr/>
        </p:nvSpPr>
        <p:spPr>
          <a:xfrm>
            <a:off x="984459" y="1480732"/>
            <a:ext cx="1875816" cy="2293324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28575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Recognize present code smells</a:t>
            </a: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35212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457</Words>
  <Application>Microsoft Office PowerPoint</Application>
  <PresentationFormat>Personalizados</PresentationFormat>
  <Paragraphs>165</Paragraphs>
  <Slides>11</Slides>
  <Notes>11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4" baseType="lpstr">
      <vt:lpstr>Arial</vt:lpstr>
      <vt:lpstr>Consolas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Rafael Alexandre Portasio Soares</cp:lastModifiedBy>
  <cp:revision>3</cp:revision>
  <dcterms:modified xsi:type="dcterms:W3CDTF">2025-10-29T19:35:59Z</dcterms:modified>
</cp:coreProperties>
</file>