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23" r:id="rId2"/>
    <p:sldId id="326" r:id="rId3"/>
    <p:sldId id="349" r:id="rId4"/>
    <p:sldId id="347" r:id="rId5"/>
    <p:sldId id="348" r:id="rId6"/>
    <p:sldId id="343" r:id="rId7"/>
    <p:sldId id="346" r:id="rId8"/>
    <p:sldId id="345" r:id="rId9"/>
    <p:sldId id="350" r:id="rId10"/>
    <p:sldId id="353" r:id="rId11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A5"/>
    <a:srgbClr val="FB7E1A"/>
    <a:srgbClr val="9DBB23"/>
    <a:srgbClr val="EAEAEA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3" autoAdjust="0"/>
    <p:restoredTop sz="94915" autoAdjust="0"/>
  </p:normalViewPr>
  <p:slideViewPr>
    <p:cSldViewPr snapToGrid="0" snapToObjects="1">
      <p:cViewPr varScale="1">
        <p:scale>
          <a:sx n="92" d="100"/>
          <a:sy n="92" d="100"/>
        </p:scale>
        <p:origin x="582" y="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22/10/2021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0483C-9275-974F-8650-05EC61CC7E50}" type="datetimeFigureOut">
              <a:rPr lang="es-ES" smtClean="0"/>
              <a:t>22/10/2021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C6DA7-DA40-DC4C-AC5F-D47F3BE5E5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97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C6DA7-DA40-DC4C-AC5F-D47F3BE5E5F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9617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C6DA7-DA40-DC4C-AC5F-D47F3BE5E5F1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110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C6DA7-DA40-DC4C-AC5F-D47F3BE5E5F1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6108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4" y="0"/>
            <a:ext cx="9269582" cy="51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8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  <p:sp>
        <p:nvSpPr>
          <p:cNvPr id="3" name="CuadroTexto 2"/>
          <p:cNvSpPr txBox="1"/>
          <p:nvPr userDrawn="1"/>
        </p:nvSpPr>
        <p:spPr>
          <a:xfrm>
            <a:off x="-3091833" y="-93634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8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3" y="0"/>
            <a:ext cx="926958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69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5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6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6958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4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2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7977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7" r:id="rId7"/>
    <p:sldLayoutId id="214748366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33053" y="2075767"/>
            <a:ext cx="54224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endParaRPr lang="es-ES" sz="2800" b="1" dirty="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lang="es-ES" sz="2800" b="1" dirty="0" smtClean="0">
                <a:solidFill>
                  <a:schemeClr val="bg1"/>
                </a:solidFill>
                <a:latin typeface="Calibri"/>
                <a:cs typeface="Calibri"/>
              </a:rPr>
              <a:t>Asignación de turnos del personal de la salud</a:t>
            </a:r>
            <a:endParaRPr lang="es-ES" sz="2800" b="1" dirty="0" smtClean="0">
              <a:solidFill>
                <a:schemeClr val="bg1"/>
              </a:solidFill>
              <a:latin typeface="Calibri"/>
              <a:cs typeface="Calibri"/>
            </a:endParaRPr>
          </a:p>
          <a:p>
            <a:endParaRPr lang="es-ES"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892" y="1205853"/>
            <a:ext cx="1489996" cy="148999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906680" y="1808183"/>
            <a:ext cx="3001384" cy="8876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3600" b="1" dirty="0" smtClean="0">
                <a:solidFill>
                  <a:srgbClr val="0099A5"/>
                </a:solidFill>
                <a:latin typeface="Berlin Sans FB Demi" panose="020E0802020502020306" pitchFamily="34" charset="0"/>
                <a:cs typeface="Calibri"/>
              </a:rPr>
              <a:t>TURNOSOFT</a:t>
            </a:r>
            <a:endParaRPr lang="en-US" sz="3600" b="1" dirty="0" smtClean="0">
              <a:solidFill>
                <a:srgbClr val="0099A5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421082" y="2057400"/>
            <a:ext cx="4249882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8000" b="1" dirty="0" smtClean="0">
                <a:solidFill>
                  <a:srgbClr val="0099A5"/>
                </a:solidFill>
              </a:rPr>
              <a:t>GRACIAS</a:t>
            </a:r>
            <a:endParaRPr lang="en-US" sz="8000" b="1" dirty="0" smtClean="0">
              <a:solidFill>
                <a:srgbClr val="0099A5"/>
              </a:solidFill>
            </a:endParaRPr>
          </a:p>
        </p:txBody>
      </p:sp>
      <p:sp>
        <p:nvSpPr>
          <p:cNvPr id="7" name="Llamada ovalada 6"/>
          <p:cNvSpPr/>
          <p:nvPr/>
        </p:nvSpPr>
        <p:spPr>
          <a:xfrm>
            <a:off x="5891645" y="218209"/>
            <a:ext cx="2836719" cy="1205346"/>
          </a:xfrm>
          <a:prstGeom prst="wedgeEllipseCallout">
            <a:avLst/>
          </a:prstGeom>
          <a:solidFill>
            <a:schemeClr val="bg1"/>
          </a:solidFill>
          <a:ln w="57150">
            <a:solidFill>
              <a:srgbClr val="0099A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  <a:latin typeface="Cooper Black" panose="0208090404030B020404" pitchFamily="18" charset="0"/>
              </a:rPr>
              <a:t>Técnicamente somos los mejores</a:t>
            </a:r>
            <a:endParaRPr lang="en-US" dirty="0">
              <a:solidFill>
                <a:schemeClr val="tx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709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/>
          <p:cNvSpPr txBox="1"/>
          <p:nvPr/>
        </p:nvSpPr>
        <p:spPr>
          <a:xfrm>
            <a:off x="1393770" y="1301026"/>
            <a:ext cx="1313071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0099A5"/>
                </a:solidFill>
                <a:latin typeface="Calibri"/>
                <a:cs typeface="Calibri"/>
              </a:rPr>
              <a:t>Problema</a:t>
            </a:r>
            <a:endParaRPr lang="es-ES" sz="2000" b="1" dirty="0">
              <a:solidFill>
                <a:srgbClr val="0099A5"/>
              </a:solidFill>
              <a:latin typeface="Calibri"/>
              <a:cs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95" y="214312"/>
            <a:ext cx="674584" cy="64359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549563" y="240437"/>
            <a:ext cx="3001384" cy="6513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3600" b="1" dirty="0" smtClean="0">
                <a:solidFill>
                  <a:srgbClr val="0099A5"/>
                </a:solidFill>
                <a:latin typeface="Berlin Sans FB Demi" panose="020E0802020502020306" pitchFamily="34" charset="0"/>
                <a:cs typeface="Calibri"/>
              </a:rPr>
              <a:t>TURNOSOFT</a:t>
            </a:r>
            <a:endParaRPr lang="en-US" sz="3600" b="1" dirty="0" smtClean="0">
              <a:solidFill>
                <a:srgbClr val="0099A5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618" y="47907"/>
            <a:ext cx="847905" cy="84790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11115" y="1830713"/>
            <a:ext cx="4476896" cy="1004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Existe una metodología manual para asignar a la cantidad de especialistas que se necesitan para saber la programación de los horarios para los turnos de los profesionales de salud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5430716" y="1272322"/>
            <a:ext cx="2508427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0099A5"/>
                </a:solidFill>
                <a:latin typeface="Calibri"/>
                <a:cs typeface="Calibri"/>
              </a:rPr>
              <a:t>Solución al Problema</a:t>
            </a:r>
            <a:endParaRPr lang="es-ES" sz="2000" b="1" dirty="0">
              <a:solidFill>
                <a:srgbClr val="0099A5"/>
              </a:solidFill>
              <a:latin typeface="Calibri"/>
              <a:cs typeface="Calibri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1432395" y="3089391"/>
            <a:ext cx="1058974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0099A5"/>
                </a:solidFill>
                <a:latin typeface="Calibri"/>
                <a:cs typeface="Calibri"/>
              </a:rPr>
              <a:t>Riesgo</a:t>
            </a:r>
            <a:endParaRPr lang="es-ES" sz="2000" b="1" dirty="0">
              <a:solidFill>
                <a:srgbClr val="0099A5"/>
              </a:solidFill>
              <a:latin typeface="Calibri"/>
              <a:cs typeface="Calibri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21745" y="3586320"/>
            <a:ext cx="3372523" cy="145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s-CO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se programen doble turnos para diferentes especialistas o se queden sin turnos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s-CO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Lentitud de procesos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s-CO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Problemas de logística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5330413" y="1830713"/>
            <a:ext cx="3211158" cy="1981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CO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Implementar un software para hacer el cálculo de las personas que se necesitan por especialidad y programar su horario para un mes (tunos de día o noche)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CO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Evita el riesgo de programar doble turno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CO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genera el horario del profesional automáticamente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CO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usuario podrá consultar su horario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80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2334491" y="2821149"/>
            <a:ext cx="43434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>
                <a:solidFill>
                  <a:srgbClr val="5E5C5D"/>
                </a:solidFill>
                <a:latin typeface="Calibri"/>
                <a:cs typeface="Calibri"/>
              </a:rPr>
              <a:t>Por ser un proyecto innovador tenemos abiertas las puertas en cualquier segmento </a:t>
            </a:r>
            <a:r>
              <a:rPr lang="es-ES" dirty="0" smtClean="0">
                <a:solidFill>
                  <a:srgbClr val="5E5C5D"/>
                </a:solidFill>
                <a:latin typeface="Calibri"/>
                <a:cs typeface="Calibri"/>
              </a:rPr>
              <a:t>de la salud.</a:t>
            </a:r>
            <a:endParaRPr lang="es-ES" dirty="0" smtClean="0">
              <a:solidFill>
                <a:srgbClr val="5E5C5D"/>
              </a:solidFill>
              <a:latin typeface="Calibri"/>
              <a:cs typeface="Calibri"/>
            </a:endParaRPr>
          </a:p>
          <a:p>
            <a:pPr algn="just"/>
            <a:endParaRPr lang="es-ES" sz="2000" b="1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2334491" y="1774174"/>
            <a:ext cx="45150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smtClean="0">
                <a:solidFill>
                  <a:srgbClr val="0099A5"/>
                </a:solidFill>
                <a:latin typeface="Calibri"/>
                <a:cs typeface="Calibri"/>
              </a:rPr>
              <a:t>Mercado </a:t>
            </a:r>
            <a:r>
              <a:rPr lang="es-ES" sz="4400" b="1" dirty="0" smtClean="0">
                <a:solidFill>
                  <a:srgbClr val="0099A5"/>
                </a:solidFill>
                <a:latin typeface="Calibri"/>
                <a:cs typeface="Calibri"/>
              </a:rPr>
              <a:t>(target)</a:t>
            </a:r>
            <a:endParaRPr lang="es-ES" sz="3600" b="1" dirty="0">
              <a:solidFill>
                <a:srgbClr val="0099A5"/>
              </a:solidFill>
              <a:latin typeface="Calibri"/>
              <a:cs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95" y="214312"/>
            <a:ext cx="674584" cy="64359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618" y="47907"/>
            <a:ext cx="847905" cy="847905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2549562" y="146202"/>
            <a:ext cx="3892801" cy="6513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3600" b="1" dirty="0" smtClean="0">
                <a:solidFill>
                  <a:srgbClr val="0099A5"/>
                </a:solidFill>
                <a:latin typeface="Berlin Sans FB Demi" panose="020E0802020502020306" pitchFamily="34" charset="0"/>
                <a:cs typeface="Calibri"/>
              </a:rPr>
              <a:t>TURNOSOFT</a:t>
            </a:r>
            <a:endParaRPr lang="en-US" sz="3600" b="1" dirty="0" smtClean="0">
              <a:solidFill>
                <a:srgbClr val="0099A5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45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1318511" y="2342352"/>
            <a:ext cx="62946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>
                <a:solidFill>
                  <a:srgbClr val="5E5C5D"/>
                </a:solidFill>
                <a:latin typeface="Calibri"/>
                <a:cs typeface="Calibri"/>
              </a:rPr>
              <a:t>Por ser un proyecto innovador no se cuenta con una competencia directa en el mercado.</a:t>
            </a:r>
          </a:p>
          <a:p>
            <a:pPr algn="just"/>
            <a:endParaRPr lang="es-ES" dirty="0" smtClean="0">
              <a:solidFill>
                <a:srgbClr val="5E5C5D"/>
              </a:solidFill>
              <a:latin typeface="Calibri"/>
              <a:cs typeface="Calibri"/>
            </a:endParaRPr>
          </a:p>
          <a:p>
            <a:pPr algn="just"/>
            <a:r>
              <a:rPr lang="es-ES" dirty="0" smtClean="0">
                <a:solidFill>
                  <a:srgbClr val="5E5C5D"/>
                </a:solidFill>
                <a:latin typeface="Calibri"/>
                <a:cs typeface="Calibri"/>
              </a:rPr>
              <a:t>Nuestra compañía utiliza tecnología de punta para cada uno de sus procesos, lo que nos representa una ventaja competitiva frente a futuros competidores.</a:t>
            </a:r>
            <a:endParaRPr lang="es-ES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2726326" y="1200546"/>
            <a:ext cx="36244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smtClean="0">
                <a:solidFill>
                  <a:srgbClr val="0099A5"/>
                </a:solidFill>
                <a:latin typeface="Calibri"/>
                <a:cs typeface="Calibri"/>
              </a:rPr>
              <a:t>Competencia</a:t>
            </a:r>
            <a:endParaRPr lang="es-ES" sz="3600" b="1" dirty="0">
              <a:solidFill>
                <a:srgbClr val="0099A5"/>
              </a:solidFill>
              <a:latin typeface="Calibri"/>
              <a:cs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95" y="214312"/>
            <a:ext cx="674584" cy="643596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2549562" y="176867"/>
            <a:ext cx="4100619" cy="6513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3600" b="1" dirty="0" smtClean="0">
                <a:solidFill>
                  <a:srgbClr val="0099A5"/>
                </a:solidFill>
                <a:latin typeface="Berlin Sans FB Demi" panose="020E0802020502020306" pitchFamily="34" charset="0"/>
                <a:cs typeface="Calibri"/>
              </a:rPr>
              <a:t>TURNOSOFT</a:t>
            </a:r>
            <a:endParaRPr lang="en-US" sz="3600" b="1" dirty="0" smtClean="0">
              <a:solidFill>
                <a:srgbClr val="0099A5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618" y="47907"/>
            <a:ext cx="847905" cy="84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4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1945942" y="2360184"/>
            <a:ext cx="523512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000" dirty="0" smtClean="0">
                <a:solidFill>
                  <a:srgbClr val="5E5C5D"/>
                </a:solidFill>
                <a:latin typeface="Calibri"/>
                <a:cs typeface="Calibri"/>
              </a:rPr>
              <a:t>Un Analista </a:t>
            </a:r>
            <a:r>
              <a:rPr lang="es-ES" sz="2000" dirty="0" smtClean="0">
                <a:solidFill>
                  <a:srgbClr val="5E5C5D"/>
                </a:solidFill>
                <a:latin typeface="Calibri"/>
                <a:cs typeface="Calibri"/>
              </a:rPr>
              <a:t>del Sistema (Tiempo completo)</a:t>
            </a:r>
            <a:endParaRPr lang="es-ES" sz="2000" dirty="0" smtClean="0">
              <a:solidFill>
                <a:srgbClr val="5E5C5D"/>
              </a:solidFill>
              <a:latin typeface="Calibri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000" dirty="0" smtClean="0">
                <a:solidFill>
                  <a:srgbClr val="5E5C5D"/>
                </a:solidFill>
                <a:latin typeface="Calibri"/>
                <a:cs typeface="Calibri"/>
              </a:rPr>
              <a:t>Dos</a:t>
            </a:r>
            <a:r>
              <a:rPr lang="es-ES" sz="2000" dirty="0" smtClean="0">
                <a:solidFill>
                  <a:srgbClr val="5E5C5D"/>
                </a:solidFill>
                <a:latin typeface="Calibri"/>
                <a:cs typeface="Calibri"/>
              </a:rPr>
              <a:t> programadores (</a:t>
            </a:r>
            <a:r>
              <a:rPr lang="es-ES" sz="2000" dirty="0" smtClean="0">
                <a:solidFill>
                  <a:srgbClr val="5E5C5D"/>
                </a:solidFill>
                <a:latin typeface="Calibri"/>
                <a:cs typeface="Calibri"/>
              </a:rPr>
              <a:t>Tiempo completo</a:t>
            </a:r>
            <a:r>
              <a:rPr lang="es-ES" sz="2000" dirty="0" smtClean="0">
                <a:solidFill>
                  <a:srgbClr val="5E5C5D"/>
                </a:solidFill>
                <a:latin typeface="Calibri"/>
                <a:cs typeface="Calibri"/>
              </a:rPr>
              <a:t>).</a:t>
            </a:r>
            <a:endParaRPr lang="es-ES" sz="2000" dirty="0" smtClean="0">
              <a:solidFill>
                <a:srgbClr val="5E5C5D"/>
              </a:solidFill>
              <a:latin typeface="Calibri"/>
              <a:cs typeface="Calibri"/>
            </a:endParaRPr>
          </a:p>
          <a:p>
            <a:endParaRPr lang="es-ES" sz="3200" b="1" dirty="0">
              <a:solidFill>
                <a:srgbClr val="5E5C5D"/>
              </a:solidFill>
              <a:latin typeface="Calibri"/>
              <a:cs typeface="Calibri"/>
            </a:endParaRPr>
          </a:p>
          <a:p>
            <a:endParaRPr lang="es-ES" sz="3200" b="1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2577599" y="1424347"/>
            <a:ext cx="3624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rgbClr val="0099A5"/>
                </a:solidFill>
                <a:latin typeface="Calibri"/>
                <a:cs typeface="Calibri"/>
              </a:rPr>
              <a:t>Equipo de Trabajo</a:t>
            </a:r>
            <a:endParaRPr lang="es-ES" sz="3600" b="1" dirty="0">
              <a:solidFill>
                <a:srgbClr val="0099A5"/>
              </a:solidFill>
              <a:latin typeface="Calibri"/>
              <a:cs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95" y="214312"/>
            <a:ext cx="674584" cy="643596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549563" y="240437"/>
            <a:ext cx="4027882" cy="6513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3600" b="1" dirty="0" smtClean="0">
                <a:solidFill>
                  <a:srgbClr val="0099A5"/>
                </a:solidFill>
                <a:latin typeface="Berlin Sans FB Demi" panose="020E0802020502020306" pitchFamily="34" charset="0"/>
                <a:cs typeface="Calibri"/>
              </a:rPr>
              <a:t>TURNOSOFT</a:t>
            </a:r>
            <a:endParaRPr lang="en-US" sz="3600" b="1" dirty="0" smtClean="0">
              <a:solidFill>
                <a:srgbClr val="0099A5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618" y="47907"/>
            <a:ext cx="847905" cy="84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1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/>
          <p:cNvSpPr txBox="1"/>
          <p:nvPr/>
        </p:nvSpPr>
        <p:spPr>
          <a:xfrm>
            <a:off x="592494" y="2897847"/>
            <a:ext cx="2124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5E5C5D"/>
                </a:solidFill>
                <a:latin typeface="Calibri"/>
                <a:cs typeface="Calibri"/>
              </a:rPr>
              <a:t>Licencia </a:t>
            </a:r>
            <a:endParaRPr lang="es-ES" sz="2000" b="1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592494" y="1281878"/>
            <a:ext cx="2124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5E5C5D"/>
                </a:solidFill>
                <a:latin typeface="Calibri"/>
                <a:cs typeface="Calibri"/>
              </a:rPr>
              <a:t>Venta:</a:t>
            </a:r>
            <a:endParaRPr lang="es-ES" sz="2000" b="1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2372638" y="2920929"/>
            <a:ext cx="2124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5E5C5D"/>
                </a:solidFill>
                <a:latin typeface="Calibri"/>
                <a:cs typeface="Calibri"/>
              </a:rPr>
              <a:t>Mantenimiento</a:t>
            </a:r>
            <a:endParaRPr lang="es-ES" sz="2000" b="1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2423621" y="3923595"/>
            <a:ext cx="2124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5E5C5D"/>
                </a:solidFill>
                <a:latin typeface="Calibri"/>
                <a:cs typeface="Calibri"/>
              </a:rPr>
              <a:t>Capacitación al personal</a:t>
            </a:r>
            <a:endParaRPr lang="es-ES" sz="2000" b="1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3312416" y="1081823"/>
            <a:ext cx="2746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rgbClr val="0099A5"/>
                </a:solidFill>
                <a:latin typeface="Calibri"/>
                <a:cs typeface="Calibri"/>
              </a:rPr>
              <a:t>Plan de Negocio</a:t>
            </a:r>
            <a:endParaRPr lang="es-ES" sz="2400" b="1" dirty="0">
              <a:solidFill>
                <a:srgbClr val="0099A5"/>
              </a:solidFill>
              <a:latin typeface="Calibri"/>
              <a:cs typeface="Calibri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2426443" y="1973046"/>
            <a:ext cx="2124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5E5C5D"/>
                </a:solidFill>
                <a:latin typeface="Calibri"/>
                <a:cs typeface="Calibri"/>
              </a:rPr>
              <a:t>Bajo Costo</a:t>
            </a:r>
            <a:endParaRPr lang="es-ES" sz="2000" b="1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cxnSp>
        <p:nvCxnSpPr>
          <p:cNvPr id="4" name="Conector recto de flecha 3"/>
          <p:cNvCxnSpPr/>
          <p:nvPr/>
        </p:nvCxnSpPr>
        <p:spPr>
          <a:xfrm>
            <a:off x="1095153" y="3451845"/>
            <a:ext cx="0" cy="49283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758" y="4123542"/>
            <a:ext cx="2124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5E5C5D"/>
                </a:solidFill>
                <a:latin typeface="Calibri"/>
                <a:cs typeface="Calibri"/>
              </a:rPr>
              <a:t>Costo: </a:t>
            </a:r>
            <a:r>
              <a:rPr lang="es-ES" sz="2000" b="1" dirty="0" smtClean="0">
                <a:solidFill>
                  <a:srgbClr val="5E5C5D"/>
                </a:solidFill>
                <a:latin typeface="Calibri"/>
                <a:cs typeface="Calibri"/>
              </a:rPr>
              <a:t>$1’000.000 </a:t>
            </a:r>
            <a:endParaRPr lang="es-ES" sz="2000" b="1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25" name="Abrir llave 24"/>
          <p:cNvSpPr/>
          <p:nvPr/>
        </p:nvSpPr>
        <p:spPr>
          <a:xfrm>
            <a:off x="1920962" y="1850065"/>
            <a:ext cx="598953" cy="2998382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CuadroTexto 26"/>
          <p:cNvSpPr txBox="1"/>
          <p:nvPr/>
        </p:nvSpPr>
        <p:spPr>
          <a:xfrm>
            <a:off x="4398615" y="2466235"/>
            <a:ext cx="2124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5E5C5D"/>
                </a:solidFill>
                <a:latin typeface="Calibri"/>
                <a:cs typeface="Calibri"/>
              </a:rPr>
              <a:t>Póliza Mensual</a:t>
            </a:r>
            <a:endParaRPr lang="es-ES" sz="2000" b="1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4398615" y="3124346"/>
            <a:ext cx="2124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5E5C5D"/>
                </a:solidFill>
                <a:latin typeface="Calibri"/>
                <a:cs typeface="Calibri"/>
              </a:rPr>
              <a:t>Hora o fracción de trabajo</a:t>
            </a:r>
            <a:endParaRPr lang="es-ES" sz="2000" b="1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29" name="Abrir llave 28"/>
          <p:cNvSpPr/>
          <p:nvPr/>
        </p:nvSpPr>
        <p:spPr>
          <a:xfrm>
            <a:off x="4155124" y="2212639"/>
            <a:ext cx="342047" cy="1816690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CuadroTexto 29"/>
          <p:cNvSpPr txBox="1"/>
          <p:nvPr/>
        </p:nvSpPr>
        <p:spPr>
          <a:xfrm>
            <a:off x="6689337" y="2451704"/>
            <a:ext cx="2124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5E5C5D"/>
                </a:solidFill>
                <a:latin typeface="Calibri"/>
                <a:cs typeface="Calibri"/>
              </a:rPr>
              <a:t>Costo: $</a:t>
            </a:r>
            <a:r>
              <a:rPr lang="es-ES" sz="2000" b="1" dirty="0" err="1" smtClean="0">
                <a:solidFill>
                  <a:srgbClr val="5E5C5D"/>
                </a:solidFill>
                <a:latin typeface="Calibri"/>
                <a:cs typeface="Calibri"/>
              </a:rPr>
              <a:t>xxxx</a:t>
            </a:r>
            <a:endParaRPr lang="es-ES" sz="2000" b="1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cxnSp>
        <p:nvCxnSpPr>
          <p:cNvPr id="32" name="Conector recto de flecha 31"/>
          <p:cNvCxnSpPr/>
          <p:nvPr/>
        </p:nvCxnSpPr>
        <p:spPr>
          <a:xfrm>
            <a:off x="6277510" y="2651759"/>
            <a:ext cx="31849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22771"/>
            <a:ext cx="9067800" cy="1020555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2459497" y="138413"/>
            <a:ext cx="4136512" cy="632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3600" b="1" dirty="0" smtClean="0">
                <a:solidFill>
                  <a:srgbClr val="0099A5"/>
                </a:solidFill>
                <a:latin typeface="Berlin Sans FB Demi" panose="020E0802020502020306" pitchFamily="34" charset="0"/>
                <a:cs typeface="Calibri"/>
              </a:rPr>
              <a:t>TURNOSOFT</a:t>
            </a:r>
            <a:endParaRPr lang="en-US" sz="3600" b="1" dirty="0" smtClean="0">
              <a:solidFill>
                <a:srgbClr val="0099A5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618" y="47907"/>
            <a:ext cx="847905" cy="84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3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/>
          <p:cNvSpPr txBox="1"/>
          <p:nvPr/>
        </p:nvSpPr>
        <p:spPr>
          <a:xfrm>
            <a:off x="3530625" y="1081823"/>
            <a:ext cx="2124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0099A5"/>
                </a:solidFill>
                <a:latin typeface="Calibri"/>
                <a:cs typeface="Calibri"/>
              </a:rPr>
              <a:t>Plan de Negocio</a:t>
            </a:r>
            <a:endParaRPr lang="es-ES" sz="2000" b="1" dirty="0">
              <a:solidFill>
                <a:srgbClr val="0099A5"/>
              </a:solidFill>
              <a:latin typeface="Calibri"/>
              <a:cs typeface="Calibri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2385"/>
            <a:ext cx="9067800" cy="102055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841" y="1847417"/>
            <a:ext cx="4414064" cy="282156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414783" y="142235"/>
            <a:ext cx="4228121" cy="6513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3600" b="1" dirty="0" smtClean="0">
                <a:solidFill>
                  <a:srgbClr val="0099A5"/>
                </a:solidFill>
                <a:latin typeface="Berlin Sans FB Demi" panose="020E0802020502020306" pitchFamily="34" charset="0"/>
                <a:cs typeface="Calibri"/>
              </a:rPr>
              <a:t>TURNOSOFT</a:t>
            </a:r>
            <a:endParaRPr lang="en-US" sz="3600" b="1" dirty="0" smtClean="0">
              <a:solidFill>
                <a:srgbClr val="0099A5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618" y="47907"/>
            <a:ext cx="847905" cy="84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1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/>
          <p:cNvSpPr txBox="1"/>
          <p:nvPr/>
        </p:nvSpPr>
        <p:spPr>
          <a:xfrm>
            <a:off x="3530625" y="1081823"/>
            <a:ext cx="2124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0099A5"/>
                </a:solidFill>
                <a:latin typeface="Calibri"/>
                <a:cs typeface="Calibri"/>
              </a:rPr>
              <a:t>Plan de Negocio</a:t>
            </a:r>
            <a:endParaRPr lang="es-ES" sz="2000" b="1" dirty="0">
              <a:solidFill>
                <a:srgbClr val="0099A5"/>
              </a:solidFill>
              <a:latin typeface="Calibri"/>
              <a:cs typeface="Calibri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22771"/>
            <a:ext cx="9067800" cy="102055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487" y="1972975"/>
            <a:ext cx="4947289" cy="275835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452254" y="167701"/>
            <a:ext cx="4218709" cy="6513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3600" b="1" dirty="0" smtClean="0">
                <a:solidFill>
                  <a:srgbClr val="0099A5"/>
                </a:solidFill>
                <a:latin typeface="Berlin Sans FB Demi" panose="020E0802020502020306" pitchFamily="34" charset="0"/>
                <a:cs typeface="Calibri"/>
              </a:rPr>
              <a:t>TURNOSOFT</a:t>
            </a:r>
            <a:endParaRPr lang="en-US" sz="3600" b="1" dirty="0" smtClean="0">
              <a:solidFill>
                <a:srgbClr val="0099A5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618" y="47907"/>
            <a:ext cx="847905" cy="84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2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1697180" y="2090111"/>
            <a:ext cx="54517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s-ES" sz="1600" dirty="0" smtClean="0">
                <a:solidFill>
                  <a:srgbClr val="5E5C5D"/>
                </a:solidFill>
                <a:latin typeface="Calibri"/>
                <a:cs typeface="Calibri"/>
              </a:rPr>
              <a:t>Nuestro logro principal está representado en un paquete de Software solución para nuestros clientes.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ES" sz="1600" dirty="0" smtClean="0">
                <a:solidFill>
                  <a:srgbClr val="5E5C5D"/>
                </a:solidFill>
                <a:latin typeface="Calibri"/>
                <a:cs typeface="Calibri"/>
              </a:rPr>
              <a:t>Como objetivo inmediato tenemos el complemento del software basados en la retroalimentación con nuestros clientes.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ES" sz="1600" dirty="0" smtClean="0">
                <a:solidFill>
                  <a:srgbClr val="5E5C5D"/>
                </a:solidFill>
                <a:latin typeface="Calibri"/>
                <a:cs typeface="Calibri"/>
              </a:rPr>
              <a:t>Nuestra meta es abarcar la mayor cantidad del mercado en el menor tiempo posible y obtener un reconocimiento satisfactorio de todos nuestros clientes.</a:t>
            </a:r>
          </a:p>
          <a:p>
            <a:endParaRPr lang="es-ES" sz="3200" b="1" dirty="0">
              <a:solidFill>
                <a:srgbClr val="5E5C5D"/>
              </a:solidFill>
              <a:latin typeface="Calibri"/>
              <a:cs typeface="Calibri"/>
            </a:endParaRPr>
          </a:p>
          <a:p>
            <a:endParaRPr lang="es-ES" sz="3200" b="1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2043544" y="1333912"/>
            <a:ext cx="5292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rgbClr val="0099A5"/>
                </a:solidFill>
                <a:latin typeface="Calibri"/>
                <a:cs typeface="Calibri"/>
              </a:rPr>
              <a:t>Logros, Objetivos y Metas</a:t>
            </a:r>
            <a:endParaRPr lang="es-ES" sz="3200" b="1" dirty="0">
              <a:solidFill>
                <a:srgbClr val="0099A5"/>
              </a:solidFill>
              <a:latin typeface="Calibri"/>
              <a:cs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95" y="214312"/>
            <a:ext cx="674584" cy="643596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456045" y="214312"/>
            <a:ext cx="4111010" cy="6435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3600" b="1" dirty="0" smtClean="0">
                <a:solidFill>
                  <a:srgbClr val="0099A5"/>
                </a:solidFill>
                <a:latin typeface="Berlin Sans FB Demi" panose="020E0802020502020306" pitchFamily="34" charset="0"/>
                <a:cs typeface="Calibri"/>
              </a:rPr>
              <a:t>TURNOSOFT</a:t>
            </a:r>
            <a:endParaRPr lang="en-US" sz="3600" b="1" dirty="0" smtClean="0">
              <a:solidFill>
                <a:srgbClr val="0099A5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618" y="47907"/>
            <a:ext cx="847905" cy="84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2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Presentación SENA-GC-F-004-V1</Template>
  <TotalTime>1339</TotalTime>
  <Words>300</Words>
  <Application>Microsoft Office PowerPoint</Application>
  <PresentationFormat>Presentación en pantalla (16:9)</PresentationFormat>
  <Paragraphs>52</Paragraphs>
  <Slides>10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Berlin Sans FB Demi</vt:lpstr>
      <vt:lpstr>Calibri</vt:lpstr>
      <vt:lpstr>Cooper Black</vt:lpstr>
      <vt:lpstr>Times New Roman</vt:lpstr>
      <vt:lpstr>Wingdings</vt:lpstr>
      <vt:lpstr>Presentación SENA-GC-F-004-V1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SENA</cp:lastModifiedBy>
  <cp:revision>61</cp:revision>
  <dcterms:created xsi:type="dcterms:W3CDTF">2015-08-06T22:24:59Z</dcterms:created>
  <dcterms:modified xsi:type="dcterms:W3CDTF">2021-10-22T15:50:42Z</dcterms:modified>
</cp:coreProperties>
</file>