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0"/>
  </p:notesMasterIdLst>
  <p:sldIdLst>
    <p:sldId id="439" r:id="rId2"/>
    <p:sldId id="496" r:id="rId3"/>
    <p:sldId id="499" r:id="rId4"/>
    <p:sldId id="440" r:id="rId5"/>
    <p:sldId id="491" r:id="rId6"/>
    <p:sldId id="492" r:id="rId7"/>
    <p:sldId id="493" r:id="rId8"/>
    <p:sldId id="494" r:id="rId9"/>
    <p:sldId id="495" r:id="rId10"/>
    <p:sldId id="500" r:id="rId11"/>
    <p:sldId id="441" r:id="rId12"/>
    <p:sldId id="442" r:id="rId13"/>
    <p:sldId id="443" r:id="rId14"/>
    <p:sldId id="444" r:id="rId15"/>
    <p:sldId id="445" r:id="rId16"/>
    <p:sldId id="446" r:id="rId17"/>
    <p:sldId id="447" r:id="rId18"/>
    <p:sldId id="448" r:id="rId19"/>
    <p:sldId id="449" r:id="rId20"/>
    <p:sldId id="450" r:id="rId21"/>
    <p:sldId id="451" r:id="rId22"/>
    <p:sldId id="452" r:id="rId23"/>
    <p:sldId id="453" r:id="rId24"/>
    <p:sldId id="501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461" r:id="rId33"/>
    <p:sldId id="502" r:id="rId34"/>
    <p:sldId id="462" r:id="rId35"/>
    <p:sldId id="463" r:id="rId36"/>
    <p:sldId id="464" r:id="rId37"/>
    <p:sldId id="465" r:id="rId38"/>
    <p:sldId id="466" r:id="rId39"/>
    <p:sldId id="467" r:id="rId40"/>
    <p:sldId id="468" r:id="rId41"/>
    <p:sldId id="469" r:id="rId42"/>
    <p:sldId id="470" r:id="rId43"/>
    <p:sldId id="471" r:id="rId44"/>
    <p:sldId id="472" r:id="rId45"/>
    <p:sldId id="473" r:id="rId46"/>
    <p:sldId id="476" r:id="rId47"/>
    <p:sldId id="477" r:id="rId48"/>
    <p:sldId id="478" r:id="rId49"/>
    <p:sldId id="479" r:id="rId50"/>
    <p:sldId id="480" r:id="rId51"/>
    <p:sldId id="481" r:id="rId52"/>
    <p:sldId id="504" r:id="rId53"/>
    <p:sldId id="507" r:id="rId54"/>
    <p:sldId id="508" r:id="rId55"/>
    <p:sldId id="506" r:id="rId56"/>
    <p:sldId id="512" r:id="rId57"/>
    <p:sldId id="509" r:id="rId58"/>
    <p:sldId id="510" r:id="rId59"/>
    <p:sldId id="511" r:id="rId60"/>
    <p:sldId id="482" r:id="rId61"/>
    <p:sldId id="513" r:id="rId62"/>
    <p:sldId id="483" r:id="rId63"/>
    <p:sldId id="484" r:id="rId64"/>
    <p:sldId id="485" r:id="rId65"/>
    <p:sldId id="486" r:id="rId66"/>
    <p:sldId id="487" r:id="rId67"/>
    <p:sldId id="488" r:id="rId68"/>
    <p:sldId id="489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439"/>
            <p14:sldId id="496"/>
            <p14:sldId id="499"/>
            <p14:sldId id="440"/>
            <p14:sldId id="491"/>
            <p14:sldId id="492"/>
            <p14:sldId id="493"/>
            <p14:sldId id="494"/>
            <p14:sldId id="495"/>
            <p14:sldId id="50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501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502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6"/>
            <p14:sldId id="477"/>
            <p14:sldId id="478"/>
            <p14:sldId id="479"/>
            <p14:sldId id="480"/>
            <p14:sldId id="481"/>
            <p14:sldId id="504"/>
            <p14:sldId id="507"/>
            <p14:sldId id="508"/>
            <p14:sldId id="506"/>
            <p14:sldId id="512"/>
            <p14:sldId id="509"/>
            <p14:sldId id="510"/>
            <p14:sldId id="511"/>
            <p14:sldId id="482"/>
            <p14:sldId id="513"/>
            <p14:sldId id="483"/>
            <p14:sldId id="484"/>
            <p14:sldId id="485"/>
            <p14:sldId id="486"/>
            <p14:sldId id="487"/>
            <p14:sldId id="488"/>
            <p14:sldId id="4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A2"/>
    <a:srgbClr val="D24726"/>
    <a:srgbClr val="DD462F"/>
    <a:srgbClr val="D2B4A6"/>
    <a:srgbClr val="734F29"/>
    <a:srgbClr val="AEB785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9" autoAdjust="0"/>
    <p:restoredTop sz="94290" autoAdjust="0"/>
  </p:normalViewPr>
  <p:slideViewPr>
    <p:cSldViewPr snapToGrid="0">
      <p:cViewPr varScale="1">
        <p:scale>
          <a:sx n="52" d="100"/>
          <a:sy n="52" d="100"/>
        </p:scale>
        <p:origin x="202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rPr lang="zh-CN" altLang="en-US"/>
              <a:pPr/>
              <a:t>2019/4/25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43029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3107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BF41-C027-474C-A6EA-DE52E2D4CD53}" type="datetime1">
              <a:rPr lang="zh-CN" altLang="en-US" smtClean="0"/>
              <a:t>2019/4/25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C355-7768-4C6F-8837-C378EC7DD881}" type="datetime1">
              <a:rPr lang="zh-CN" altLang="en-US" smtClean="0"/>
              <a:t>2019/4/25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188C-A758-4D7F-AAA6-5485B1133BA8}" type="datetime1">
              <a:rPr lang="zh-CN" altLang="en-US" smtClean="0"/>
              <a:t>2019/4/25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02EB-4129-4F6F-8CDA-C4505242F395}" type="datetime1">
              <a:rPr lang="zh-CN" altLang="en-US" smtClean="0"/>
              <a:t>2019/4/25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8830-B1F0-43AA-B06E-6F37C094358C}" type="datetime1">
              <a:rPr lang="zh-CN" altLang="en-US" smtClean="0"/>
              <a:t>2019/4/25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70D3-3222-416B-8E81-2B71EF3EA386}" type="datetime1">
              <a:rPr lang="zh-CN" altLang="en-US" smtClean="0"/>
              <a:t>2019/4/25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29C3-4BF4-4C01-BC04-682233B5943A}" type="datetime1">
              <a:rPr lang="zh-CN" altLang="en-US" smtClean="0"/>
              <a:t>2019/4/25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823C-C2BA-40B4-A65F-B4DCAC373C59}" type="datetime1">
              <a:rPr lang="zh-CN" altLang="en-US" smtClean="0"/>
              <a:t>2019/4/25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3121-9D34-4A75-9D36-234759CC3F77}" type="datetime1">
              <a:rPr lang="zh-CN" altLang="en-US" smtClean="0"/>
              <a:t>2019/4/25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0F0B-40BC-4DD3-93C9-2522833CEFD4}" type="datetime1">
              <a:rPr lang="zh-CN" altLang="en-US" smtClean="0"/>
              <a:t>2019/4/25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1A36-CF68-48B8-A695-4D8478313CB3}" type="datetime1">
              <a:rPr lang="zh-CN" altLang="en-US" smtClean="0"/>
              <a:t>2019/4/25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BD7D3F8-64A7-471A-9AC0-DF4F973F7DB1}" type="datetime1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flyyufenfei/article/details/79187656" TargetMode="External"/><Relationship Id="rId2" Type="http://schemas.openxmlformats.org/officeDocument/2006/relationships/hyperlink" Target="https://www.jianshu.com/p/d79821e9fdb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ianshu.com/p/3379892948da" TargetMode="External"/><Relationship Id="rId4" Type="http://schemas.openxmlformats.org/officeDocument/2006/relationships/hyperlink" Target="https://zhuanlan.zhihu.com/p/38797088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756" y="1649112"/>
            <a:ext cx="8855242" cy="2922889"/>
          </a:xfrm>
        </p:spPr>
        <p:txBody>
          <a:bodyPr/>
          <a:lstStyle/>
          <a:p>
            <a:r>
              <a:rPr lang="zh-CN" altLang="en-US" sz="3200" dirty="0">
                <a:latin typeface="Microsoft YaHei" charset="0"/>
                <a:ea typeface="Microsoft YaHei" charset="0"/>
                <a:cs typeface="Microsoft YaHei" charset="0"/>
              </a:rPr>
              <a:t>项目二  </a:t>
            </a:r>
            <a:r>
              <a:rPr lang="en-US" altLang="zh-CN" sz="3200" b="1" dirty="0">
                <a:latin typeface="Arial" charset="0"/>
                <a:ea typeface="宋体" charset="0"/>
              </a:rPr>
              <a:t>Linux</a:t>
            </a:r>
            <a:r>
              <a:rPr lang="zh-CN" altLang="en-US" sz="3200" b="1" dirty="0">
                <a:latin typeface="Arial" charset="0"/>
                <a:ea typeface="宋体" charset="0"/>
              </a:rPr>
              <a:t>下编程</a:t>
            </a:r>
            <a:r>
              <a:rPr lang="en-US" altLang="zh-CN" sz="3200" b="1" dirty="0">
                <a:latin typeface="Arial" charset="0"/>
                <a:ea typeface="宋体" charset="0"/>
              </a:rPr>
              <a:t>——</a:t>
            </a:r>
            <a:r>
              <a:rPr lang="zh-CN" altLang="en-US" sz="3200" b="1" dirty="0">
                <a:latin typeface="Arial" charset="0"/>
                <a:ea typeface="宋体" charset="0"/>
              </a:rPr>
              <a:t>命令行交互</a:t>
            </a:r>
            <a:r>
              <a:rPr lang="en-US" altLang="zh-CN" sz="3200" b="1" dirty="0" err="1">
                <a:latin typeface="Arial" charset="0"/>
                <a:ea typeface="宋体" charset="0"/>
              </a:rPr>
              <a:t>mySQL</a:t>
            </a:r>
            <a:b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</a:br>
            <a:endParaRPr lang="zh-CN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804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7979320" cy="435133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Linux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环境搭建：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Bash On Windows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安装教程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chemeClr val="tx1"/>
                </a:solidFill>
              </a:rPr>
              <a:t>Linux</a:t>
            </a:r>
            <a:r>
              <a:rPr lang="zh-CN" altLang="en-US" sz="2400" b="1" dirty="0">
                <a:solidFill>
                  <a:schemeClr val="tx1"/>
                </a:solidFill>
              </a:rPr>
              <a:t>常用命令、</a:t>
            </a:r>
            <a:r>
              <a:rPr lang="en-US" altLang="zh-CN" sz="2400" b="1" dirty="0">
                <a:solidFill>
                  <a:schemeClr val="tx1"/>
                </a:solidFill>
              </a:rPr>
              <a:t>g++</a:t>
            </a:r>
            <a:r>
              <a:rPr lang="zh-CN" altLang="en-US" sz="2400" b="1" dirty="0">
                <a:solidFill>
                  <a:schemeClr val="tx1"/>
                </a:solidFill>
              </a:rPr>
              <a:t>和</a:t>
            </a:r>
            <a:r>
              <a:rPr lang="en-US" altLang="zh-CN" sz="2400" b="1" dirty="0" err="1">
                <a:solidFill>
                  <a:schemeClr val="tx1"/>
                </a:solidFill>
              </a:rPr>
              <a:t>gdb</a:t>
            </a:r>
            <a:r>
              <a:rPr lang="zh-CN" altLang="en-US" sz="2400" b="1" dirty="0">
                <a:solidFill>
                  <a:schemeClr val="tx1"/>
                </a:solidFill>
              </a:rPr>
              <a:t>的使用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make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工具和</a:t>
            </a:r>
            <a:r>
              <a:rPr lang="en-US" altLang="zh-CN" sz="2400" dirty="0" err="1">
                <a:solidFill>
                  <a:schemeClr val="bg1">
                    <a:lumMod val="65000"/>
                  </a:schemeClr>
                </a:solidFill>
              </a:rPr>
              <a:t>makefile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的使用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Linux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下编程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—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智能交互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MySQL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832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Linux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常用命令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3327" y="1376964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endParaRPr lang="zh-CN" altLang="en-US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73065" y="2121322"/>
            <a:ext cx="8867188" cy="465933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Ctrl + Alt + T 			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打开终端（即命令框界面）</a:t>
            </a: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cd  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文件夹名                     进入已存在的文件夹。</a:t>
            </a:r>
            <a:endParaRPr lang="en-US" altLang="zh-CN" sz="28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err="1">
                <a:solidFill>
                  <a:schemeClr val="tx1"/>
                </a:solidFill>
                <a:latin typeface="Arial" charset="0"/>
                <a:ea typeface="宋体" charset="0"/>
              </a:rPr>
              <a:t>mkdir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  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文件夹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xxx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              新建一个名为“文件夹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xxx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”的空文件夹。</a:t>
            </a: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err="1">
                <a:solidFill>
                  <a:schemeClr val="tx1"/>
                </a:solidFill>
                <a:latin typeface="Arial" charset="0"/>
                <a:ea typeface="宋体" charset="0"/>
              </a:rPr>
              <a:t>rm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  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文件</a:t>
            </a:r>
            <a:r>
              <a:rPr lang="en-US" altLang="zh-CN" sz="2000" dirty="0" err="1">
                <a:solidFill>
                  <a:schemeClr val="tx1"/>
                </a:solidFill>
                <a:latin typeface="Arial" charset="0"/>
                <a:ea typeface="宋体" charset="0"/>
              </a:rPr>
              <a:t>aaa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                     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删除名为“文件</a:t>
            </a:r>
            <a:r>
              <a:rPr lang="en-US" altLang="zh-CN" sz="2000" dirty="0" err="1">
                <a:solidFill>
                  <a:schemeClr val="tx1"/>
                </a:solidFill>
                <a:latin typeface="Arial" charset="0"/>
                <a:ea typeface="宋体" charset="0"/>
              </a:rPr>
              <a:t>aaa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”的文件</a:t>
            </a: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err="1">
                <a:solidFill>
                  <a:schemeClr val="tx1"/>
                </a:solidFill>
                <a:latin typeface="Arial" charset="0"/>
                <a:ea typeface="宋体" charset="0"/>
              </a:rPr>
              <a:t>rm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 –r  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文件夹</a:t>
            </a:r>
            <a:r>
              <a:rPr lang="en-US" altLang="zh-CN" sz="2000" dirty="0" err="1">
                <a:solidFill>
                  <a:schemeClr val="tx1"/>
                </a:solidFill>
                <a:latin typeface="Arial" charset="0"/>
                <a:ea typeface="宋体" charset="0"/>
              </a:rPr>
              <a:t>bbb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             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删除整个文件夹</a:t>
            </a:r>
            <a:r>
              <a:rPr lang="en-US" altLang="zh-CN" sz="2000" dirty="0" err="1">
                <a:solidFill>
                  <a:schemeClr val="tx1"/>
                </a:solidFill>
                <a:latin typeface="Arial" charset="0"/>
                <a:ea typeface="宋体" charset="0"/>
              </a:rPr>
              <a:t>bbb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以及文件夹</a:t>
            </a:r>
            <a:r>
              <a:rPr lang="en-US" altLang="zh-CN" sz="2000" dirty="0" err="1">
                <a:solidFill>
                  <a:schemeClr val="tx1"/>
                </a:solidFill>
                <a:latin typeface="Arial" charset="0"/>
                <a:ea typeface="宋体" charset="0"/>
              </a:rPr>
              <a:t>bbb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内所有文件</a:t>
            </a: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ls                                      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列举出</a:t>
            </a:r>
            <a:r>
              <a:rPr lang="zh-CN" altLang="en-US" sz="2000" dirty="0">
                <a:solidFill>
                  <a:srgbClr val="FF0000"/>
                </a:solidFill>
                <a:latin typeface="Arial" charset="0"/>
                <a:ea typeface="宋体" charset="0"/>
              </a:rPr>
              <a:t>当前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文件夹下所有的可见文件</a:t>
            </a: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cat  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文件</a:t>
            </a:r>
            <a:r>
              <a:rPr lang="en-US" altLang="zh-CN" sz="2000" dirty="0" err="1">
                <a:solidFill>
                  <a:schemeClr val="tx1"/>
                </a:solidFill>
                <a:latin typeface="Arial" charset="0"/>
                <a:ea typeface="宋体" charset="0"/>
              </a:rPr>
              <a:t>aaa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                     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仅查看阅读“文件</a:t>
            </a:r>
            <a:r>
              <a:rPr lang="en-US" altLang="zh-CN" sz="2000" dirty="0" err="1">
                <a:solidFill>
                  <a:schemeClr val="tx1"/>
                </a:solidFill>
                <a:latin typeface="Arial" charset="0"/>
                <a:ea typeface="宋体" charset="0"/>
              </a:rPr>
              <a:t>aaa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”里的内容</a:t>
            </a: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vim  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文件</a:t>
            </a:r>
            <a:r>
              <a:rPr lang="en-US" altLang="zh-CN" sz="2000" dirty="0" err="1">
                <a:solidFill>
                  <a:schemeClr val="tx1"/>
                </a:solidFill>
                <a:latin typeface="Arial" charset="0"/>
                <a:ea typeface="宋体" charset="0"/>
              </a:rPr>
              <a:t>aaa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                     </a:t>
            </a: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	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编辑名为“文件</a:t>
            </a:r>
            <a:r>
              <a:rPr lang="en-US" altLang="zh-CN" sz="2000" dirty="0" err="1">
                <a:solidFill>
                  <a:schemeClr val="tx1"/>
                </a:solidFill>
                <a:latin typeface="Arial" charset="0"/>
                <a:ea typeface="宋体" charset="0"/>
              </a:rPr>
              <a:t>aaa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”的文件，如果该文件未被创建，则创建并编辑，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	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敲入命令回车后离开当前界面，进入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vim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编辑界面。</a:t>
            </a: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563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Linux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常用命令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3327" y="1376964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endParaRPr lang="zh-CN" altLang="en-US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73065" y="2121322"/>
            <a:ext cx="8142287" cy="465933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altLang="zh-CN" sz="2000" dirty="0" err="1">
                <a:solidFill>
                  <a:schemeClr val="tx1"/>
                </a:solidFill>
                <a:latin typeface="Arial" charset="0"/>
                <a:ea typeface="宋体" charset="0"/>
              </a:rPr>
              <a:t>cp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  a.cpp  b.cpp    		</a:t>
            </a:r>
          </a:p>
          <a:p>
            <a:pPr marL="342900" lvl="1" indent="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	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将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a.cpp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所有内容复制到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b.cpp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中，如果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b.cpp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非空会被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a.cpp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覆盖，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	b.cpp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不存在会自动新建一个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b.cpp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err="1">
                <a:solidFill>
                  <a:schemeClr val="tx1"/>
                </a:solidFill>
                <a:latin typeface="Arial" charset="0"/>
                <a:ea typeface="宋体" charset="0"/>
              </a:rPr>
              <a:t>pwd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  		</a:t>
            </a:r>
          </a:p>
          <a:p>
            <a:pPr marL="342900" lvl="1" indent="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	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回车后返回当前绝对路径，即目前在哪个文件夹下</a:t>
            </a: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g++  </a:t>
            </a:r>
            <a:r>
              <a:rPr lang="en-US" altLang="zh-CN" sz="2000" dirty="0" err="1">
                <a:solidFill>
                  <a:schemeClr val="tx1"/>
                </a:solidFill>
                <a:latin typeface="Arial" charset="0"/>
                <a:ea typeface="宋体" charset="0"/>
              </a:rPr>
              <a:t>hello.c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  -g  -o  </a:t>
            </a:r>
            <a:r>
              <a:rPr lang="en-US" altLang="zh-CN" sz="2000" dirty="0" err="1">
                <a:solidFill>
                  <a:schemeClr val="tx1"/>
                </a:solidFill>
                <a:latin typeface="Arial" charset="0"/>
                <a:ea typeface="宋体" charset="0"/>
              </a:rPr>
              <a:t>hello.o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  </a:t>
            </a:r>
          </a:p>
          <a:p>
            <a:pPr marL="449262" lvl="1" indent="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	g++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为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C++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编译命令，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-g –o 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为参数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不可省略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，上面的命令为编译 名为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  <a:latin typeface="Arial" charset="0"/>
                <a:ea typeface="宋体" charset="0"/>
              </a:rPr>
              <a:t>hello.c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的源码，编译完成后生成名为</a:t>
            </a:r>
            <a:r>
              <a:rPr lang="en-US" altLang="zh-CN" sz="2000" dirty="0" err="1">
                <a:solidFill>
                  <a:schemeClr val="tx1"/>
                </a:solidFill>
                <a:latin typeface="Arial" charset="0"/>
                <a:ea typeface="宋体" charset="0"/>
              </a:rPr>
              <a:t>hello.o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的可执行文件。</a:t>
            </a: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./</a:t>
            </a:r>
            <a:r>
              <a:rPr lang="en-US" altLang="zh-CN" sz="2000" dirty="0" err="1">
                <a:solidFill>
                  <a:schemeClr val="tx1"/>
                </a:solidFill>
                <a:latin typeface="Arial" charset="0"/>
                <a:ea typeface="宋体" charset="0"/>
              </a:rPr>
              <a:t>hello.o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 </a:t>
            </a:r>
          </a:p>
          <a:p>
            <a:pPr marL="449262" lvl="1" indent="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	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使用命令“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./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”执行刚刚编译完成的“可执行文件</a:t>
            </a:r>
            <a:r>
              <a:rPr lang="en-US" altLang="zh-CN" sz="2000" dirty="0" err="1">
                <a:solidFill>
                  <a:schemeClr val="tx1"/>
                </a:solidFill>
                <a:latin typeface="Arial" charset="0"/>
                <a:ea typeface="宋体" charset="0"/>
              </a:rPr>
              <a:t>hello.o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”</a:t>
            </a: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191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3716" y="566560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latin typeface="Arial" charset="0"/>
                <a:ea typeface="宋体" charset="0"/>
              </a:rPr>
              <a:t>Linux</a:t>
            </a:r>
            <a:r>
              <a:rPr lang="zh-CN" altLang="en-US" dirty="0">
                <a:latin typeface="Arial" charset="0"/>
                <a:ea typeface="宋体" charset="0"/>
              </a:rPr>
              <a:t>下编写</a:t>
            </a:r>
            <a:r>
              <a:rPr lang="en-US" altLang="zh-CN" dirty="0">
                <a:latin typeface="Arial" charset="0"/>
                <a:ea typeface="宋体" charset="0"/>
              </a:rPr>
              <a:t>C++</a:t>
            </a:r>
            <a:r>
              <a:rPr lang="zh-CN" altLang="en-US" dirty="0">
                <a:latin typeface="Arial" charset="0"/>
                <a:ea typeface="宋体" charset="0"/>
              </a:rPr>
              <a:t>程序示例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465933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打开终端，如下：</a:t>
            </a: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新建文件夹，存放项目代码文件，使用命令：</a:t>
            </a:r>
            <a:r>
              <a:rPr lang="en-US" altLang="zh-CN" sz="2000" dirty="0" err="1">
                <a:solidFill>
                  <a:schemeClr val="tx1"/>
                </a:solidFill>
                <a:latin typeface="Arial" charset="0"/>
                <a:ea typeface="宋体" charset="0"/>
              </a:rPr>
              <a:t>mkdir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文件夹名</a:t>
            </a: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使用命令：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cd  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文件夹名 ，进入刚刚新建的文件夹内</a:t>
            </a: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92" y="1916059"/>
            <a:ext cx="4834304" cy="20034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92" y="4769091"/>
            <a:ext cx="4275260" cy="2088909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167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3716" y="566560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latin typeface="Arial" charset="0"/>
                <a:ea typeface="宋体" charset="0"/>
              </a:rPr>
              <a:t>Linux</a:t>
            </a:r>
            <a:r>
              <a:rPr lang="zh-CN" altLang="en-US" dirty="0">
                <a:latin typeface="Arial" charset="0"/>
                <a:ea typeface="宋体" charset="0"/>
              </a:rPr>
              <a:t>下编写</a:t>
            </a:r>
            <a:r>
              <a:rPr lang="en-US" altLang="zh-CN" dirty="0">
                <a:latin typeface="Arial" charset="0"/>
                <a:ea typeface="宋体" charset="0"/>
              </a:rPr>
              <a:t>C++</a:t>
            </a:r>
            <a:r>
              <a:rPr lang="zh-CN" altLang="en-US" dirty="0">
                <a:latin typeface="Arial" charset="0"/>
                <a:ea typeface="宋体" charset="0"/>
              </a:rPr>
              <a:t>程序示例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465933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在新建的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ex02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文件夹下，使用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vim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命令创建并编辑代码文件，敲入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vim ex02_test.cpp 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回车后会离开当前界面，进入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vim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编辑界面。如果提示“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vim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未安装”则使用命令“</a:t>
            </a:r>
            <a:r>
              <a:rPr lang="en-US" altLang="zh-CN" sz="2000" dirty="0" err="1">
                <a:solidFill>
                  <a:schemeClr val="tx1"/>
                </a:solidFill>
                <a:latin typeface="Arial" charset="0"/>
                <a:ea typeface="宋体" charset="0"/>
              </a:rPr>
              <a:t>sudo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 apt-get install vim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”回车后输入电脑密码进行安装即可。</a:t>
            </a: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44" y="3450981"/>
            <a:ext cx="6800850" cy="125730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833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3716" y="566560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latin typeface="Arial" charset="0"/>
                <a:ea typeface="宋体" charset="0"/>
              </a:rPr>
              <a:t>Linux</a:t>
            </a:r>
            <a:r>
              <a:rPr lang="zh-CN" altLang="en-US" dirty="0">
                <a:latin typeface="Arial" charset="0"/>
                <a:ea typeface="宋体" charset="0"/>
              </a:rPr>
              <a:t>下编写</a:t>
            </a:r>
            <a:r>
              <a:rPr lang="en-US" altLang="zh-CN" dirty="0">
                <a:latin typeface="Arial" charset="0"/>
                <a:ea typeface="宋体" charset="0"/>
              </a:rPr>
              <a:t>C++</a:t>
            </a:r>
            <a:r>
              <a:rPr lang="zh-CN" altLang="en-US" dirty="0">
                <a:latin typeface="Arial" charset="0"/>
                <a:ea typeface="宋体" charset="0"/>
              </a:rPr>
              <a:t>程序示例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97626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进入编辑后，键盘按下“</a:t>
            </a:r>
            <a:r>
              <a:rPr lang="en-US" altLang="zh-CN" sz="2000" dirty="0" err="1">
                <a:solidFill>
                  <a:schemeClr val="tx1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”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键进入插入模式，插入模式编辑框左下角会出现“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--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插入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--”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，这时候可以写代码了，我们输入如下图测试代码。</a:t>
            </a: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编辑完成后，按“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esc”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键退出插入模式。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6" y="2545226"/>
            <a:ext cx="4665052" cy="3241577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44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3716" y="566560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latin typeface="Arial" charset="0"/>
                <a:ea typeface="宋体" charset="0"/>
              </a:rPr>
              <a:t>Linux</a:t>
            </a:r>
            <a:r>
              <a:rPr lang="zh-CN" altLang="en-US" dirty="0">
                <a:latin typeface="Arial" charset="0"/>
                <a:ea typeface="宋体" charset="0"/>
              </a:rPr>
              <a:t>下编写</a:t>
            </a:r>
            <a:r>
              <a:rPr lang="en-US" altLang="zh-CN" dirty="0">
                <a:latin typeface="Arial" charset="0"/>
                <a:ea typeface="宋体" charset="0"/>
              </a:rPr>
              <a:t>C++</a:t>
            </a:r>
            <a:r>
              <a:rPr lang="zh-CN" altLang="en-US" dirty="0">
                <a:latin typeface="Arial" charset="0"/>
                <a:ea typeface="宋体" charset="0"/>
              </a:rPr>
              <a:t>程序示例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按“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esc”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键退出插入模式后，键盘输入冒号“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:”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，然后输入</a:t>
            </a:r>
            <a:r>
              <a:rPr lang="en-US" altLang="zh-CN" sz="2000" dirty="0" err="1">
                <a:solidFill>
                  <a:schemeClr val="tx1"/>
                </a:solidFill>
                <a:latin typeface="Arial" charset="0"/>
                <a:ea typeface="宋体" charset="0"/>
              </a:rPr>
              <a:t>wq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回车保存并退出，如图左下角，返回原来的界面。</a:t>
            </a: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err="1">
                <a:solidFill>
                  <a:schemeClr val="tx1"/>
                </a:solidFill>
                <a:latin typeface="Arial" charset="0"/>
                <a:ea typeface="宋体" charset="0"/>
              </a:rPr>
              <a:t>wq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  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保存并退出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q!   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不保存仅退出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46" y="2124751"/>
            <a:ext cx="4407510" cy="3542990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034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3716" y="566560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latin typeface="Arial" charset="0"/>
                <a:ea typeface="宋体" charset="0"/>
              </a:rPr>
              <a:t>Linux</a:t>
            </a:r>
            <a:r>
              <a:rPr lang="zh-CN" altLang="en-US" dirty="0">
                <a:latin typeface="Arial" charset="0"/>
                <a:ea typeface="宋体" charset="0"/>
              </a:rPr>
              <a:t>下编写</a:t>
            </a:r>
            <a:r>
              <a:rPr lang="en-US" altLang="zh-CN" dirty="0">
                <a:latin typeface="Arial" charset="0"/>
                <a:ea typeface="宋体" charset="0"/>
              </a:rPr>
              <a:t>C++</a:t>
            </a:r>
            <a:r>
              <a:rPr lang="zh-CN" altLang="en-US" dirty="0">
                <a:latin typeface="Arial" charset="0"/>
                <a:ea typeface="宋体" charset="0"/>
              </a:rPr>
              <a:t>程序示例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ls 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查看当前目录，发现刚刚编辑并保存的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ex02_test.cpp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文件已经存在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我们使用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g++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命令编译源代码，得到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ex02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可执行文件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14" y="3012831"/>
            <a:ext cx="7324725" cy="1905000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403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3716" y="566560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latin typeface="Arial" charset="0"/>
                <a:ea typeface="宋体" charset="0"/>
              </a:rPr>
              <a:t>Linux</a:t>
            </a:r>
            <a:r>
              <a:rPr lang="zh-CN" altLang="en-US" dirty="0">
                <a:latin typeface="Arial" charset="0"/>
                <a:ea typeface="宋体" charset="0"/>
              </a:rPr>
              <a:t>下编写</a:t>
            </a:r>
            <a:r>
              <a:rPr lang="en-US" altLang="zh-CN" dirty="0">
                <a:latin typeface="Arial" charset="0"/>
                <a:ea typeface="宋体" charset="0"/>
              </a:rPr>
              <a:t>C++</a:t>
            </a:r>
            <a:r>
              <a:rPr lang="zh-CN" altLang="en-US" dirty="0">
                <a:latin typeface="Arial" charset="0"/>
                <a:ea typeface="宋体" charset="0"/>
              </a:rPr>
              <a:t>程序示例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使用“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./”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命令执行可执行文件</a:t>
            </a: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输入一个整数，回车，即可执行代码内刚刚编写的程序。</a:t>
            </a: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51" y="2115940"/>
            <a:ext cx="5676900" cy="1552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13" y="4487740"/>
            <a:ext cx="5362575" cy="1962150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606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使用“</a:t>
            </a:r>
            <a:r>
              <a:rPr lang="en-US" altLang="zh-CN" sz="2000" dirty="0" err="1">
                <a:solidFill>
                  <a:schemeClr val="tx1"/>
                </a:solidFill>
                <a:latin typeface="Arial" charset="0"/>
                <a:ea typeface="宋体" charset="0"/>
              </a:rPr>
              <a:t>gdb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  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可执行文件名”命令回车进入调试模式</a:t>
            </a:r>
          </a:p>
          <a:p>
            <a:pPr marL="342900" lvl="1" indent="0">
              <a:lnSpc>
                <a:spcPct val="9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9969" y="529941"/>
            <a:ext cx="5616575" cy="576262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</a:rPr>
              <a:t>GDB</a:t>
            </a:r>
            <a:r>
              <a:rPr lang="zh-CN" altLang="en-US" dirty="0">
                <a:latin typeface="Arial" charset="0"/>
                <a:ea typeface="宋体" charset="0"/>
              </a:rPr>
              <a:t>调试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56" y="2045131"/>
            <a:ext cx="7193206" cy="4468869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9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7979320" cy="435133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tx1"/>
                </a:solidFill>
              </a:rPr>
              <a:t>Linux</a:t>
            </a:r>
            <a:r>
              <a:rPr lang="zh-CN" altLang="en-US" sz="2400" dirty="0">
                <a:solidFill>
                  <a:schemeClr val="tx1"/>
                </a:solidFill>
              </a:rPr>
              <a:t>环境搭建：</a:t>
            </a:r>
            <a:r>
              <a:rPr lang="en-US" altLang="zh-CN" sz="2400" dirty="0">
                <a:solidFill>
                  <a:schemeClr val="tx1"/>
                </a:solidFill>
              </a:rPr>
              <a:t>Bash On Windows</a:t>
            </a:r>
            <a:r>
              <a:rPr lang="zh-CN" altLang="en-US" sz="2400" dirty="0">
                <a:solidFill>
                  <a:schemeClr val="tx1"/>
                </a:solidFill>
              </a:rPr>
              <a:t>安装教程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tx1"/>
                </a:solidFill>
              </a:rPr>
              <a:t>Linux</a:t>
            </a:r>
            <a:r>
              <a:rPr lang="zh-CN" altLang="en-US" sz="2400" dirty="0">
                <a:solidFill>
                  <a:schemeClr val="tx1"/>
                </a:solidFill>
              </a:rPr>
              <a:t>常用命令、</a:t>
            </a:r>
            <a:r>
              <a:rPr lang="en-US" altLang="zh-CN" sz="2400" dirty="0">
                <a:solidFill>
                  <a:schemeClr val="tx1"/>
                </a:solidFill>
              </a:rPr>
              <a:t>g++</a:t>
            </a:r>
            <a:r>
              <a:rPr lang="zh-CN" altLang="en-US" sz="2400" dirty="0">
                <a:solidFill>
                  <a:schemeClr val="tx1"/>
                </a:solidFill>
              </a:rPr>
              <a:t>和</a:t>
            </a:r>
            <a:r>
              <a:rPr lang="en-US" altLang="zh-CN" sz="2400" dirty="0" err="1">
                <a:solidFill>
                  <a:schemeClr val="tx1"/>
                </a:solidFill>
              </a:rPr>
              <a:t>gdb</a:t>
            </a:r>
            <a:r>
              <a:rPr lang="zh-CN" altLang="en-US" sz="2400" dirty="0">
                <a:solidFill>
                  <a:schemeClr val="tx1"/>
                </a:solidFill>
              </a:rPr>
              <a:t>的使用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tx1"/>
                </a:solidFill>
              </a:rPr>
              <a:t>make</a:t>
            </a:r>
            <a:r>
              <a:rPr lang="zh-CN" altLang="en-US" sz="2400" dirty="0">
                <a:solidFill>
                  <a:schemeClr val="tx1"/>
                </a:solidFill>
              </a:rPr>
              <a:t>工具和</a:t>
            </a:r>
            <a:r>
              <a:rPr lang="en-US" altLang="zh-CN" sz="2400" dirty="0" err="1">
                <a:solidFill>
                  <a:schemeClr val="tx1"/>
                </a:solidFill>
              </a:rPr>
              <a:t>makefile</a:t>
            </a:r>
            <a:r>
              <a:rPr lang="zh-CN" altLang="en-US" sz="2400" dirty="0">
                <a:solidFill>
                  <a:schemeClr val="tx1"/>
                </a:solidFill>
              </a:rPr>
              <a:t>的使用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tx1"/>
                </a:solidFill>
              </a:rPr>
              <a:t>Linux</a:t>
            </a:r>
            <a:r>
              <a:rPr lang="zh-CN" altLang="en-US" sz="2400" dirty="0">
                <a:solidFill>
                  <a:schemeClr val="tx1"/>
                </a:solidFill>
              </a:rPr>
              <a:t>下编程</a:t>
            </a:r>
            <a:r>
              <a:rPr lang="en-US" altLang="zh-CN" sz="2400" dirty="0">
                <a:solidFill>
                  <a:schemeClr val="tx1"/>
                </a:solidFill>
              </a:rPr>
              <a:t>—</a:t>
            </a:r>
            <a:r>
              <a:rPr lang="zh-CN" altLang="en-US" sz="2400" dirty="0">
                <a:solidFill>
                  <a:schemeClr val="tx1"/>
                </a:solidFill>
              </a:rPr>
              <a:t>智能交互</a:t>
            </a:r>
            <a:r>
              <a:rPr lang="en-US" altLang="zh-CN" sz="2400" dirty="0">
                <a:solidFill>
                  <a:schemeClr val="tx1"/>
                </a:solidFill>
              </a:rPr>
              <a:t>MySQL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696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在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GDB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模式下，使用“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list  n”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命令列举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行附近的源代码，一次显示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10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行，可以继续回车显示余下的源代码。</a:t>
            </a:r>
          </a:p>
          <a:p>
            <a:pPr marL="342900" lvl="1" indent="0">
              <a:lnSpc>
                <a:spcPct val="9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9969" y="529941"/>
            <a:ext cx="5616575" cy="576262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</a:rPr>
              <a:t>GDB</a:t>
            </a:r>
            <a:r>
              <a:rPr lang="zh-CN" altLang="en-US" dirty="0">
                <a:latin typeface="Arial" charset="0"/>
                <a:ea typeface="宋体" charset="0"/>
              </a:rPr>
              <a:t>调试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84" y="2625237"/>
            <a:ext cx="6991350" cy="306705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947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在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GDB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模式下，使用“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break n”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命令从第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行插入调试断点。</a:t>
            </a: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在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GDB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模式下，使用“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run”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命令执行代码，如果有提前插入断点，则从开头一直运行到断点的地方停止，如下所示，程序停止在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8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行。</a:t>
            </a: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9969" y="529941"/>
            <a:ext cx="5616575" cy="576262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</a:rPr>
              <a:t>GDB</a:t>
            </a:r>
            <a:r>
              <a:rPr lang="zh-CN" altLang="en-US" dirty="0">
                <a:latin typeface="Arial" charset="0"/>
                <a:ea typeface="宋体" charset="0"/>
              </a:rPr>
              <a:t>调试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50" y="2113450"/>
            <a:ext cx="5972175" cy="714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50" y="3840041"/>
            <a:ext cx="5013813" cy="2514573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844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程序在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14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行断点处暂停，可以使用命令“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s”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进入单步调试，每次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s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回车后仅执行一步，达到调试的目的。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单步调试结束后，可以直接使用“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c”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命令直接跑完接下来的所有代码。</a:t>
            </a:r>
          </a:p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9969" y="529941"/>
            <a:ext cx="5616575" cy="576262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</a:rPr>
              <a:t>GDB</a:t>
            </a:r>
            <a:r>
              <a:rPr lang="zh-CN" altLang="en-US" dirty="0">
                <a:latin typeface="Arial" charset="0"/>
                <a:ea typeface="宋体" charset="0"/>
              </a:rPr>
              <a:t>调试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396" y="3019059"/>
            <a:ext cx="6581775" cy="3457575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107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输入“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quit”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命令退出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GDB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调试模式，回到终端。</a:t>
            </a: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示例程序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ex02_test 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编写、编译、调试和演示结束，更多的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vim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操作和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GDB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调试命令可以自行网上查阅。</a:t>
            </a:r>
          </a:p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9969" y="529941"/>
            <a:ext cx="5616575" cy="576262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</a:rPr>
              <a:t>GDB</a:t>
            </a:r>
            <a:r>
              <a:rPr lang="zh-CN" altLang="en-US" dirty="0">
                <a:latin typeface="Arial" charset="0"/>
                <a:ea typeface="宋体" charset="0"/>
              </a:rPr>
              <a:t>调试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20" y="2143125"/>
            <a:ext cx="5429250" cy="165735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805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7979320" cy="435133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Linux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环境搭建：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Bash On Windows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安装教程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Linux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常用命令、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g++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和</a:t>
            </a:r>
            <a:r>
              <a:rPr lang="en-US" altLang="zh-CN" sz="2400" dirty="0" err="1">
                <a:solidFill>
                  <a:schemeClr val="bg1">
                    <a:lumMod val="65000"/>
                  </a:schemeClr>
                </a:solidFill>
              </a:rPr>
              <a:t>gdb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的使用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chemeClr val="tx1"/>
                </a:solidFill>
              </a:rPr>
              <a:t>make</a:t>
            </a:r>
            <a:r>
              <a:rPr lang="zh-CN" altLang="en-US" sz="2400" b="1" dirty="0">
                <a:solidFill>
                  <a:schemeClr val="tx1"/>
                </a:solidFill>
              </a:rPr>
              <a:t>工具和</a:t>
            </a:r>
            <a:r>
              <a:rPr lang="en-US" altLang="zh-CN" sz="2400" b="1" dirty="0" err="1">
                <a:solidFill>
                  <a:schemeClr val="tx1"/>
                </a:solidFill>
              </a:rPr>
              <a:t>makefile</a:t>
            </a:r>
            <a:r>
              <a:rPr lang="zh-CN" altLang="en-US" sz="2400" b="1" dirty="0">
                <a:solidFill>
                  <a:schemeClr val="tx1"/>
                </a:solidFill>
              </a:rPr>
              <a:t>的使用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Linux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下编程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—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智能交互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MySQL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362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2396" y="558818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>
                <a:latin typeface="Arial" charset="0"/>
                <a:ea typeface="宋体" charset="0"/>
              </a:rPr>
              <a:t>makefile</a:t>
            </a:r>
            <a:r>
              <a:rPr lang="zh-CN" altLang="en-US" dirty="0">
                <a:latin typeface="Arial" charset="0"/>
                <a:ea typeface="宋体" charset="0"/>
              </a:rPr>
              <a:t>的使用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23528" y="1484313"/>
            <a:ext cx="81346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前面的示例代码里，只有一个源代码文件</a:t>
            </a:r>
            <a:r>
              <a:rPr kumimoji="1" lang="en-US" altLang="zh-CN" sz="2000" dirty="0"/>
              <a:t>ex02_test.cpp </a:t>
            </a:r>
            <a:r>
              <a:rPr kumimoji="1" lang="zh-CN" altLang="en-US" sz="2000" dirty="0"/>
              <a:t>所以也只会生成一个可执行文件</a:t>
            </a:r>
            <a:r>
              <a:rPr kumimoji="1" lang="en-US" altLang="zh-CN" sz="2000" dirty="0"/>
              <a:t>ex02_test.o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但是当项目由多个源代码文件构成，再按前面的步骤一个个编译，将会很繁琐而且也会生成过多的可执行</a:t>
            </a:r>
            <a:r>
              <a:rPr kumimoji="1" lang="en-US" altLang="zh-CN" sz="2000" dirty="0" err="1"/>
              <a:t>xxx.o</a:t>
            </a:r>
            <a:r>
              <a:rPr kumimoji="1" lang="zh-CN" altLang="en-US" sz="2000" dirty="0"/>
              <a:t>文件。</a:t>
            </a: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这个时候要么把所有代码全部写进一个</a:t>
            </a:r>
            <a:r>
              <a:rPr kumimoji="1" lang="en-US" altLang="zh-CN" sz="2000" dirty="0"/>
              <a:t>.</a:t>
            </a:r>
            <a:r>
              <a:rPr kumimoji="1" lang="en-US" altLang="zh-CN" sz="2000" dirty="0" err="1"/>
              <a:t>cpp</a:t>
            </a:r>
            <a:r>
              <a:rPr kumimoji="1" lang="zh-CN" altLang="en-US" sz="2000" dirty="0"/>
              <a:t>文件里，按照前面的介绍，正常使用</a:t>
            </a:r>
            <a:r>
              <a:rPr kumimoji="1" lang="en-US" altLang="zh-CN" sz="2000" dirty="0"/>
              <a:t>g++</a:t>
            </a:r>
            <a:r>
              <a:rPr kumimoji="1" lang="zh-CN" altLang="en-US" sz="2000" dirty="0"/>
              <a:t>编译；或者多个</a:t>
            </a:r>
            <a:r>
              <a:rPr kumimoji="1" lang="en-US" altLang="zh-CN" sz="2000" dirty="0"/>
              <a:t>.</a:t>
            </a:r>
            <a:r>
              <a:rPr kumimoji="1" lang="en-US" altLang="zh-CN" sz="2000" dirty="0" err="1"/>
              <a:t>cpp</a:t>
            </a:r>
            <a:r>
              <a:rPr kumimoji="1" lang="zh-CN" altLang="en-US" sz="2000" dirty="0"/>
              <a:t>文件使用</a:t>
            </a:r>
            <a:r>
              <a:rPr kumimoji="1" lang="en-US" altLang="zh-CN" sz="2000" dirty="0" err="1"/>
              <a:t>makefile</a:t>
            </a:r>
            <a:r>
              <a:rPr kumimoji="1" lang="zh-CN" altLang="en-US" sz="2000" dirty="0"/>
              <a:t>进行统一编译，编译多个</a:t>
            </a:r>
            <a:r>
              <a:rPr kumimoji="1" lang="en-US" altLang="zh-CN" sz="2000" dirty="0"/>
              <a:t>.c</a:t>
            </a:r>
            <a:r>
              <a:rPr kumimoji="1" lang="zh-CN" altLang="en-US" sz="2000" dirty="0"/>
              <a:t>文件，但是只生成一个可执行文件。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171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2396" y="558818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>
                <a:latin typeface="Arial" charset="0"/>
                <a:ea typeface="宋体" charset="0"/>
              </a:rPr>
              <a:t>makefile</a:t>
            </a:r>
            <a:r>
              <a:rPr lang="zh-CN" altLang="en-US" dirty="0">
                <a:latin typeface="Arial" charset="0"/>
                <a:ea typeface="宋体" charset="0"/>
              </a:rPr>
              <a:t>的使用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23528" y="1484313"/>
            <a:ext cx="30356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假设有四个源代码文件：</a:t>
            </a:r>
            <a:r>
              <a:rPr kumimoji="1" lang="en-US" altLang="zh-CN" sz="2000" dirty="0"/>
              <a:t>main.cpp 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hello.cpp 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add.cpp 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sub.cpp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main.cpp</a:t>
            </a:r>
            <a:r>
              <a:rPr kumimoji="1" lang="zh-CN" altLang="en-US" sz="2000" dirty="0"/>
              <a:t>是主程序，如图所示；</a:t>
            </a: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hello.cpp</a:t>
            </a:r>
            <a:r>
              <a:rPr kumimoji="1" lang="zh-CN" altLang="en-US" sz="2000" dirty="0"/>
              <a:t>内定义了输出</a:t>
            </a:r>
            <a:r>
              <a:rPr kumimoji="1" lang="en-US" altLang="zh-CN" sz="2000" dirty="0"/>
              <a:t>“Hello NJU”</a:t>
            </a:r>
            <a:r>
              <a:rPr kumimoji="1" lang="zh-CN" altLang="en-US" sz="2000" dirty="0"/>
              <a:t>的函数 </a:t>
            </a:r>
            <a:r>
              <a:rPr kumimoji="1" lang="en-US" altLang="zh-CN" sz="2000" dirty="0" err="1"/>
              <a:t>PrintHello</a:t>
            </a:r>
            <a:r>
              <a:rPr kumimoji="1" lang="en-US" altLang="zh-CN" sz="2000" dirty="0"/>
              <a:t>()</a:t>
            </a:r>
            <a:r>
              <a:rPr kumimoji="1" lang="zh-CN" altLang="en-US" sz="2000" dirty="0"/>
              <a:t>；</a:t>
            </a: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add.cpp</a:t>
            </a:r>
            <a:r>
              <a:rPr kumimoji="1" lang="zh-CN" altLang="en-US" sz="2000" dirty="0"/>
              <a:t>内定义了计算两个数和的函数</a:t>
            </a:r>
            <a:r>
              <a:rPr kumimoji="1" lang="en-US" altLang="zh-CN" sz="2000" dirty="0"/>
              <a:t>ADD()</a:t>
            </a:r>
            <a:r>
              <a:rPr kumimoji="1" lang="zh-CN" altLang="en-US" sz="2000" dirty="0"/>
              <a:t>；</a:t>
            </a: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sub.cpp</a:t>
            </a:r>
            <a:r>
              <a:rPr kumimoji="1" lang="zh-CN" altLang="en-US" sz="2000" dirty="0"/>
              <a:t>内定义了计算两个数差的函数</a:t>
            </a:r>
            <a:r>
              <a:rPr kumimoji="1" lang="en-US" altLang="zh-CN" sz="2000" dirty="0"/>
              <a:t>SUB()</a:t>
            </a:r>
            <a:r>
              <a:rPr kumimoji="1" lang="zh-CN" altLang="en-US" sz="2000" dirty="0"/>
              <a:t>；</a:t>
            </a:r>
            <a:endParaRPr kumimoji="1"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856" y="1396993"/>
            <a:ext cx="5381625" cy="538162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103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2396" y="558818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>
                <a:latin typeface="Arial" charset="0"/>
                <a:ea typeface="宋体" charset="0"/>
              </a:rPr>
              <a:t>makefile</a:t>
            </a:r>
            <a:r>
              <a:rPr lang="zh-CN" altLang="en-US" dirty="0">
                <a:latin typeface="Arial" charset="0"/>
                <a:ea typeface="宋体" charset="0"/>
              </a:rPr>
              <a:t>的使用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23528" y="1484313"/>
            <a:ext cx="85798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我们可以执行命令 </a:t>
            </a:r>
            <a:r>
              <a:rPr kumimoji="1" lang="en-US" altLang="zh-CN" sz="2000" dirty="0"/>
              <a:t>vim </a:t>
            </a:r>
            <a:r>
              <a:rPr kumimoji="1" lang="en-US" altLang="zh-CN" sz="2000" dirty="0" err="1"/>
              <a:t>makefile</a:t>
            </a:r>
            <a:r>
              <a:rPr kumimoji="1" lang="en-US" altLang="zh-CN" sz="2000" dirty="0"/>
              <a:t> </a:t>
            </a:r>
            <a:r>
              <a:rPr kumimoji="1" lang="zh-CN" altLang="en-US" sz="2000" dirty="0"/>
              <a:t>回车编辑</a:t>
            </a:r>
            <a:r>
              <a:rPr kumimoji="1" lang="en-US" altLang="zh-CN" sz="2000" dirty="0" err="1"/>
              <a:t>makefile</a:t>
            </a:r>
            <a:r>
              <a:rPr kumimoji="1" lang="zh-CN" altLang="en-US" sz="2000" dirty="0"/>
              <a:t>文件：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zh-CN" alt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	</a:t>
            </a:r>
            <a:r>
              <a:rPr kumimoji="1" lang="en-US" altLang="zh-CN" sz="2000" dirty="0"/>
              <a:t>main: </a:t>
            </a:r>
            <a:r>
              <a:rPr kumimoji="1" lang="en-US" altLang="zh-CN" sz="2000" dirty="0" err="1"/>
              <a:t>main.o</a:t>
            </a:r>
            <a:r>
              <a:rPr kumimoji="1" lang="en-US" altLang="zh-CN" sz="2000" dirty="0"/>
              <a:t>  </a:t>
            </a:r>
            <a:r>
              <a:rPr kumimoji="1" lang="en-US" altLang="zh-CN" sz="2000" dirty="0" err="1"/>
              <a:t>hello.o</a:t>
            </a:r>
            <a:r>
              <a:rPr kumimoji="1" lang="en-US" altLang="zh-CN" sz="2000" dirty="0"/>
              <a:t>  </a:t>
            </a:r>
            <a:r>
              <a:rPr kumimoji="1" lang="en-US" altLang="zh-CN" sz="2000" dirty="0" err="1"/>
              <a:t>add.o</a:t>
            </a:r>
            <a:r>
              <a:rPr kumimoji="1" lang="en-US" altLang="zh-CN" sz="2000" dirty="0"/>
              <a:t>  </a:t>
            </a:r>
            <a:r>
              <a:rPr kumimoji="1" lang="en-US" altLang="zh-CN" sz="2000" dirty="0" err="1"/>
              <a:t>sub.o</a:t>
            </a:r>
            <a:r>
              <a:rPr kumimoji="1" lang="en-US" altLang="zh-CN" sz="2000" dirty="0"/>
              <a:t> </a:t>
            </a:r>
          </a:p>
          <a:p>
            <a:pPr algn="just"/>
            <a:r>
              <a:rPr kumimoji="1" lang="en-US" altLang="zh-CN" sz="2000" dirty="0"/>
              <a:t>		g++ –o main  </a:t>
            </a:r>
            <a:r>
              <a:rPr kumimoji="1" lang="en-US" altLang="zh-CN" sz="2000" dirty="0" err="1"/>
              <a:t>main.o</a:t>
            </a:r>
            <a:r>
              <a:rPr kumimoji="1" lang="en-US" altLang="zh-CN" sz="2000" dirty="0"/>
              <a:t>  </a:t>
            </a:r>
            <a:r>
              <a:rPr kumimoji="1" lang="en-US" altLang="zh-CN" sz="2000" dirty="0" err="1"/>
              <a:t>hello.o</a:t>
            </a:r>
            <a:r>
              <a:rPr kumimoji="1" lang="en-US" altLang="zh-CN" sz="2000" dirty="0"/>
              <a:t>  </a:t>
            </a:r>
            <a:r>
              <a:rPr kumimoji="1" lang="en-US" altLang="zh-CN" sz="2000" dirty="0" err="1"/>
              <a:t>add.o</a:t>
            </a:r>
            <a:r>
              <a:rPr kumimoji="1" lang="en-US" altLang="zh-CN" sz="2000" dirty="0"/>
              <a:t>  </a:t>
            </a:r>
            <a:r>
              <a:rPr kumimoji="1" lang="en-US" altLang="zh-CN" sz="2000" dirty="0" err="1"/>
              <a:t>sub.o</a:t>
            </a:r>
            <a:endParaRPr kumimoji="1" lang="en-US" altLang="zh-CN" sz="2000" dirty="0"/>
          </a:p>
          <a:p>
            <a:pPr lvl="1" algn="just"/>
            <a:r>
              <a:rPr kumimoji="1" lang="en-US" altLang="zh-CN" sz="2000" dirty="0"/>
              <a:t>       ······</a:t>
            </a:r>
          </a:p>
          <a:p>
            <a:pPr lvl="1" algn="just"/>
            <a:r>
              <a:rPr kumimoji="1" lang="en-US" altLang="zh-CN" sz="2000" dirty="0"/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第二行</a:t>
            </a:r>
            <a:r>
              <a:rPr kumimoji="1" lang="en-US" altLang="zh-CN" sz="2000" dirty="0"/>
              <a:t>g++</a:t>
            </a:r>
            <a:r>
              <a:rPr kumimoji="1" lang="zh-CN" altLang="en-US" sz="2000" dirty="0"/>
              <a:t>前面的空格部分是</a:t>
            </a:r>
            <a:r>
              <a:rPr kumimoji="1" lang="en-US" altLang="zh-CN" sz="2000" dirty="0"/>
              <a:t>&lt;tab&gt;</a:t>
            </a:r>
            <a:r>
              <a:rPr kumimoji="1" lang="zh-CN" altLang="en-US" sz="2000" dirty="0"/>
              <a:t>键，不是“空格键”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zh-CN" alt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US" altLang="zh-CN" sz="2000" dirty="0" err="1"/>
              <a:t>wq</a:t>
            </a:r>
            <a:r>
              <a:rPr kumimoji="1" lang="zh-CN" altLang="en-US" sz="2000" dirty="0"/>
              <a:t>保存并退出后，回到终端。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782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2396" y="558818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>
                <a:latin typeface="Arial" charset="0"/>
                <a:ea typeface="宋体" charset="0"/>
              </a:rPr>
              <a:t>makefile</a:t>
            </a:r>
            <a:r>
              <a:rPr lang="zh-CN" altLang="en-US" dirty="0">
                <a:latin typeface="Arial" charset="0"/>
                <a:ea typeface="宋体" charset="0"/>
              </a:rPr>
              <a:t>的使用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14484" y="4329112"/>
            <a:ext cx="6858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第一行冒号之前的</a:t>
            </a:r>
            <a:r>
              <a:rPr lang="en-US" altLang="zh-CN" dirty="0"/>
              <a:t>main</a:t>
            </a:r>
            <a:r>
              <a:rPr lang="zh-CN" altLang="en-US" dirty="0"/>
              <a:t>，我们称之为目标（</a:t>
            </a:r>
            <a:r>
              <a:rPr lang="en-US" altLang="zh-CN" dirty="0"/>
              <a:t>target</a:t>
            </a:r>
            <a:r>
              <a:rPr lang="zh-CN" altLang="en-US" dirty="0"/>
              <a:t>），被认为是这条语句所要处理的对象，具体到这里就是我们所要编译的这个程序</a:t>
            </a:r>
            <a:r>
              <a:rPr lang="en-US" altLang="zh-CN" dirty="0"/>
              <a:t>main</a:t>
            </a:r>
            <a:r>
              <a:rPr lang="zh-CN" altLang="en-US" dirty="0"/>
              <a:t>。冒号后面的部分（</a:t>
            </a:r>
            <a:r>
              <a:rPr lang="en-US" altLang="zh-CN" dirty="0" err="1"/>
              <a:t>main.o</a:t>
            </a:r>
            <a:r>
              <a:rPr lang="en-US" altLang="zh-CN" dirty="0"/>
              <a:t> </a:t>
            </a:r>
            <a:r>
              <a:rPr lang="en-US" altLang="zh-CN" dirty="0" err="1"/>
              <a:t>add.o</a:t>
            </a:r>
            <a:r>
              <a:rPr lang="en-US" altLang="zh-CN" dirty="0"/>
              <a:t> </a:t>
            </a:r>
            <a:r>
              <a:rPr lang="en-US" altLang="zh-CN" dirty="0" err="1"/>
              <a:t>sub.o</a:t>
            </a:r>
            <a:r>
              <a:rPr lang="en-US" altLang="zh-CN" dirty="0"/>
              <a:t> </a:t>
            </a:r>
            <a:r>
              <a:rPr lang="en-US" altLang="zh-CN" dirty="0" err="1"/>
              <a:t>hello.o</a:t>
            </a:r>
            <a:r>
              <a:rPr lang="zh-CN" altLang="en-US" dirty="0"/>
              <a:t>），我们称之为依赖关系表，也就是编译</a:t>
            </a:r>
            <a:r>
              <a:rPr lang="en-US" altLang="zh-CN" dirty="0"/>
              <a:t>main</a:t>
            </a:r>
            <a:r>
              <a:rPr lang="zh-CN" altLang="en-US" dirty="0"/>
              <a:t>所需要的文件，这些文件只要有一个发生了变化，就会触发该语句的第三部分，我们称其为命令部分，相信你也看得出这就是一条编译命令。上述的</a:t>
            </a:r>
            <a:r>
              <a:rPr lang="en-US" altLang="zh-CN" dirty="0"/>
              <a:t>.o</a:t>
            </a:r>
            <a:r>
              <a:rPr lang="zh-CN" altLang="en-US" dirty="0"/>
              <a:t>文件又依赖于同名的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r>
              <a:rPr lang="zh-CN" altLang="en-US" dirty="0"/>
              <a:t>文件。只要将上面这几行语句写入一个名为</a:t>
            </a:r>
            <a:r>
              <a:rPr lang="en-US" altLang="zh-CN" dirty="0" err="1"/>
              <a:t>Makefile</a:t>
            </a:r>
            <a:r>
              <a:rPr lang="zh-CN" altLang="en-US" dirty="0"/>
              <a:t>或者</a:t>
            </a:r>
            <a:r>
              <a:rPr lang="en-US" altLang="zh-CN" dirty="0" err="1"/>
              <a:t>makefile</a:t>
            </a:r>
            <a:r>
              <a:rPr lang="zh-CN" altLang="en-US" dirty="0"/>
              <a:t>的文件，然后在终端中输入</a:t>
            </a:r>
            <a:r>
              <a:rPr lang="en-US" altLang="zh-CN" dirty="0"/>
              <a:t>make</a:t>
            </a:r>
            <a:r>
              <a:rPr lang="zh-CN" altLang="en-US" dirty="0"/>
              <a:t>命令，就会看到它按照我们的设定去编译程序了。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7" y="1411180"/>
            <a:ext cx="4533900" cy="2917932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965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2396" y="558818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>
                <a:latin typeface="Arial" charset="0"/>
                <a:ea typeface="宋体" charset="0"/>
              </a:rPr>
              <a:t>makefile</a:t>
            </a:r>
            <a:r>
              <a:rPr lang="zh-CN" altLang="en-US" dirty="0">
                <a:latin typeface="Arial" charset="0"/>
                <a:ea typeface="宋体" charset="0"/>
              </a:rPr>
              <a:t>的使用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23528" y="1484313"/>
            <a:ext cx="85798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上面的</a:t>
            </a:r>
            <a:r>
              <a:rPr kumimoji="1" lang="en-US" altLang="zh-CN" sz="2000" dirty="0" err="1"/>
              <a:t>makefile</a:t>
            </a:r>
            <a:r>
              <a:rPr kumimoji="1" lang="zh-CN" altLang="en-US" sz="2000" dirty="0"/>
              <a:t>解决了每次编译都要输入很长指令的问题，但是每次新增一个</a:t>
            </a:r>
            <a:r>
              <a:rPr kumimoji="1" lang="en-US" altLang="zh-CN" sz="2000" dirty="0" err="1"/>
              <a:t>cpp</a:t>
            </a:r>
            <a:r>
              <a:rPr kumimoji="1" lang="zh-CN" altLang="en-US" sz="2000" dirty="0"/>
              <a:t>文件都要打开</a:t>
            </a:r>
            <a:r>
              <a:rPr kumimoji="1" lang="en-US" altLang="zh-CN" sz="2000" dirty="0" err="1"/>
              <a:t>makefile</a:t>
            </a:r>
            <a:r>
              <a:rPr kumimoji="1" lang="zh-CN" altLang="en-US" sz="2000" dirty="0"/>
              <a:t>文件进行更改，如果我们想要自动获取所有的</a:t>
            </a:r>
            <a:r>
              <a:rPr kumimoji="1" lang="en-US" altLang="zh-CN" sz="2000" dirty="0" err="1"/>
              <a:t>cpp</a:t>
            </a:r>
            <a:r>
              <a:rPr kumimoji="1" lang="zh-CN" altLang="en-US" sz="2000" dirty="0"/>
              <a:t>，编译成一个可执行文件，该怎么做呢？</a:t>
            </a:r>
            <a:endParaRPr kumimoji="1" lang="en-US" altLang="zh-CN" sz="2000" dirty="0"/>
          </a:p>
          <a:p>
            <a:pPr algn="just"/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首先介绍一下变量，在</a:t>
            </a:r>
            <a:r>
              <a:rPr kumimoji="1" lang="en-US" altLang="zh-CN" sz="2000" dirty="0" err="1"/>
              <a:t>makefile</a:t>
            </a:r>
            <a:r>
              <a:rPr kumimoji="1" lang="zh-CN" altLang="en-US" sz="2000" dirty="0"/>
              <a:t>中，我们可以用‘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’定义变量，例如</a:t>
            </a:r>
            <a:endParaRPr kumimoji="1" lang="en-US" altLang="zh-CN" sz="2000" dirty="0"/>
          </a:p>
          <a:p>
            <a:pPr algn="just"/>
            <a:r>
              <a:rPr kumimoji="1" lang="en-US" altLang="zh-CN" sz="2000" dirty="0"/>
              <a:t>	target = main</a:t>
            </a:r>
          </a:p>
          <a:p>
            <a:pPr algn="just"/>
            <a:r>
              <a:rPr kumimoji="1" lang="en-US" altLang="zh-CN" sz="2000" dirty="0"/>
              <a:t>      </a:t>
            </a:r>
            <a:r>
              <a:rPr kumimoji="1" lang="zh-CN" altLang="en-US" sz="2000" dirty="0"/>
              <a:t>表示我们定义了一个名叫</a:t>
            </a:r>
            <a:r>
              <a:rPr kumimoji="1" lang="en-US" altLang="zh-CN" sz="2000" dirty="0"/>
              <a:t>target</a:t>
            </a:r>
            <a:r>
              <a:rPr kumimoji="1" lang="zh-CN" altLang="en-US" sz="2000" dirty="0"/>
              <a:t>的变量，它的内容是</a:t>
            </a:r>
            <a:r>
              <a:rPr kumimoji="1" lang="en-US" altLang="zh-CN" sz="2000" dirty="0"/>
              <a:t>main</a:t>
            </a:r>
            <a:r>
              <a:rPr kumimoji="1" lang="zh-CN" altLang="en-US" sz="2000" dirty="0"/>
              <a:t>，</a:t>
            </a:r>
            <a:r>
              <a:rPr kumimoji="1" lang="en-US" altLang="zh-CN" sz="2000" dirty="0"/>
              <a:t>$(target)</a:t>
            </a:r>
            <a:r>
              <a:rPr kumimoji="1" lang="zh-CN" altLang="en-US" sz="2000" dirty="0"/>
              <a:t>表   </a:t>
            </a:r>
            <a:endParaRPr kumimoji="1" lang="en-US" altLang="zh-CN" sz="2000" dirty="0"/>
          </a:p>
          <a:p>
            <a:pPr algn="just"/>
            <a:r>
              <a:rPr kumimoji="1" lang="en-US" altLang="zh-CN" sz="2000" dirty="0"/>
              <a:t>      </a:t>
            </a:r>
            <a:r>
              <a:rPr kumimoji="1" lang="zh-CN" altLang="en-US" sz="2000" dirty="0"/>
              <a:t>示取它的值。</a:t>
            </a:r>
            <a:endParaRPr kumimoji="1" lang="en-US" altLang="zh-CN" sz="2000" dirty="0"/>
          </a:p>
          <a:p>
            <a:pPr algn="just"/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通配符 *，*</a:t>
            </a:r>
            <a:r>
              <a:rPr kumimoji="1" lang="en-US" altLang="zh-CN" sz="2000" dirty="0"/>
              <a:t>.</a:t>
            </a:r>
            <a:r>
              <a:rPr kumimoji="1" lang="en-US" altLang="zh-CN" sz="2000" dirty="0" err="1"/>
              <a:t>cpp</a:t>
            </a:r>
            <a:r>
              <a:rPr kumimoji="1" lang="zh-CN" altLang="en-US" sz="2000" dirty="0"/>
              <a:t>表示所有以</a:t>
            </a:r>
            <a:r>
              <a:rPr kumimoji="1" lang="en-US" altLang="zh-CN" sz="2000" dirty="0" err="1"/>
              <a:t>cpp</a:t>
            </a:r>
            <a:r>
              <a:rPr kumimoji="1" lang="zh-CN" altLang="en-US" sz="2000" dirty="0"/>
              <a:t>结尾的文件</a:t>
            </a: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wildcard</a:t>
            </a:r>
            <a:r>
              <a:rPr kumimoji="1" lang="zh-CN" altLang="en-US" sz="2000" dirty="0"/>
              <a:t>关键字，通配符在变量中会失效，所以我们用</a:t>
            </a:r>
            <a:r>
              <a:rPr kumimoji="1" lang="en-US" altLang="zh-CN" sz="2000" dirty="0"/>
              <a:t>wildcard</a:t>
            </a:r>
            <a:r>
              <a:rPr kumimoji="1" lang="zh-CN" altLang="en-US" sz="2000" dirty="0"/>
              <a:t>关键字来使其有效，例如</a:t>
            </a:r>
            <a:r>
              <a:rPr kumimoji="1" lang="en-US" altLang="zh-CN" sz="2000" dirty="0"/>
              <a:t>$(wildcard *.</a:t>
            </a:r>
            <a:r>
              <a:rPr kumimoji="1" lang="en-US" altLang="zh-CN" sz="2000" dirty="0" err="1"/>
              <a:t>cpp</a:t>
            </a:r>
            <a:r>
              <a:rPr kumimoji="1" lang="en-US" altLang="zh-CN" sz="2000" dirty="0"/>
              <a:t>) </a:t>
            </a:r>
            <a:r>
              <a:rPr kumimoji="1" lang="zh-CN" altLang="en-US" sz="2000" dirty="0"/>
              <a:t>表示当前目录下所有</a:t>
            </a:r>
            <a:r>
              <a:rPr kumimoji="1" lang="en-US" altLang="zh-CN" sz="2000" dirty="0" err="1"/>
              <a:t>cpp</a:t>
            </a:r>
            <a:r>
              <a:rPr kumimoji="1" lang="zh-CN" altLang="en-US" sz="2000" dirty="0"/>
              <a:t>文件</a:t>
            </a:r>
          </a:p>
          <a:p>
            <a:pPr algn="just"/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23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7979320" cy="435133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chemeClr val="tx1"/>
                </a:solidFill>
              </a:rPr>
              <a:t>Linux</a:t>
            </a:r>
            <a:r>
              <a:rPr lang="zh-CN" altLang="en-US" sz="2400" b="1" dirty="0">
                <a:solidFill>
                  <a:schemeClr val="tx1"/>
                </a:solidFill>
              </a:rPr>
              <a:t>环境搭建：</a:t>
            </a:r>
            <a:r>
              <a:rPr lang="en-US" altLang="zh-CN" sz="2400" b="1" dirty="0">
                <a:solidFill>
                  <a:schemeClr val="tx1"/>
                </a:solidFill>
              </a:rPr>
              <a:t>Bash On Windows</a:t>
            </a:r>
            <a:r>
              <a:rPr lang="zh-CN" altLang="en-US" sz="2400" b="1" dirty="0">
                <a:solidFill>
                  <a:schemeClr val="tx1"/>
                </a:solidFill>
              </a:rPr>
              <a:t>安装教程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Linux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常用命令、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g++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和</a:t>
            </a:r>
            <a:r>
              <a:rPr lang="en-US" altLang="zh-CN" sz="2400" dirty="0" err="1">
                <a:solidFill>
                  <a:schemeClr val="bg1">
                    <a:lumMod val="65000"/>
                  </a:schemeClr>
                </a:solidFill>
              </a:rPr>
              <a:t>gdb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的使用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make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工具和</a:t>
            </a:r>
            <a:r>
              <a:rPr lang="en-US" altLang="zh-CN" sz="2400" dirty="0" err="1">
                <a:solidFill>
                  <a:schemeClr val="bg1">
                    <a:lumMod val="65000"/>
                  </a:schemeClr>
                </a:solidFill>
              </a:rPr>
              <a:t>makefile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的使用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Linux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下编程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—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智能交互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MySQL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9360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2396" y="558818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>
                <a:latin typeface="Arial" charset="0"/>
                <a:ea typeface="宋体" charset="0"/>
              </a:rPr>
              <a:t>makefile</a:t>
            </a:r>
            <a:r>
              <a:rPr lang="zh-CN" altLang="en-US" dirty="0">
                <a:latin typeface="Arial" charset="0"/>
                <a:ea typeface="宋体" charset="0"/>
              </a:rPr>
              <a:t>的使用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42042" y="4498127"/>
            <a:ext cx="6884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这里“</a:t>
            </a:r>
            <a:r>
              <a:rPr lang="en-US" altLang="zh-CN" dirty="0"/>
              <a:t>%.</a:t>
            </a:r>
            <a:r>
              <a:rPr lang="en-US" altLang="zh-CN" dirty="0" err="1"/>
              <a:t>cpp</a:t>
            </a:r>
            <a:r>
              <a:rPr lang="en-US" altLang="zh-CN" dirty="0"/>
              <a:t>=%.o</a:t>
            </a:r>
            <a:r>
              <a:rPr lang="zh-CN" altLang="en-US" dirty="0"/>
              <a:t>”表示将</a:t>
            </a:r>
            <a:r>
              <a:rPr lang="en-US" altLang="zh-CN" dirty="0"/>
              <a:t>source</a:t>
            </a:r>
            <a:r>
              <a:rPr lang="zh-CN" altLang="en-US" dirty="0"/>
              <a:t>里所有的</a:t>
            </a:r>
            <a:r>
              <a:rPr lang="en-US" altLang="zh-CN" dirty="0" err="1"/>
              <a:t>cpp</a:t>
            </a:r>
            <a:r>
              <a:rPr lang="zh-CN" altLang="en-US" dirty="0"/>
              <a:t>文件改成对应的</a:t>
            </a:r>
            <a:r>
              <a:rPr lang="en-US" altLang="zh-CN" dirty="0"/>
              <a:t>.o</a:t>
            </a:r>
            <a:r>
              <a:rPr lang="zh-CN" altLang="en-US" dirty="0"/>
              <a:t>文件； “</a:t>
            </a:r>
            <a:r>
              <a:rPr lang="en-US" altLang="zh-CN" dirty="0"/>
              <a:t>%.o:%.</a:t>
            </a:r>
            <a:r>
              <a:rPr lang="en-US" altLang="zh-CN" dirty="0" err="1"/>
              <a:t>cpp</a:t>
            </a:r>
            <a:r>
              <a:rPr lang="zh-CN" altLang="en-US" dirty="0"/>
              <a:t>”表示每一个</a:t>
            </a:r>
            <a:r>
              <a:rPr lang="en-US" altLang="zh-CN" dirty="0"/>
              <a:t>.o</a:t>
            </a:r>
            <a:r>
              <a:rPr lang="zh-CN" altLang="en-US" dirty="0"/>
              <a:t>文件都是由它同名的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r>
              <a:rPr lang="zh-CN" altLang="en-US" dirty="0"/>
              <a:t>文件生成；“</a:t>
            </a:r>
            <a:r>
              <a:rPr lang="en-US" altLang="zh-CN" dirty="0"/>
              <a:t>$@</a:t>
            </a:r>
            <a:r>
              <a:rPr lang="zh-CN" altLang="en-US" dirty="0"/>
              <a:t>”表示语句的目标，这里就是</a:t>
            </a:r>
            <a:r>
              <a:rPr lang="en-US" altLang="zh-CN" dirty="0"/>
              <a:t>”%.o”</a:t>
            </a:r>
            <a:r>
              <a:rPr lang="zh-CN" altLang="en-US" dirty="0"/>
              <a:t>；</a:t>
            </a:r>
            <a:r>
              <a:rPr lang="en-US" altLang="zh-CN" dirty="0"/>
              <a:t>$@--</a:t>
            </a:r>
            <a:r>
              <a:rPr lang="zh-CN" altLang="en-US" dirty="0"/>
              <a:t>目标文件，“</a:t>
            </a:r>
            <a:r>
              <a:rPr lang="en-US" altLang="zh-CN" dirty="0"/>
              <a:t>$&lt;</a:t>
            </a:r>
            <a:r>
              <a:rPr lang="zh-CN" altLang="en-US" dirty="0"/>
              <a:t>”表示依赖关系表的第一项，也就是</a:t>
            </a:r>
            <a:r>
              <a:rPr lang="en-US" altLang="zh-CN" dirty="0"/>
              <a:t>%.cpp</a:t>
            </a:r>
            <a:r>
              <a:rPr lang="zh-CN" altLang="en-US" dirty="0"/>
              <a:t>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255" y="1409355"/>
            <a:ext cx="3630856" cy="2814497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232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2396" y="558818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>
                <a:latin typeface="Arial" charset="0"/>
                <a:ea typeface="宋体" charset="0"/>
              </a:rPr>
              <a:t>makefile</a:t>
            </a:r>
            <a:r>
              <a:rPr lang="zh-CN" altLang="en-US" dirty="0">
                <a:latin typeface="Arial" charset="0"/>
                <a:ea typeface="宋体" charset="0"/>
              </a:rPr>
              <a:t>的使用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23528" y="1484313"/>
            <a:ext cx="8579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执行</a:t>
            </a:r>
            <a:r>
              <a:rPr kumimoji="1" lang="en-US" altLang="zh-CN" sz="2000" dirty="0"/>
              <a:t>make main</a:t>
            </a:r>
            <a:r>
              <a:rPr kumimoji="1" lang="zh-CN" altLang="en-US" sz="2000" dirty="0"/>
              <a:t>命令，自动编译四个源代码文件，仅生成一个可执行文件</a:t>
            </a:r>
            <a:r>
              <a:rPr kumimoji="1" lang="en-US" altLang="zh-CN" sz="2000" dirty="0"/>
              <a:t>main</a:t>
            </a:r>
            <a:r>
              <a:rPr kumimoji="1" lang="zh-CN" altLang="en-US" sz="2000" dirty="0"/>
              <a:t>，可以发现</a:t>
            </a:r>
            <a:r>
              <a:rPr kumimoji="1" lang="en-US" altLang="zh-CN" sz="2000" dirty="0"/>
              <a:t>ls</a:t>
            </a:r>
            <a:r>
              <a:rPr kumimoji="1" lang="zh-CN" altLang="en-US" sz="2000" dirty="0"/>
              <a:t>查阅之后，只有</a:t>
            </a:r>
            <a:r>
              <a:rPr kumimoji="1" lang="en-US" altLang="zh-CN" sz="2000" dirty="0"/>
              <a:t>main</a:t>
            </a:r>
            <a:r>
              <a:rPr kumimoji="1" lang="zh-CN" altLang="en-US" sz="2000" dirty="0"/>
              <a:t>文件为绿色，表示为可执行文件。再执行</a:t>
            </a:r>
            <a:r>
              <a:rPr kumimoji="1" lang="en-US" altLang="zh-CN" sz="2000" dirty="0"/>
              <a:t>make clean </a:t>
            </a:r>
            <a:r>
              <a:rPr kumimoji="1" lang="zh-CN" altLang="en-US" sz="2000" dirty="0"/>
              <a:t>命令删除所有无用的 </a:t>
            </a:r>
            <a:r>
              <a:rPr kumimoji="1" lang="en-US" altLang="zh-CN" sz="2000" dirty="0"/>
              <a:t>.o </a:t>
            </a:r>
            <a:r>
              <a:rPr kumimoji="1" lang="zh-CN" altLang="en-US" sz="2000" dirty="0"/>
              <a:t>文件</a:t>
            </a: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43" y="2606774"/>
            <a:ext cx="8842009" cy="4025032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60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2396" y="558818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>
                <a:latin typeface="Arial" charset="0"/>
                <a:ea typeface="宋体" charset="0"/>
              </a:rPr>
              <a:t>makefile</a:t>
            </a:r>
            <a:r>
              <a:rPr lang="zh-CN" altLang="en-US" dirty="0">
                <a:latin typeface="Arial" charset="0"/>
                <a:ea typeface="宋体" charset="0"/>
              </a:rPr>
              <a:t>的使用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23528" y="1484313"/>
            <a:ext cx="85798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执行</a:t>
            </a:r>
            <a:r>
              <a:rPr kumimoji="1" lang="en-US" altLang="zh-CN" sz="2000" dirty="0"/>
              <a:t>main</a:t>
            </a:r>
            <a:r>
              <a:rPr kumimoji="1" lang="zh-CN" altLang="en-US" sz="2000" dirty="0"/>
              <a:t>，命令 </a:t>
            </a:r>
            <a:r>
              <a:rPr kumimoji="1" lang="en-US" altLang="zh-CN" sz="2000" dirty="0"/>
              <a:t>./main </a:t>
            </a:r>
            <a:r>
              <a:rPr kumimoji="1" lang="zh-CN" altLang="en-US" sz="2000" dirty="0"/>
              <a:t>回车</a:t>
            </a: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简单用法演示完毕，其中自动生成的</a:t>
            </a:r>
            <a:r>
              <a:rPr kumimoji="1" lang="en-US" altLang="zh-CN" sz="2000" dirty="0" err="1"/>
              <a:t>main.o</a:t>
            </a:r>
            <a:r>
              <a:rPr kumimoji="1" lang="zh-CN" altLang="en-US" sz="2000" dirty="0"/>
              <a:t>、</a:t>
            </a:r>
            <a:r>
              <a:rPr kumimoji="1" lang="en-US" altLang="zh-CN" sz="2000" dirty="0" err="1"/>
              <a:t>hello.o</a:t>
            </a:r>
            <a:r>
              <a:rPr kumimoji="1" lang="zh-CN" altLang="en-US" sz="2000" dirty="0"/>
              <a:t>、</a:t>
            </a:r>
            <a:r>
              <a:rPr kumimoji="1" lang="en-US" altLang="zh-CN" sz="2000" dirty="0" err="1"/>
              <a:t>sub.o</a:t>
            </a:r>
            <a:r>
              <a:rPr kumimoji="1" lang="zh-CN" altLang="en-US" sz="2000" dirty="0"/>
              <a:t>、</a:t>
            </a:r>
            <a:r>
              <a:rPr kumimoji="1" lang="en-US" altLang="zh-CN" sz="2000" dirty="0" err="1"/>
              <a:t>add.o</a:t>
            </a:r>
            <a:r>
              <a:rPr kumimoji="1" lang="zh-CN" altLang="en-US" sz="2000" dirty="0"/>
              <a:t>可以 </a:t>
            </a:r>
            <a:r>
              <a:rPr kumimoji="1" lang="en-US" altLang="zh-CN" sz="2000" dirty="0" err="1"/>
              <a:t>rm</a:t>
            </a:r>
            <a:r>
              <a:rPr kumimoji="1" lang="en-US" altLang="zh-CN" sz="2000" dirty="0"/>
              <a:t> </a:t>
            </a:r>
            <a:r>
              <a:rPr kumimoji="1" lang="zh-CN" altLang="en-US" sz="2000" dirty="0"/>
              <a:t>命令删除，不影响</a:t>
            </a:r>
            <a:r>
              <a:rPr kumimoji="1" lang="en-US" altLang="zh-CN" sz="2000" dirty="0"/>
              <a:t>main (</a:t>
            </a:r>
            <a:r>
              <a:rPr kumimoji="1" lang="zh-CN" altLang="en-US" sz="2000" dirty="0"/>
              <a:t>那个绿色文件</a:t>
            </a:r>
            <a:r>
              <a:rPr kumimoji="1" lang="en-US" altLang="zh-CN" sz="2000" dirty="0"/>
              <a:t>) </a:t>
            </a:r>
            <a:r>
              <a:rPr kumimoji="1" lang="zh-CN" altLang="en-US" sz="2000" dirty="0"/>
              <a:t>的执行结果。</a:t>
            </a: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US" altLang="zh-CN" sz="2000" dirty="0" err="1"/>
              <a:t>makefile</a:t>
            </a:r>
            <a:r>
              <a:rPr kumimoji="1" lang="zh-CN" altLang="en-US" sz="2000" dirty="0"/>
              <a:t>的其他用法请同学们自行网上查阅相关材料。</a:t>
            </a: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17" y="2215779"/>
            <a:ext cx="8896061" cy="1872027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830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7979320" cy="435133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Linux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环境搭建：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Bash On Windows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安装教程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Linux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常用命令、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g++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和</a:t>
            </a:r>
            <a:r>
              <a:rPr lang="en-US" altLang="zh-CN" sz="2400" dirty="0" err="1">
                <a:solidFill>
                  <a:schemeClr val="bg1">
                    <a:lumMod val="65000"/>
                  </a:schemeClr>
                </a:solidFill>
              </a:rPr>
              <a:t>gdb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的使用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make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工具和</a:t>
            </a:r>
            <a:r>
              <a:rPr lang="en-US" altLang="zh-CN" sz="2400" dirty="0" err="1">
                <a:solidFill>
                  <a:schemeClr val="bg1">
                    <a:lumMod val="65000"/>
                  </a:schemeClr>
                </a:solidFill>
              </a:rPr>
              <a:t>makefile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的使用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chemeClr val="tx1"/>
                </a:solidFill>
              </a:rPr>
              <a:t>Linux</a:t>
            </a:r>
            <a:r>
              <a:rPr lang="zh-CN" altLang="en-US" sz="2400" b="1" dirty="0">
                <a:solidFill>
                  <a:schemeClr val="tx1"/>
                </a:solidFill>
              </a:rPr>
              <a:t>下编程</a:t>
            </a:r>
            <a:r>
              <a:rPr lang="en-US" altLang="zh-CN" sz="2400" b="1" dirty="0">
                <a:solidFill>
                  <a:schemeClr val="tx1"/>
                </a:solidFill>
              </a:rPr>
              <a:t>—</a:t>
            </a:r>
            <a:r>
              <a:rPr lang="zh-CN" altLang="en-US" sz="2400" b="1" dirty="0">
                <a:solidFill>
                  <a:schemeClr val="tx1"/>
                </a:solidFill>
              </a:rPr>
              <a:t>智能交互</a:t>
            </a:r>
            <a:r>
              <a:rPr lang="en-US" altLang="zh-CN" sz="2400" b="1" dirty="0">
                <a:solidFill>
                  <a:schemeClr val="tx1"/>
                </a:solidFill>
              </a:rPr>
              <a:t>MySQL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093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题目背景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685581"/>
            <a:ext cx="8074673" cy="4491382"/>
          </a:xfrm>
        </p:spPr>
        <p:txBody>
          <a:bodyPr>
            <a:normAutofit lnSpcReduction="10000"/>
          </a:bodyPr>
          <a:lstStyle/>
          <a:p>
            <a:pPr marL="342900" indent="-342900" defTabSz="914400">
              <a:buFont typeface="Wingdings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是什么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en-US" altLang="zh-CN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，指结构化查询语言，全称是 </a:t>
            </a:r>
            <a:r>
              <a:rPr lang="en-US" altLang="zh-CN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Structured Query Language</a:t>
            </a:r>
            <a:r>
              <a:rPr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en-US" altLang="zh-CN" sz="1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en-US" altLang="zh-CN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SQL </a:t>
            </a:r>
            <a:r>
              <a:rPr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可以让你访问和处理数据库。</a:t>
            </a:r>
            <a:endParaRPr lang="en-US" altLang="zh-CN" sz="1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buFont typeface="Wingdings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能做什么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en-US" altLang="zh-CN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可以面向数据库查询</a:t>
            </a:r>
            <a:endParaRPr lang="en-US" altLang="zh-CN" sz="1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en-US" altLang="zh-CN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可以向数据库插入新的记录</a:t>
            </a:r>
            <a:endParaRPr lang="en-US" altLang="zh-CN" sz="1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en-US" altLang="zh-CN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可以从数据库中删除记录</a:t>
            </a:r>
            <a:endParaRPr lang="en-US" altLang="zh-CN" sz="1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en-US" altLang="zh-CN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可以修改数据库</a:t>
            </a:r>
            <a:endParaRPr lang="en-US" altLang="zh-CN" sz="1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en-US" altLang="zh-CN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······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147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项目简介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59" y="1503814"/>
            <a:ext cx="8957596" cy="5075083"/>
          </a:xfrm>
        </p:spPr>
        <p:txBody>
          <a:bodyPr>
            <a:noAutofit/>
          </a:bodyPr>
          <a:lstStyle/>
          <a:p>
            <a:pPr marL="342900" indent="-342900" defTabSz="9144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在</a:t>
            </a:r>
            <a:r>
              <a:rPr lang="en-US" altLang="zh-CN" sz="16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Linux</a:t>
            </a:r>
            <a:r>
              <a:rPr lang="zh-CN" altLang="en-US" sz="16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下实现命令行交互的简易</a:t>
            </a:r>
            <a:r>
              <a:rPr lang="en-US" altLang="zh-CN" sz="16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SQL——</a:t>
            </a:r>
            <a:r>
              <a:rPr lang="en-US" altLang="zh-CN" sz="1600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mySQL</a:t>
            </a:r>
            <a:endParaRPr lang="en-US" altLang="zh-CN" sz="16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具体的，项目二要求实现：从命令行输入一条</a:t>
            </a:r>
            <a:r>
              <a:rPr lang="en-US" altLang="zh-CN" sz="16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SQL</a:t>
            </a:r>
            <a:r>
              <a:rPr lang="zh-CN" altLang="en-US" sz="16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语句（指令），解析该语句，执行相应的数据库操作，返回对应的结果。</a:t>
            </a:r>
            <a:endParaRPr lang="en-US" altLang="zh-CN" sz="16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要求实现的指令有：</a:t>
            </a:r>
            <a:endParaRPr lang="en-US" altLang="zh-CN" sz="16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CREATE TABLE</a:t>
            </a:r>
          </a:p>
          <a:p>
            <a:pPr marL="857250" lvl="1" indent="-342900" defTabSz="91440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DROP TABLE</a:t>
            </a:r>
          </a:p>
          <a:p>
            <a:pPr marL="857250" lvl="1" indent="-342900" defTabSz="91440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INSERT INTO</a:t>
            </a:r>
          </a:p>
          <a:p>
            <a:pPr marL="857250" lvl="1" indent="-342900" defTabSz="91440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DELETE</a:t>
            </a:r>
          </a:p>
          <a:p>
            <a:pPr marL="857250" lvl="1" indent="-342900" defTabSz="91440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SELECT</a:t>
            </a:r>
          </a:p>
          <a:p>
            <a:pPr marL="857250" lvl="1" indent="-342900" defTabSz="9144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授权命令</a:t>
            </a:r>
            <a:r>
              <a:rPr lang="en-US" altLang="zh-CN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: GRANT</a:t>
            </a:r>
          </a:p>
          <a:p>
            <a:pPr marL="857250" lvl="1" indent="-342900" defTabSz="9144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收回权限命令</a:t>
            </a:r>
            <a:r>
              <a:rPr lang="en-US" altLang="zh-CN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: REVOKE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35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90646" y="3101379"/>
            <a:ext cx="4572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Adobe 楷体 Std R" pitchFamily="18" charset="-122"/>
                <a:ea typeface="Adobe 楷体 Std R" pitchFamily="18" charset="-122"/>
              </a:rPr>
              <a:t>要求实现的功能</a:t>
            </a:r>
            <a:endParaRPr lang="en-US" altLang="zh-CN" sz="1600" dirty="0"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1600" dirty="0"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zh-CN" altLang="en-US" sz="1050" dirty="0">
                <a:latin typeface="Adobe 楷体 Std R" pitchFamily="18" charset="-122"/>
                <a:ea typeface="Adobe 楷体 Std R" pitchFamily="18" charset="-122"/>
              </a:rPr>
              <a:t>登录管理：访问数据库需要密码</a:t>
            </a:r>
            <a:endParaRPr lang="en-US" altLang="zh-CN" sz="1050" dirty="0"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>
              <a:buFont typeface="Wingdings" panose="05000000000000000000" pitchFamily="2" charset="2"/>
              <a:buChar char="l"/>
            </a:pPr>
            <a:endParaRPr lang="en-US" altLang="zh-CN" sz="1050" dirty="0"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zh-CN" altLang="en-US" sz="1050" dirty="0">
                <a:latin typeface="Adobe 楷体 Std R" pitchFamily="18" charset="-122"/>
                <a:ea typeface="Adobe 楷体 Std R" pitchFamily="18" charset="-122"/>
              </a:rPr>
              <a:t>权限管理：除非经过授权</a:t>
            </a:r>
            <a:r>
              <a:rPr lang="en-US" altLang="zh-CN" sz="1050" dirty="0">
                <a:latin typeface="Adobe 楷体 Std R" pitchFamily="18" charset="-122"/>
                <a:ea typeface="Adobe 楷体 Std R" pitchFamily="18" charset="-122"/>
              </a:rPr>
              <a:t>(grant)</a:t>
            </a:r>
            <a:r>
              <a:rPr lang="zh-CN" altLang="en-US" sz="1050" dirty="0">
                <a:latin typeface="Adobe 楷体 Std R" pitchFamily="18" charset="-122"/>
                <a:ea typeface="Adobe 楷体 Std R" pitchFamily="18" charset="-122"/>
              </a:rPr>
              <a:t>，否则用户不能访问其他用户创建的</a:t>
            </a:r>
            <a:r>
              <a:rPr lang="en-US" altLang="zh-CN" sz="1050" dirty="0">
                <a:latin typeface="Adobe 楷体 Std R" pitchFamily="18" charset="-122"/>
                <a:ea typeface="Adobe 楷体 Std R" pitchFamily="18" charset="-122"/>
              </a:rPr>
              <a:t>table</a:t>
            </a:r>
            <a:r>
              <a:rPr lang="zh-CN" altLang="en-US" sz="1050" dirty="0">
                <a:latin typeface="Adobe 楷体 Std R" pitchFamily="18" charset="-122"/>
                <a:ea typeface="Adobe 楷体 Std R" pitchFamily="18" charset="-122"/>
              </a:rPr>
              <a:t>，权限也可以取消</a:t>
            </a:r>
            <a:endParaRPr lang="en-US" altLang="zh-CN" sz="1050" dirty="0"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2388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7" y="1463041"/>
            <a:ext cx="8886616" cy="5094514"/>
          </a:xfrm>
        </p:spPr>
        <p:txBody>
          <a:bodyPr>
            <a:normAutofit/>
          </a:bodyPr>
          <a:lstStyle/>
          <a:p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需要在</a:t>
            </a:r>
            <a:r>
              <a:rPr lang="en-US" altLang="zh-CN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Linux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下完成本次实验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数据库中所有</a:t>
            </a:r>
            <a:r>
              <a:rPr lang="en-US" altLang="zh-CN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均以</a:t>
            </a:r>
            <a:r>
              <a:rPr lang="en-US" altLang="zh-CN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TXT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文件的形式保存在本地，所有对数据库的修改需要更新到数据库文件中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还需要维护一个文件表示所有合法的用户名列表和对应的密码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此外，还需要维护一个</a:t>
            </a:r>
            <a:r>
              <a:rPr lang="en-US" altLang="zh-CN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些</a:t>
            </a:r>
            <a:r>
              <a:rPr lang="en-US" altLang="zh-CN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文件辅助记录每张表上各种操作的权限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项目要求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277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7384" y="1410288"/>
            <a:ext cx="8886616" cy="5094514"/>
          </a:xfrm>
        </p:spPr>
        <p:txBody>
          <a:bodyPr>
            <a:normAutofit/>
          </a:bodyPr>
          <a:lstStyle/>
          <a:p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运行你的程序，应该首先进入命令行界面，然后输入</a:t>
            </a:r>
            <a:r>
              <a:rPr lang="en-US" altLang="zh-CN" sz="240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mySQL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进入到数据库程序，开始执行指令，直到输入</a:t>
            </a:r>
            <a:r>
              <a:rPr lang="en-US" altLang="zh-CN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quit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指令，退出</a:t>
            </a:r>
            <a:r>
              <a:rPr lang="en-US" altLang="zh-CN" sz="240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mySQL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程序。注意，这里的“</a:t>
            </a:r>
            <a:r>
              <a:rPr lang="en-US" altLang="zh-CN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~$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”以及“</a:t>
            </a:r>
            <a:r>
              <a:rPr lang="en-US" altLang="zh-CN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mysql</a:t>
            </a:r>
            <a:r>
              <a:rPr lang="en-US" altLang="zh-CN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)==&gt; 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”都是由你的程序输出，并非系统自带的软件或函数功能。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项目要求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37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49" y="4561742"/>
            <a:ext cx="4519613" cy="124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310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7" y="1463041"/>
            <a:ext cx="8886616" cy="509451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CREATE TABLE 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语句，格式为：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CREATE TABLE name (column1,column2,···,</a:t>
            </a:r>
            <a:r>
              <a:rPr lang="en-US" altLang="zh-CN" sz="165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columnT</a:t>
            </a: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 TO file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创建一个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的名字是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name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，共有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列，其中</a:t>
            </a:r>
            <a:r>
              <a:rPr lang="en-US" altLang="zh-CN" sz="150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columni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为第</a:t>
            </a:r>
            <a:r>
              <a:rPr lang="en-US" altLang="zh-CN" sz="150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列的属性名</a:t>
            </a:r>
            <a:endParaRPr lang="en-US" altLang="zh-CN" sz="15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所有属性用括号包含，不同的属性名以逗号隔开</a:t>
            </a:r>
            <a:endParaRPr lang="en-US" altLang="zh-CN" sz="15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file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为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在本地存储的文件名</a:t>
            </a:r>
            <a:endParaRPr lang="en-US" altLang="zh-CN" sz="15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例如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CREATE TABLE Student (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学号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姓名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专业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 TO student.txt</a:t>
            </a: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CREATE TABLE name FROM filename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从一个已经存在的数据库文件中读取数据创建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例如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CREATE TABLE Student FROM student.txt</a:t>
            </a:r>
          </a:p>
          <a:p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x-none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CREATE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1733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6177" y="3718157"/>
            <a:ext cx="8886616" cy="212525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如上所示，创建一个名为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Student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的表格，生成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Student.txt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文件。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列是系统自动添加的。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需要注意的是，一个数据库文件不能被多个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共享，创建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的时候不能和已经在数据库中的文件冲突。</a:t>
            </a:r>
            <a:endParaRPr lang="x-none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CREATE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39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27" y="2115335"/>
            <a:ext cx="8364493" cy="108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0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题目背景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3327" y="1441128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charset="0"/>
              </a:rPr>
              <a:t>Linux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charset="0"/>
              </a:rPr>
              <a:t>操作系统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3327" y="2017390"/>
            <a:ext cx="8136135" cy="460851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命令行界面（终端界面）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通过命令行敲入命令交互，而不是图形界面实现交互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通过终端命令，深入理解操作系统底层原理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需要使用</a:t>
            </a:r>
            <a:r>
              <a:rPr lang="en-US" altLang="zh-CN" sz="1600" dirty="0">
                <a:solidFill>
                  <a:schemeClr val="tx1"/>
                </a:solidFill>
              </a:rPr>
              <a:t>Linux</a:t>
            </a:r>
            <a:r>
              <a:rPr lang="zh-CN" altLang="en-US" sz="1600" dirty="0">
                <a:solidFill>
                  <a:schemeClr val="tx1"/>
                </a:solidFill>
              </a:rPr>
              <a:t>，必须要学会使用</a:t>
            </a:r>
            <a:r>
              <a:rPr lang="en-US" altLang="zh-CN" sz="1600" dirty="0">
                <a:solidFill>
                  <a:schemeClr val="tx1"/>
                </a:solidFill>
              </a:rPr>
              <a:t>Linux</a:t>
            </a:r>
            <a:r>
              <a:rPr lang="zh-CN" altLang="en-US" sz="1600" dirty="0">
                <a:solidFill>
                  <a:schemeClr val="tx1"/>
                </a:solidFill>
              </a:rPr>
              <a:t>命令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不允许</a:t>
            </a:r>
            <a:r>
              <a:rPr lang="zh-CN" altLang="en-US" sz="2000" dirty="0">
                <a:solidFill>
                  <a:schemeClr val="tx1"/>
                </a:solidFill>
              </a:rPr>
              <a:t>使用图形化的开发集成工具（如</a:t>
            </a:r>
            <a:r>
              <a:rPr lang="en-US" altLang="zh-CN" sz="2000" dirty="0">
                <a:solidFill>
                  <a:schemeClr val="tx1"/>
                </a:solidFill>
              </a:rPr>
              <a:t>Window</a:t>
            </a:r>
            <a:r>
              <a:rPr lang="zh-CN" altLang="en-US" sz="2000" dirty="0">
                <a:solidFill>
                  <a:schemeClr val="tx1"/>
                </a:solidFill>
              </a:rPr>
              <a:t>下的</a:t>
            </a:r>
            <a:r>
              <a:rPr lang="en-US" altLang="zh-CN" sz="2000" dirty="0">
                <a:solidFill>
                  <a:schemeClr val="tx1"/>
                </a:solidFill>
              </a:rPr>
              <a:t>DEV C++, Visual Studio</a:t>
            </a:r>
            <a:r>
              <a:rPr lang="zh-CN" altLang="en-US" sz="2000" dirty="0">
                <a:solidFill>
                  <a:schemeClr val="tx1"/>
                </a:solidFill>
              </a:rPr>
              <a:t>等），本次实验推荐使用</a:t>
            </a:r>
            <a:r>
              <a:rPr lang="en-US" altLang="zh-CN" sz="2000" dirty="0">
                <a:solidFill>
                  <a:schemeClr val="tx1"/>
                </a:solidFill>
              </a:rPr>
              <a:t>Ubuntu16</a:t>
            </a:r>
            <a:r>
              <a:rPr lang="zh-CN" altLang="en-US" sz="2000" dirty="0">
                <a:solidFill>
                  <a:schemeClr val="tx1"/>
                </a:solidFill>
              </a:rPr>
              <a:t>操作系统、</a:t>
            </a:r>
            <a:r>
              <a:rPr lang="en-US" altLang="zh-CN" sz="2000" dirty="0">
                <a:solidFill>
                  <a:schemeClr val="tx1"/>
                </a:solidFill>
              </a:rPr>
              <a:t>vim</a:t>
            </a:r>
            <a:r>
              <a:rPr lang="zh-CN" altLang="en-US" sz="2000" dirty="0">
                <a:solidFill>
                  <a:schemeClr val="tx1"/>
                </a:solidFill>
              </a:rPr>
              <a:t>编辑器和</a:t>
            </a:r>
            <a:r>
              <a:rPr lang="en-US" altLang="zh-CN" sz="2000" dirty="0">
                <a:solidFill>
                  <a:schemeClr val="tx1"/>
                </a:solidFill>
              </a:rPr>
              <a:t>GDB</a:t>
            </a:r>
            <a:r>
              <a:rPr lang="zh-CN" altLang="en-US" sz="2000" dirty="0">
                <a:solidFill>
                  <a:schemeClr val="tx1"/>
                </a:solidFill>
              </a:rPr>
              <a:t>调试。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/>
            <a:r>
              <a:rPr lang="zh-CN" altLang="en-US" sz="1600" dirty="0">
                <a:solidFill>
                  <a:schemeClr val="tx1"/>
                </a:solidFill>
              </a:rPr>
              <a:t>熟悉</a:t>
            </a:r>
            <a:r>
              <a:rPr lang="en-US" altLang="zh-CN" sz="1600" dirty="0" err="1">
                <a:solidFill>
                  <a:schemeClr val="tx1"/>
                </a:solidFill>
              </a:rPr>
              <a:t>gcc</a:t>
            </a:r>
            <a:r>
              <a:rPr lang="en-US" altLang="zh-CN" sz="1600" dirty="0">
                <a:solidFill>
                  <a:schemeClr val="tx1"/>
                </a:solidFill>
              </a:rPr>
              <a:t>/g++</a:t>
            </a:r>
            <a:r>
              <a:rPr lang="zh-CN" altLang="en-US" sz="1600" dirty="0">
                <a:solidFill>
                  <a:schemeClr val="tx1"/>
                </a:solidFill>
              </a:rPr>
              <a:t>编译和</a:t>
            </a:r>
            <a:r>
              <a:rPr lang="en-US" altLang="zh-CN" sz="1600" dirty="0" err="1">
                <a:solidFill>
                  <a:schemeClr val="tx1"/>
                </a:solidFill>
              </a:rPr>
              <a:t>Makefile</a:t>
            </a:r>
            <a:r>
              <a:rPr lang="zh-CN" altLang="en-US" sz="1600" dirty="0">
                <a:solidFill>
                  <a:schemeClr val="tx1"/>
                </a:solidFill>
              </a:rPr>
              <a:t>等概念以及使用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endParaRPr lang="en-US" altLang="zh-CN" sz="2800" dirty="0"/>
          </a:p>
          <a:p>
            <a:pPr lvl="1">
              <a:lnSpc>
                <a:spcPct val="90000"/>
              </a:lnSpc>
            </a:pPr>
            <a:endParaRPr lang="en-US" altLang="zh-CN" sz="2800" dirty="0"/>
          </a:p>
          <a:p>
            <a:pPr marL="449262" lvl="1" indent="0">
              <a:lnSpc>
                <a:spcPct val="90000"/>
              </a:lnSpc>
              <a:buNone/>
            </a:pPr>
            <a:endParaRPr lang="en-US" altLang="zh-CN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2944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7" y="1463041"/>
            <a:ext cx="8886616" cy="509451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DROP TABLE 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语句，格式为：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DROP TABLE name 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从数据库中删除名为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name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的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对应的文件也删掉</a:t>
            </a:r>
            <a:endParaRPr lang="en-US" altLang="zh-CN" sz="15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>
              <a:buNone/>
            </a:pPr>
            <a:endParaRPr lang="en-US" altLang="zh-CN" sz="15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 LIST 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语句，格式为：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00100" lvl="1" indent="-285750">
              <a:buFont typeface="Wingdings" panose="05000000000000000000" pitchFamily="2" charset="2"/>
              <a:buChar char="l"/>
            </a:pP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 LIST</a:t>
            </a:r>
          </a:p>
          <a:p>
            <a:pPr marL="1143000" lvl="2" indent="-285750">
              <a:buFont typeface="Wingdings" panose="05000000000000000000" pitchFamily="2" charset="2"/>
              <a:buChar char="Ø"/>
            </a:pP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为了方便查看，使用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 LIST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打印当前用户所能访问的表和权限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x-none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DROP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和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TABLE LIST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977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DROP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和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TABLE LIST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3327" y="4298170"/>
            <a:ext cx="706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TABLE LIST</a:t>
            </a:r>
            <a:r>
              <a:rPr lang="zh-CN" altLang="en-US" dirty="0"/>
              <a:t>展示当前用户所能访问的表集合，包括表格的名称，长度（列，行），属性列表以及操作权限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337300" y="4997450"/>
            <a:ext cx="139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</a:t>
            </a:r>
            <a:r>
              <a:rPr lang="en-US" altLang="zh-CN" dirty="0"/>
              <a:t>Lecture</a:t>
            </a:r>
            <a:r>
              <a:rPr lang="zh-CN" altLang="en-US" dirty="0"/>
              <a:t>表，所以只剩下</a:t>
            </a:r>
            <a:r>
              <a:rPr lang="en-US" altLang="zh-CN" dirty="0"/>
              <a:t>Student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41</a:t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8" y="3045598"/>
            <a:ext cx="6972300" cy="10001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1" y="5037910"/>
            <a:ext cx="6096000" cy="9334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71" y="1717105"/>
            <a:ext cx="6528288" cy="67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518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7" y="1463041"/>
            <a:ext cx="8886616" cy="509451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INSERT INTO 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语句，格式为：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INSERT INTO name VALUES (value1,value2,···,</a:t>
            </a:r>
            <a:r>
              <a:rPr lang="en-US" altLang="zh-CN" sz="165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valueT</a:t>
            </a: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向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 name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里插入一行，共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个属性的值，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应该与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name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的列数一致</a:t>
            </a:r>
            <a:endParaRPr lang="en-US" altLang="zh-CN" sz="15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所有属性值用括号包含，不同的属性值以英文逗号隔开</a:t>
            </a:r>
            <a:endParaRPr lang="en-US" altLang="zh-CN" sz="15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例如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INSERT INTO Student VALUES (170000001,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王二小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计算机科学与技术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 </a:t>
            </a: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INSERT INTO name (column1,column2,···) VALUES (value1,value2,···)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向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 name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里插入一行，但是仅指定的列有值，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value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与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column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对应</a:t>
            </a:r>
            <a:endParaRPr lang="en-US" altLang="zh-CN" sz="15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缺省的列应设置为默认值</a:t>
            </a:r>
            <a:endParaRPr lang="en-US" altLang="zh-CN" sz="15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例如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INSERT INTO Student (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学号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姓名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 VALUES (170000001,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王二小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</a:p>
          <a:p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x-none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INSERT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0126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3" y="1751136"/>
            <a:ext cx="8986427" cy="1792165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INSERT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43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76246" y="3289069"/>
            <a:ext cx="1872761" cy="27181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线形标注 1 11"/>
          <p:cNvSpPr/>
          <p:nvPr/>
        </p:nvSpPr>
        <p:spPr>
          <a:xfrm>
            <a:off x="6579203" y="3327280"/>
            <a:ext cx="2256089" cy="833682"/>
          </a:xfrm>
          <a:prstGeom prst="borderCallout1">
            <a:avLst>
              <a:gd name="adj1" fmla="val 30587"/>
              <a:gd name="adj2" fmla="val -86"/>
              <a:gd name="adj3" fmla="val 13229"/>
              <a:gd name="adj4" fmla="val -58515"/>
            </a:avLst>
          </a:prstGeom>
          <a:solidFill>
            <a:schemeClr val="bg2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缺省的属性默认为空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257384" y="4160962"/>
            <a:ext cx="8886616" cy="127796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向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Student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插入记录，对应文件中也插入记录</a:t>
            </a:r>
          </a:p>
        </p:txBody>
      </p:sp>
    </p:spTree>
    <p:extLst>
      <p:ext uri="{BB962C8B-B14F-4D97-AF65-F5344CB8AC3E}">
        <p14:creationId xmlns:p14="http://schemas.microsoft.com/office/powerpoint/2010/main" val="26019570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7" y="1463041"/>
            <a:ext cx="8886616" cy="509451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DELETE 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语句，格式为：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DELETE FROM name WHERE column = value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从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 name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里删除若干行</a:t>
            </a:r>
            <a:endParaRPr lang="en-US" altLang="zh-CN" sz="15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删除的行满足条件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column = value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例如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DELETE FROM name WHERE 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姓名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= 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王二小</a:t>
            </a:r>
            <a:endParaRPr lang="en-US" altLang="zh-CN" sz="15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DELETE </a:t>
            </a:r>
            <a:r>
              <a:rPr lang="zh-CN" altLang="en-US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* </a:t>
            </a: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FROM name 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从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 name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里删除所有行</a:t>
            </a:r>
            <a:endParaRPr lang="en-US" altLang="zh-CN" sz="15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注意这里与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DROP TABLE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的区别是保留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的结构，没有删除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</a:t>
            </a:r>
          </a:p>
          <a:p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x-none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DELETE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9561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DELETE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3326" y="4800572"/>
            <a:ext cx="636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删除一条记录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45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26" y="1608993"/>
            <a:ext cx="7433899" cy="297119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53326" y="3745523"/>
            <a:ext cx="408320" cy="50922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线形标注 1 11"/>
          <p:cNvSpPr/>
          <p:nvPr/>
        </p:nvSpPr>
        <p:spPr>
          <a:xfrm>
            <a:off x="2822610" y="4753063"/>
            <a:ext cx="2256089" cy="833682"/>
          </a:xfrm>
          <a:prstGeom prst="borderCallout1">
            <a:avLst>
              <a:gd name="adj1" fmla="val 30587"/>
              <a:gd name="adj2" fmla="val -86"/>
              <a:gd name="adj3" fmla="val -85485"/>
              <a:gd name="adj4" fmla="val -87562"/>
            </a:avLst>
          </a:prstGeom>
          <a:solidFill>
            <a:schemeClr val="bg2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注意</a:t>
            </a:r>
            <a:r>
              <a:rPr lang="en-US" altLang="zh-CN" dirty="0">
                <a:solidFill>
                  <a:schemeClr val="tx1"/>
                </a:solidFill>
              </a:rPr>
              <a:t>ID</a:t>
            </a:r>
            <a:r>
              <a:rPr lang="zh-CN" altLang="en-US" dirty="0">
                <a:solidFill>
                  <a:schemeClr val="tx1"/>
                </a:solidFill>
              </a:rPr>
              <a:t>的变化</a:t>
            </a:r>
          </a:p>
        </p:txBody>
      </p:sp>
    </p:spTree>
    <p:extLst>
      <p:ext uri="{BB962C8B-B14F-4D97-AF65-F5344CB8AC3E}">
        <p14:creationId xmlns:p14="http://schemas.microsoft.com/office/powerpoint/2010/main" val="4220322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7" y="1463041"/>
            <a:ext cx="8886616" cy="509451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 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语句，格式为：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 column1,column2,···</a:t>
            </a:r>
            <a:r>
              <a:rPr lang="zh-CN" altLang="en-US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FROM name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从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 name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里选择若干列展示</a:t>
            </a:r>
            <a:endParaRPr lang="en-US" altLang="zh-CN" sz="15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不同列以逗号‘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’隔开</a:t>
            </a:r>
            <a:endParaRPr lang="en-US" altLang="zh-CN" sz="15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例如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 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学号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姓名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FROM Student</a:t>
            </a: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 </a:t>
            </a:r>
            <a:r>
              <a:rPr lang="zh-CN" altLang="en-US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* </a:t>
            </a: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FROM name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从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 name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里选择所有列展示，即展示整个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例如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 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*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FROM Student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x-none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SELECT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6148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SELECT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3327" y="5422900"/>
            <a:ext cx="588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查询表中记录的若干属性，*代表查看全部属性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47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27" y="1992465"/>
            <a:ext cx="6699476" cy="263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005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7" y="1463041"/>
            <a:ext cx="8886616" cy="509451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 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语句增加关键字，格式为：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 DISTINCT column1,column2,···</a:t>
            </a:r>
            <a:r>
              <a:rPr lang="zh-CN" altLang="en-US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FROM name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在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 name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中，一列可能会有重复的值</a:t>
            </a:r>
            <a:endParaRPr lang="en-US" altLang="zh-CN" sz="15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2" indent="0">
              <a:buNone/>
            </a:pP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    DISTINCT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关键字表示只展示不同的值</a:t>
            </a:r>
            <a:endParaRPr lang="en-US" altLang="zh-CN" sz="15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例如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 DISTINCT 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专业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FROM Student</a:t>
            </a: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 </a:t>
            </a:r>
            <a:r>
              <a:rPr lang="zh-CN" altLang="en-US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* </a:t>
            </a: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FROM name ORDER BY column1,column2,··· ASC|DESC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对返回的查询结果按某些列进行排序展示</a:t>
            </a:r>
            <a:endParaRPr lang="en-US" altLang="zh-CN" sz="15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如果排序的条件有多列，以逗号‘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’隔开，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ASC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表示升序，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DESC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表示降序</a:t>
            </a:r>
            <a:endParaRPr lang="en-US" altLang="zh-CN" sz="15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例如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 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*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FROM Student ORDER BY 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学号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ASC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x-none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SELECT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2927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SELECT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76646" y="378941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查看不同的专业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25846" y="2685447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按学号降序排列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49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87" y="1925869"/>
            <a:ext cx="6178475" cy="282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4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Bash On Windows</a:t>
            </a:r>
            <a:r>
              <a:rPr lang="zh-CN" altLang="en-US" dirty="0"/>
              <a:t>安装教程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8652" y="1685581"/>
            <a:ext cx="8074673" cy="4491382"/>
          </a:xfrm>
        </p:spPr>
        <p:txBody>
          <a:bodyPr>
            <a:normAutofit/>
          </a:bodyPr>
          <a:lstStyle/>
          <a:p>
            <a:pPr marL="342900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en-US" altLang="zh-CN" sz="19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Windows</a:t>
            </a:r>
            <a:r>
              <a:rPr lang="zh-CN" altLang="en-US" sz="19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用户使用</a:t>
            </a:r>
            <a:r>
              <a:rPr lang="en-US" altLang="zh-CN" sz="19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Linux (</a:t>
            </a:r>
            <a:r>
              <a:rPr lang="zh-CN" altLang="en-US" sz="19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难度递减</a:t>
            </a:r>
            <a:r>
              <a:rPr lang="en-US" altLang="zh-CN" sz="19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</a:p>
          <a:p>
            <a:pPr marL="857250" lvl="1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选项一：下载镜像，制作安装盘，安装</a:t>
            </a:r>
            <a:r>
              <a:rPr lang="en-US" altLang="zh-CN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Windows/Linux</a:t>
            </a:r>
            <a:r>
              <a:rPr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双系统，建议先装</a:t>
            </a:r>
            <a:r>
              <a:rPr lang="en-US" altLang="zh-CN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windows</a:t>
            </a:r>
          </a:p>
          <a:p>
            <a:pPr lvl="1" indent="0" defTabSz="914400">
              <a:lnSpc>
                <a:spcPct val="100000"/>
              </a:lnSpc>
              <a:buNone/>
            </a:pPr>
            <a:r>
              <a:rPr lang="en-US" altLang="zh-CN" sz="1100" dirty="0">
                <a:hlinkClick r:id="rId2"/>
              </a:rPr>
              <a:t>https://www.jianshu.com/p/d79821e9fdbe</a:t>
            </a:r>
            <a:r>
              <a:rPr lang="en-US" altLang="zh-CN" sz="1100" dirty="0"/>
              <a:t>   </a:t>
            </a:r>
            <a:r>
              <a:rPr lang="en-US" altLang="zh-CN" sz="1100" dirty="0">
                <a:hlinkClick r:id="rId3"/>
              </a:rPr>
              <a:t>https://blog.csdn.net/flyyufenfei/article/details/79187656</a:t>
            </a:r>
            <a:endParaRPr lang="en-US" altLang="zh-CN" sz="1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选项二：在虚拟机安装</a:t>
            </a:r>
            <a:r>
              <a:rPr lang="en-US" altLang="zh-CN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Linux</a:t>
            </a:r>
            <a:r>
              <a:rPr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系统，建议使用</a:t>
            </a:r>
            <a:r>
              <a:rPr lang="en-US" altLang="zh-CN" sz="140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Vmware</a:t>
            </a:r>
            <a:endParaRPr lang="en-US" altLang="zh-CN" sz="1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lnSpc>
                <a:spcPct val="100000"/>
              </a:lnSpc>
              <a:buNone/>
            </a:pPr>
            <a:r>
              <a:rPr lang="en-US" altLang="zh-CN" sz="1100" dirty="0">
                <a:hlinkClick r:id="rId4"/>
              </a:rPr>
              <a:t>https://zhuanlan.zhihu.com/p/38797088</a:t>
            </a:r>
            <a:r>
              <a:rPr lang="en-US" altLang="zh-CN" sz="1100" dirty="0"/>
              <a:t>    </a:t>
            </a:r>
            <a:r>
              <a:rPr lang="en-US" altLang="zh-CN" sz="1100" dirty="0">
                <a:hlinkClick r:id="rId5"/>
              </a:rPr>
              <a:t>https://www.jianshu.com/p/3379892948da</a:t>
            </a:r>
            <a:endParaRPr lang="en-US" altLang="zh-CN" sz="11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14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选项</a:t>
            </a:r>
            <a:r>
              <a:rPr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三</a:t>
            </a:r>
            <a:r>
              <a:rPr lang="zh-CN" altLang="en-US" sz="14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lang="en-US" altLang="zh-CN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Win10</a:t>
            </a:r>
            <a:r>
              <a:rPr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中的</a:t>
            </a:r>
            <a:r>
              <a:rPr lang="en-US" altLang="zh-CN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Bash On Windows</a:t>
            </a:r>
            <a:r>
              <a:rPr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，不需要安装新系统即可体验</a:t>
            </a:r>
            <a:r>
              <a:rPr lang="en-US" altLang="zh-CN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Linux</a:t>
            </a:r>
            <a:r>
              <a:rPr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，相当于在系统中安装一个</a:t>
            </a:r>
            <a:r>
              <a:rPr lang="en-US" altLang="zh-CN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app</a:t>
            </a:r>
            <a:endParaRPr lang="zh-CN" altLang="en-US" sz="1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en-US" altLang="zh-CN" sz="19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Bash On Windows</a:t>
            </a:r>
            <a:r>
              <a:rPr lang="zh-CN" altLang="en-US" sz="19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能让</a:t>
            </a:r>
            <a:r>
              <a:rPr lang="en-US" altLang="zh-CN" sz="19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Windows</a:t>
            </a:r>
            <a:r>
              <a:rPr lang="zh-CN" altLang="en-US" sz="19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用户能在系统中运行</a:t>
            </a:r>
            <a:r>
              <a:rPr lang="en-US" altLang="zh-CN" sz="19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Linux</a:t>
            </a:r>
            <a:r>
              <a:rPr lang="zh-CN" altLang="en-US" sz="19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子系统，也就是说你可以直接在</a:t>
            </a:r>
            <a:r>
              <a:rPr lang="en-US" altLang="zh-CN" sz="19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Windows</a:t>
            </a:r>
            <a:r>
              <a:rPr lang="zh-CN" altLang="en-US" sz="19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中获得原生</a:t>
            </a:r>
            <a:r>
              <a:rPr lang="en-US" altLang="zh-CN" sz="19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Linux Bash</a:t>
            </a:r>
            <a:r>
              <a:rPr lang="zh-CN" altLang="en-US" sz="19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级别的体验</a:t>
            </a:r>
            <a:endParaRPr lang="en-US" altLang="zh-CN" sz="19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19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安装</a:t>
            </a:r>
            <a:r>
              <a:rPr lang="en-US" altLang="zh-CN" sz="19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Bash On Windows</a:t>
            </a:r>
            <a:r>
              <a:rPr lang="zh-CN" altLang="en-US" sz="19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前提：</a:t>
            </a:r>
            <a:endParaRPr lang="en-US" altLang="zh-CN" sz="19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en-US" altLang="zh-CN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64</a:t>
            </a:r>
            <a:r>
              <a:rPr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位</a:t>
            </a:r>
            <a:r>
              <a:rPr lang="en-US" altLang="zh-CN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windows</a:t>
            </a:r>
          </a:p>
          <a:p>
            <a:pPr marL="857250" lvl="1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en-US" altLang="zh-CN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Windows10 </a:t>
            </a:r>
            <a:r>
              <a:rPr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版本号 </a:t>
            </a:r>
            <a:r>
              <a:rPr lang="en-US" altLang="zh-CN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&gt; 14316 (window</a:t>
            </a:r>
            <a:r>
              <a:rPr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键</a:t>
            </a:r>
            <a:r>
              <a:rPr lang="en-US" altLang="zh-CN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+r</a:t>
            </a:r>
            <a:r>
              <a:rPr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键，输入</a:t>
            </a:r>
            <a:r>
              <a:rPr lang="en-US" altLang="zh-CN" sz="140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winver</a:t>
            </a:r>
            <a:r>
              <a:rPr lang="en-US" altLang="zh-CN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</a:p>
          <a:p>
            <a:pPr marL="857250" lvl="1" indent="-342900" defTabSz="914400">
              <a:lnSpc>
                <a:spcPct val="100000"/>
              </a:lnSpc>
              <a:buFont typeface="Wingdings" charset="2"/>
              <a:buChar char="l"/>
            </a:pPr>
            <a:endParaRPr lang="en-US" altLang="zh-CN" sz="17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lnSpc>
                <a:spcPct val="100000"/>
              </a:lnSpc>
              <a:buFont typeface="Wingdings" charset="2"/>
              <a:buChar char="l"/>
            </a:pPr>
            <a:endParaRPr lang="zh-CN" altLang="en-US" sz="15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3608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7" y="1463041"/>
            <a:ext cx="8886616" cy="509451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 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语句增加关键字，格式为：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  column1,column2,···</a:t>
            </a:r>
            <a:r>
              <a:rPr lang="zh-CN" altLang="en-US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FROM name WHERE column = value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在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 name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中，选择若干列进行展示</a:t>
            </a:r>
            <a:endParaRPr lang="en-US" altLang="zh-CN" sz="15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在这些列中，只展示满足条件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column = value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的行</a:t>
            </a:r>
            <a:endParaRPr lang="en-US" altLang="zh-CN" sz="15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例如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 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专业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FROM Student WHERE 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姓名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= 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王二小</a:t>
            </a:r>
            <a:endParaRPr lang="en-US" altLang="zh-CN" sz="15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  column1,column2,···</a:t>
            </a:r>
            <a:r>
              <a:rPr lang="zh-CN" altLang="en-US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FROM name TO file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将查询的结果写入文件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file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中</a:t>
            </a:r>
            <a:endParaRPr lang="en-US" altLang="zh-CN" sz="15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写入文件需要保持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的结构，即能以写入后的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file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生成新的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CREATE TABLE </a:t>
            </a:r>
            <a:r>
              <a:rPr lang="en-US" altLang="zh-CN" sz="150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table_name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FROM file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endParaRPr lang="en-US" altLang="zh-CN" sz="15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例如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 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*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FROM Student WHERE 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专业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= 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计算机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TO 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计算机系学生名单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.txt 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x-none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SELECT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0963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SELECT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15000" y="2095500"/>
            <a:ext cx="280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按姓名查询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353300" y="3581400"/>
            <a:ext cx="1162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将查询结果保存到指定文件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51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21" y="2641584"/>
            <a:ext cx="6963555" cy="217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888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GRANT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8652" y="1685581"/>
            <a:ext cx="8074673" cy="4491382"/>
          </a:xfrm>
        </p:spPr>
        <p:txBody>
          <a:bodyPr>
            <a:noAutofit/>
          </a:bodyPr>
          <a:lstStyle/>
          <a:p>
            <a:pPr marL="342900" indent="-342900" defTabSz="914400">
              <a:buFont typeface="Wingdings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GRANT</a:t>
            </a:r>
            <a:r>
              <a:rPr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语句用于授予权限</a:t>
            </a:r>
          </a:p>
          <a:p>
            <a:pPr marL="857250" lvl="1" indent="-342900" defTabSz="91440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/>
                </a:solidFill>
              </a:rPr>
              <a:t>GRANT</a:t>
            </a:r>
            <a:r>
              <a:rPr lang="en-US" altLang="zh-CN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&lt;</a:t>
            </a:r>
            <a:r>
              <a:rPr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权限列表</a:t>
            </a:r>
            <a:r>
              <a:rPr lang="en-US" altLang="zh-CN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&gt; on &lt;</a:t>
            </a:r>
            <a:r>
              <a:rPr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表名</a:t>
            </a:r>
            <a:r>
              <a:rPr lang="en-US" altLang="zh-CN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&gt; to &lt;</a:t>
            </a:r>
            <a:r>
              <a:rPr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用户列表</a:t>
            </a:r>
            <a:r>
              <a:rPr lang="en-US" altLang="zh-CN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pPr marL="342900" indent="-342900" defTabSz="914400">
              <a:buFont typeface="Wingdings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权限列表</a:t>
            </a:r>
            <a:r>
              <a:rPr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pPr marL="857250" lvl="1" indent="-342900" defTabSz="91440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DROP : </a:t>
            </a:r>
            <a:r>
              <a:rPr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删除表的权限</a:t>
            </a:r>
            <a:endParaRPr lang="en-US" altLang="zh-CN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INSERT : </a:t>
            </a:r>
            <a:r>
              <a:rPr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插入行的权限</a:t>
            </a:r>
          </a:p>
          <a:p>
            <a:pPr marL="857250" lvl="1" indent="-342900" defTabSz="91440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DELETE : </a:t>
            </a:r>
            <a:r>
              <a:rPr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删除行的权限</a:t>
            </a:r>
          </a:p>
          <a:p>
            <a:pPr marL="857250" lvl="1" indent="-342900" defTabSz="91440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 : </a:t>
            </a:r>
            <a:r>
              <a:rPr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查询的权限</a:t>
            </a:r>
            <a:r>
              <a:rPr lang="en-US" altLang="zh-CN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</a:p>
          <a:p>
            <a:pPr marL="342900" indent="-342900" defTabSz="914400">
              <a:buFont typeface="Wingdings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用户列表</a:t>
            </a:r>
            <a:r>
              <a:rPr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&gt;:</a:t>
            </a:r>
          </a:p>
          <a:p>
            <a:pPr marL="857250" lvl="1" indent="-342900" defTabSz="91440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用户名</a:t>
            </a:r>
            <a:endParaRPr lang="en-US" altLang="zh-CN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public  </a:t>
            </a:r>
            <a:r>
              <a:rPr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所有合法用户持有所授权限</a:t>
            </a:r>
          </a:p>
          <a:p>
            <a:pPr marL="342900" indent="-342900" defTabSz="914400">
              <a:buFont typeface="Wingdings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权限的授予者必须已经持有相应的权限，权限可以传递</a:t>
            </a:r>
          </a:p>
          <a:p>
            <a:pPr marL="342900" indent="-342900" defTabSz="914400">
              <a:buFont typeface="Wingdings" charset="2"/>
              <a:buChar char="l"/>
            </a:pPr>
            <a:endParaRPr lang="en-US" altLang="zh-CN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2925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16" y="1421350"/>
            <a:ext cx="8542176" cy="403914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53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4516" y="2952750"/>
            <a:ext cx="4856134" cy="27622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44566" y="4562475"/>
            <a:ext cx="4856134" cy="22383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4516" y="4986337"/>
            <a:ext cx="2922559" cy="21431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线形标注 1 8"/>
          <p:cNvSpPr/>
          <p:nvPr/>
        </p:nvSpPr>
        <p:spPr>
          <a:xfrm>
            <a:off x="5595937" y="1911344"/>
            <a:ext cx="923925" cy="321866"/>
          </a:xfrm>
          <a:prstGeom prst="borderCallout1">
            <a:avLst>
              <a:gd name="adj1" fmla="val 30587"/>
              <a:gd name="adj2" fmla="val -86"/>
              <a:gd name="adj3" fmla="val 325570"/>
              <a:gd name="adj4" fmla="val -107405"/>
            </a:avLst>
          </a:prstGeom>
          <a:solidFill>
            <a:schemeClr val="bg2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授权</a:t>
            </a:r>
          </a:p>
        </p:txBody>
      </p:sp>
      <p:sp>
        <p:nvSpPr>
          <p:cNvPr id="10" name="线形标注 1 9"/>
          <p:cNvSpPr/>
          <p:nvPr/>
        </p:nvSpPr>
        <p:spPr>
          <a:xfrm>
            <a:off x="5862637" y="3583670"/>
            <a:ext cx="1376363" cy="445404"/>
          </a:xfrm>
          <a:prstGeom prst="borderCallout1">
            <a:avLst>
              <a:gd name="adj1" fmla="val 36952"/>
              <a:gd name="adj2" fmla="val 664"/>
              <a:gd name="adj3" fmla="val 225319"/>
              <a:gd name="adj4" fmla="val -92872"/>
            </a:avLst>
          </a:prstGeom>
          <a:solidFill>
            <a:schemeClr val="bg2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成功授权</a:t>
            </a:r>
          </a:p>
        </p:txBody>
      </p:sp>
      <p:sp>
        <p:nvSpPr>
          <p:cNvPr id="13" name="矩形 12"/>
          <p:cNvSpPr/>
          <p:nvPr/>
        </p:nvSpPr>
        <p:spPr>
          <a:xfrm>
            <a:off x="6659591" y="2510020"/>
            <a:ext cx="769909" cy="27622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735916" y="2705100"/>
            <a:ext cx="769909" cy="27622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线形标注 1 15"/>
          <p:cNvSpPr/>
          <p:nvPr/>
        </p:nvSpPr>
        <p:spPr>
          <a:xfrm>
            <a:off x="7239000" y="4333875"/>
            <a:ext cx="1376363" cy="376418"/>
          </a:xfrm>
          <a:prstGeom prst="borderCallout1">
            <a:avLst>
              <a:gd name="adj1" fmla="val 36952"/>
              <a:gd name="adj2" fmla="val 664"/>
              <a:gd name="adj3" fmla="val 87121"/>
              <a:gd name="adj4" fmla="val -113633"/>
            </a:avLst>
          </a:prstGeom>
          <a:solidFill>
            <a:schemeClr val="bg2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非</a:t>
            </a:r>
            <a:r>
              <a:rPr lang="en-US" altLang="zh-CN" dirty="0">
                <a:solidFill>
                  <a:schemeClr val="tx1"/>
                </a:solidFill>
              </a:rPr>
              <a:t>OWNER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03" y="5591758"/>
            <a:ext cx="8728951" cy="1085817"/>
          </a:xfrm>
          <a:prstGeom prst="rect">
            <a:avLst/>
          </a:prstGeom>
        </p:spPr>
      </p:pic>
      <p:sp>
        <p:nvSpPr>
          <p:cNvPr id="11" name="线形标注 1 10"/>
          <p:cNvSpPr/>
          <p:nvPr/>
        </p:nvSpPr>
        <p:spPr>
          <a:xfrm>
            <a:off x="5278390" y="4889969"/>
            <a:ext cx="2842480" cy="466872"/>
          </a:xfrm>
          <a:prstGeom prst="borderCallout1">
            <a:avLst>
              <a:gd name="adj1" fmla="val 51514"/>
              <a:gd name="adj2" fmla="val 740"/>
              <a:gd name="adj3" fmla="val 46649"/>
              <a:gd name="adj4" fmla="val -70054"/>
            </a:avLst>
          </a:prstGeom>
          <a:solidFill>
            <a:schemeClr val="bg2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未授权的操作非法，非法访问时，自动给表拥有者发消息，提交权限申请</a:t>
            </a:r>
          </a:p>
        </p:txBody>
      </p:sp>
      <p:sp>
        <p:nvSpPr>
          <p:cNvPr id="15" name="矩形 14"/>
          <p:cNvSpPr/>
          <p:nvPr/>
        </p:nvSpPr>
        <p:spPr>
          <a:xfrm>
            <a:off x="225302" y="6077055"/>
            <a:ext cx="8728951" cy="50691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线形标注 1 16"/>
          <p:cNvSpPr/>
          <p:nvPr/>
        </p:nvSpPr>
        <p:spPr>
          <a:xfrm>
            <a:off x="3817111" y="5460497"/>
            <a:ext cx="2842480" cy="466872"/>
          </a:xfrm>
          <a:prstGeom prst="borderCallout1">
            <a:avLst>
              <a:gd name="adj1" fmla="val 47748"/>
              <a:gd name="adj2" fmla="val -498"/>
              <a:gd name="adj3" fmla="val 133278"/>
              <a:gd name="adj4" fmla="val -75931"/>
            </a:avLst>
          </a:prstGeom>
          <a:solidFill>
            <a:schemeClr val="bg2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User1</a:t>
            </a:r>
            <a:r>
              <a:rPr lang="zh-CN" altLang="en-US" sz="1200" dirty="0">
                <a:solidFill>
                  <a:schemeClr val="tx1"/>
                </a:solidFill>
              </a:rPr>
              <a:t>下次登录时，自动报告权限申请</a:t>
            </a:r>
          </a:p>
        </p:txBody>
      </p:sp>
    </p:spTree>
    <p:extLst>
      <p:ext uri="{BB962C8B-B14F-4D97-AF65-F5344CB8AC3E}">
        <p14:creationId xmlns:p14="http://schemas.microsoft.com/office/powerpoint/2010/main" val="3402986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GRANT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8" y="1481138"/>
            <a:ext cx="6824662" cy="489894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54766" y="2462395"/>
            <a:ext cx="769909" cy="27622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线形标注 1 6"/>
          <p:cNvSpPr/>
          <p:nvPr/>
        </p:nvSpPr>
        <p:spPr>
          <a:xfrm>
            <a:off x="7386637" y="1481138"/>
            <a:ext cx="1243013" cy="595312"/>
          </a:xfrm>
          <a:prstGeom prst="borderCallout1">
            <a:avLst>
              <a:gd name="adj1" fmla="val 30587"/>
              <a:gd name="adj2" fmla="val -86"/>
              <a:gd name="adj3" fmla="val 170370"/>
              <a:gd name="adj4" fmla="val -70623"/>
            </a:avLst>
          </a:prstGeom>
          <a:solidFill>
            <a:schemeClr val="bg2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User1</a:t>
            </a:r>
            <a:r>
              <a:rPr lang="zh-CN" altLang="en-US" dirty="0">
                <a:solidFill>
                  <a:schemeClr val="tx1"/>
                </a:solidFill>
              </a:rPr>
              <a:t>是拥有者</a:t>
            </a:r>
          </a:p>
        </p:txBody>
      </p:sp>
      <p:sp>
        <p:nvSpPr>
          <p:cNvPr id="9" name="右大括号 8"/>
          <p:cNvSpPr/>
          <p:nvPr/>
        </p:nvSpPr>
        <p:spPr>
          <a:xfrm>
            <a:off x="4476750" y="3267075"/>
            <a:ext cx="314325" cy="2867025"/>
          </a:xfrm>
          <a:prstGeom prst="righ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线形标注 1 9"/>
          <p:cNvSpPr/>
          <p:nvPr/>
        </p:nvSpPr>
        <p:spPr>
          <a:xfrm>
            <a:off x="5843587" y="3652460"/>
            <a:ext cx="2147888" cy="595312"/>
          </a:xfrm>
          <a:prstGeom prst="borderCallout1">
            <a:avLst>
              <a:gd name="adj1" fmla="val 30587"/>
              <a:gd name="adj2" fmla="val -86"/>
              <a:gd name="adj3" fmla="val 173570"/>
              <a:gd name="adj4" fmla="val -39137"/>
            </a:avLst>
          </a:prstGeom>
          <a:solidFill>
            <a:schemeClr val="bg2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权限可以传递</a:t>
            </a:r>
          </a:p>
        </p:txBody>
      </p:sp>
    </p:spTree>
    <p:extLst>
      <p:ext uri="{BB962C8B-B14F-4D97-AF65-F5344CB8AC3E}">
        <p14:creationId xmlns:p14="http://schemas.microsoft.com/office/powerpoint/2010/main" val="24160356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REVOKE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8652" y="1685581"/>
            <a:ext cx="8074673" cy="4491382"/>
          </a:xfrm>
        </p:spPr>
        <p:txBody>
          <a:bodyPr>
            <a:normAutofit fontScale="40000" lnSpcReduction="20000"/>
          </a:bodyPr>
          <a:lstStyle/>
          <a:p>
            <a:pPr marL="342900" indent="-342900" defTabSz="914400">
              <a:buFont typeface="Wingdings" charset="2"/>
              <a:buChar char="l"/>
            </a:pPr>
            <a:r>
              <a:rPr lang="en-US" altLang="zh-CN" sz="4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REVOKE </a:t>
            </a:r>
            <a:r>
              <a:rPr lang="zh-CN" altLang="en-US" sz="4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语句用于收回授权</a:t>
            </a:r>
          </a:p>
          <a:p>
            <a:pPr marL="857250" lvl="1" indent="-342900" defTabSz="914400">
              <a:buFont typeface="Wingdings" charset="2"/>
              <a:buChar char="l"/>
            </a:pPr>
            <a:r>
              <a:rPr lang="en-US" altLang="zh-CN" sz="4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REVOKE</a:t>
            </a:r>
            <a:r>
              <a:rPr lang="en-US" altLang="zh-CN" sz="40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&lt;</a:t>
            </a:r>
            <a:r>
              <a:rPr lang="zh-CN" altLang="en-US" sz="40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权限列表</a:t>
            </a:r>
            <a:r>
              <a:rPr lang="en-US" altLang="zh-CN" sz="40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&gt; </a:t>
            </a:r>
            <a:r>
              <a:rPr lang="en-US" altLang="zh-CN" sz="4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on &lt;</a:t>
            </a:r>
            <a:r>
              <a:rPr lang="zh-CN" altLang="en-US" sz="4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表名</a:t>
            </a:r>
            <a:r>
              <a:rPr lang="en-US" altLang="zh-CN" sz="4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&gt; from &lt;</a:t>
            </a:r>
            <a:r>
              <a:rPr lang="zh-CN" altLang="en-US" sz="4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用户列表</a:t>
            </a:r>
            <a:r>
              <a:rPr lang="en-US" altLang="zh-CN" sz="4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pPr marL="342900" indent="-342900" defTabSz="914400">
              <a:buFont typeface="Wingdings" charset="2"/>
              <a:buChar char="l"/>
            </a:pPr>
            <a:r>
              <a:rPr lang="en-US" altLang="zh-CN" sz="4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Example:</a:t>
            </a:r>
          </a:p>
          <a:p>
            <a:pPr marL="857250" lvl="1" indent="-342900" defTabSz="914400">
              <a:buFont typeface="Wingdings" charset="2"/>
              <a:buChar char="l"/>
            </a:pPr>
            <a:r>
              <a:rPr lang="en-US" altLang="zh-CN" sz="4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REVOKE</a:t>
            </a:r>
            <a:r>
              <a:rPr lang="en-US" altLang="zh-CN" sz="40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SELECT on Student  from U1, U2, U3</a:t>
            </a:r>
          </a:p>
          <a:p>
            <a:pPr marL="342900" indent="-342900" defTabSz="914400">
              <a:buFont typeface="Wingdings" charset="2"/>
              <a:buChar char="l"/>
            </a:pPr>
            <a:r>
              <a:rPr lang="en-US" altLang="zh-CN" sz="4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zh-CN" altLang="en-US" sz="4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权限列表</a:t>
            </a:r>
            <a:r>
              <a:rPr lang="en-US" altLang="zh-CN" sz="4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&gt; </a:t>
            </a:r>
            <a:r>
              <a:rPr lang="zh-CN" altLang="en-US" sz="4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可以是 </a:t>
            </a:r>
            <a:r>
              <a:rPr lang="en-US" altLang="zh-CN" sz="4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all </a:t>
            </a:r>
            <a:r>
              <a:rPr lang="zh-CN" altLang="en-US" sz="4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，表示收回被收回人持有的所有权限</a:t>
            </a:r>
            <a:endParaRPr lang="en-US" altLang="zh-CN" sz="4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buFont typeface="Wingdings" charset="2"/>
              <a:buChar char="l"/>
            </a:pPr>
            <a:r>
              <a:rPr lang="zh-CN" altLang="en-US" sz="4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某一用户拥有权限的前提是，授予他权限的人仍有对应的权限</a:t>
            </a:r>
            <a:endParaRPr lang="en-US" altLang="zh-CN" sz="4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buFont typeface="Wingdings" charset="2"/>
              <a:buChar char="l"/>
            </a:pPr>
            <a:r>
              <a:rPr lang="zh-CN" altLang="en-US" sz="4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如果同一权限由不同的授权人两次授予同一用户， 用户在一次回收后仍保持授权</a:t>
            </a:r>
          </a:p>
          <a:p>
            <a:pPr marL="342900" indent="-342900" defTabSz="914400">
              <a:buFont typeface="Wingdings" charset="2"/>
              <a:buChar char="l"/>
            </a:pPr>
            <a:endParaRPr lang="zh-CN" altLang="en-US" sz="4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8324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REVOKE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8" y="1481138"/>
            <a:ext cx="6824662" cy="489894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54766" y="2462395"/>
            <a:ext cx="769909" cy="27622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线形标注 1 6"/>
          <p:cNvSpPr/>
          <p:nvPr/>
        </p:nvSpPr>
        <p:spPr>
          <a:xfrm>
            <a:off x="7386637" y="1481138"/>
            <a:ext cx="1243013" cy="595312"/>
          </a:xfrm>
          <a:prstGeom prst="borderCallout1">
            <a:avLst>
              <a:gd name="adj1" fmla="val 30587"/>
              <a:gd name="adj2" fmla="val -86"/>
              <a:gd name="adj3" fmla="val 170370"/>
              <a:gd name="adj4" fmla="val -70623"/>
            </a:avLst>
          </a:prstGeom>
          <a:solidFill>
            <a:schemeClr val="bg2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User1</a:t>
            </a:r>
            <a:r>
              <a:rPr lang="zh-CN" altLang="en-US" dirty="0">
                <a:solidFill>
                  <a:schemeClr val="tx1"/>
                </a:solidFill>
              </a:rPr>
              <a:t>是拥有者</a:t>
            </a:r>
          </a:p>
        </p:txBody>
      </p:sp>
      <p:sp>
        <p:nvSpPr>
          <p:cNvPr id="9" name="右大括号 8"/>
          <p:cNvSpPr/>
          <p:nvPr/>
        </p:nvSpPr>
        <p:spPr>
          <a:xfrm>
            <a:off x="4476750" y="3267075"/>
            <a:ext cx="314325" cy="2867025"/>
          </a:xfrm>
          <a:prstGeom prst="righ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线形标注 1 9"/>
          <p:cNvSpPr/>
          <p:nvPr/>
        </p:nvSpPr>
        <p:spPr>
          <a:xfrm>
            <a:off x="5843587" y="3652460"/>
            <a:ext cx="2147888" cy="595312"/>
          </a:xfrm>
          <a:prstGeom prst="borderCallout1">
            <a:avLst>
              <a:gd name="adj1" fmla="val 30587"/>
              <a:gd name="adj2" fmla="val -86"/>
              <a:gd name="adj3" fmla="val 173570"/>
              <a:gd name="adj4" fmla="val -39137"/>
            </a:avLst>
          </a:prstGeom>
          <a:solidFill>
            <a:schemeClr val="bg2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权限可以传递</a:t>
            </a:r>
          </a:p>
        </p:txBody>
      </p:sp>
    </p:spTree>
    <p:extLst>
      <p:ext uri="{BB962C8B-B14F-4D97-AF65-F5344CB8AC3E}">
        <p14:creationId xmlns:p14="http://schemas.microsoft.com/office/powerpoint/2010/main" val="37801432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REVOKE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571624"/>
            <a:ext cx="5505450" cy="4335209"/>
          </a:xfrm>
          <a:prstGeom prst="rect">
            <a:avLst/>
          </a:prstGeom>
        </p:spPr>
      </p:pic>
      <p:sp>
        <p:nvSpPr>
          <p:cNvPr id="7" name="线形标注 1 6"/>
          <p:cNvSpPr/>
          <p:nvPr/>
        </p:nvSpPr>
        <p:spPr>
          <a:xfrm>
            <a:off x="4974430" y="3143915"/>
            <a:ext cx="2302670" cy="932785"/>
          </a:xfrm>
          <a:prstGeom prst="borderCallout1">
            <a:avLst>
              <a:gd name="adj1" fmla="val 30587"/>
              <a:gd name="adj2" fmla="val -86"/>
              <a:gd name="adj3" fmla="val 143827"/>
              <a:gd name="adj4" fmla="val -45628"/>
            </a:avLst>
          </a:prstGeom>
          <a:solidFill>
            <a:schemeClr val="bg2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取消了</a:t>
            </a:r>
            <a:r>
              <a:rPr lang="en-US" altLang="zh-CN" dirty="0">
                <a:solidFill>
                  <a:schemeClr val="tx1"/>
                </a:solidFill>
              </a:rPr>
              <a:t>user2</a:t>
            </a:r>
            <a:r>
              <a:rPr lang="zh-CN" altLang="en-US" dirty="0">
                <a:solidFill>
                  <a:schemeClr val="tx1"/>
                </a:solidFill>
              </a:rPr>
              <a:t>的授权等于自动取消了</a:t>
            </a:r>
            <a:r>
              <a:rPr lang="en-US" altLang="zh-CN" dirty="0">
                <a:solidFill>
                  <a:schemeClr val="tx1"/>
                </a:solidFill>
              </a:rPr>
              <a:t>user3</a:t>
            </a:r>
            <a:r>
              <a:rPr lang="zh-CN" altLang="en-US" dirty="0">
                <a:solidFill>
                  <a:schemeClr val="tx1"/>
                </a:solidFill>
              </a:rPr>
              <a:t>的授权</a:t>
            </a:r>
          </a:p>
        </p:txBody>
      </p:sp>
      <p:sp>
        <p:nvSpPr>
          <p:cNvPr id="8" name="右大括号 7"/>
          <p:cNvSpPr/>
          <p:nvPr/>
        </p:nvSpPr>
        <p:spPr>
          <a:xfrm>
            <a:off x="3286125" y="3152775"/>
            <a:ext cx="581025" cy="2735008"/>
          </a:xfrm>
          <a:prstGeom prst="righ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848350" y="1924735"/>
            <a:ext cx="31527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charset="2"/>
              <a:buChar char="l"/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某一用户拥有权限的前提是，授予他权限的人仍有对应的权限</a:t>
            </a:r>
            <a:endParaRPr lang="en-US" altLang="zh-CN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0666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" y="1438274"/>
            <a:ext cx="7077075" cy="522810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REVOKE</a:t>
            </a:r>
            <a:endParaRPr lang="zh-CN" altLang="en-US" dirty="0"/>
          </a:p>
        </p:txBody>
      </p:sp>
      <p:sp>
        <p:nvSpPr>
          <p:cNvPr id="7" name="线形标注 1 6"/>
          <p:cNvSpPr/>
          <p:nvPr/>
        </p:nvSpPr>
        <p:spPr>
          <a:xfrm>
            <a:off x="4974429" y="3143915"/>
            <a:ext cx="2978945" cy="437485"/>
          </a:xfrm>
          <a:prstGeom prst="borderCallout1">
            <a:avLst>
              <a:gd name="adj1" fmla="val 30587"/>
              <a:gd name="adj2" fmla="val -86"/>
              <a:gd name="adj3" fmla="val -10755"/>
              <a:gd name="adj4" fmla="val -43070"/>
            </a:avLst>
          </a:prstGeom>
          <a:solidFill>
            <a:schemeClr val="bg2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给</a:t>
            </a:r>
            <a:r>
              <a:rPr lang="en-US" altLang="zh-CN" dirty="0">
                <a:solidFill>
                  <a:schemeClr val="tx1"/>
                </a:solidFill>
              </a:rPr>
              <a:t>user3</a:t>
            </a:r>
            <a:r>
              <a:rPr lang="zh-CN" altLang="en-US" dirty="0">
                <a:solidFill>
                  <a:schemeClr val="tx1"/>
                </a:solidFill>
              </a:rPr>
              <a:t>的第一次授权</a:t>
            </a:r>
          </a:p>
        </p:txBody>
      </p:sp>
      <p:sp>
        <p:nvSpPr>
          <p:cNvPr id="9" name="矩形 8"/>
          <p:cNvSpPr/>
          <p:nvPr/>
        </p:nvSpPr>
        <p:spPr>
          <a:xfrm>
            <a:off x="114299" y="2786245"/>
            <a:ext cx="3733801" cy="29033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4299" y="4502659"/>
            <a:ext cx="3733801" cy="29033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线形标注 1 10"/>
          <p:cNvSpPr/>
          <p:nvPr/>
        </p:nvSpPr>
        <p:spPr>
          <a:xfrm>
            <a:off x="5098254" y="4355504"/>
            <a:ext cx="2978945" cy="437485"/>
          </a:xfrm>
          <a:prstGeom prst="borderCallout1">
            <a:avLst>
              <a:gd name="adj1" fmla="val 30587"/>
              <a:gd name="adj2" fmla="val -86"/>
              <a:gd name="adj3" fmla="val 65448"/>
              <a:gd name="adj4" fmla="val -42750"/>
            </a:avLst>
          </a:prstGeom>
          <a:solidFill>
            <a:schemeClr val="bg2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给</a:t>
            </a:r>
            <a:r>
              <a:rPr lang="en-US" altLang="zh-CN" dirty="0">
                <a:solidFill>
                  <a:schemeClr val="tx1"/>
                </a:solidFill>
              </a:rPr>
              <a:t>user3</a:t>
            </a:r>
            <a:r>
              <a:rPr lang="zh-CN" altLang="en-US" dirty="0">
                <a:solidFill>
                  <a:schemeClr val="tx1"/>
                </a:solidFill>
              </a:rPr>
              <a:t>的第二次授权</a:t>
            </a:r>
          </a:p>
        </p:txBody>
      </p:sp>
    </p:spTree>
    <p:extLst>
      <p:ext uri="{BB962C8B-B14F-4D97-AF65-F5344CB8AC3E}">
        <p14:creationId xmlns:p14="http://schemas.microsoft.com/office/powerpoint/2010/main" val="4517993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25" y="1864518"/>
            <a:ext cx="6338376" cy="356711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REVOKE</a:t>
            </a:r>
            <a:endParaRPr lang="zh-CN" altLang="en-US" dirty="0"/>
          </a:p>
        </p:txBody>
      </p:sp>
      <p:sp>
        <p:nvSpPr>
          <p:cNvPr id="7" name="线形标注 1 6"/>
          <p:cNvSpPr/>
          <p:nvPr/>
        </p:nvSpPr>
        <p:spPr>
          <a:xfrm>
            <a:off x="4974429" y="3143915"/>
            <a:ext cx="2978945" cy="437485"/>
          </a:xfrm>
          <a:prstGeom prst="borderCallout1">
            <a:avLst>
              <a:gd name="adj1" fmla="val 30587"/>
              <a:gd name="adj2" fmla="val -86"/>
              <a:gd name="adj3" fmla="val -10755"/>
              <a:gd name="adj4" fmla="val -43070"/>
            </a:avLst>
          </a:prstGeom>
          <a:solidFill>
            <a:schemeClr val="bg2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给</a:t>
            </a:r>
            <a:r>
              <a:rPr lang="en-US" altLang="zh-CN" dirty="0">
                <a:solidFill>
                  <a:schemeClr val="tx1"/>
                </a:solidFill>
              </a:rPr>
              <a:t>user3</a:t>
            </a:r>
            <a:r>
              <a:rPr lang="zh-CN" altLang="en-US" dirty="0">
                <a:solidFill>
                  <a:schemeClr val="tx1"/>
                </a:solidFill>
              </a:rPr>
              <a:t>的第一次</a:t>
            </a:r>
            <a:r>
              <a:rPr lang="en-US" altLang="zh-CN" dirty="0">
                <a:solidFill>
                  <a:schemeClr val="tx1"/>
                </a:solidFill>
              </a:rPr>
              <a:t>REVOKE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4299" y="2786245"/>
            <a:ext cx="5343526" cy="29033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4299" y="4355504"/>
            <a:ext cx="3733801" cy="29033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线形标注 1 10"/>
          <p:cNvSpPr/>
          <p:nvPr/>
        </p:nvSpPr>
        <p:spPr>
          <a:xfrm>
            <a:off x="5098254" y="4355504"/>
            <a:ext cx="2978945" cy="437485"/>
          </a:xfrm>
          <a:prstGeom prst="borderCallout1">
            <a:avLst>
              <a:gd name="adj1" fmla="val 30587"/>
              <a:gd name="adj2" fmla="val -86"/>
              <a:gd name="adj3" fmla="val 65448"/>
              <a:gd name="adj4" fmla="val -42750"/>
            </a:avLst>
          </a:prstGeom>
          <a:solidFill>
            <a:schemeClr val="bg2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User3</a:t>
            </a:r>
            <a:r>
              <a:rPr lang="zh-CN" altLang="en-US" dirty="0">
                <a:solidFill>
                  <a:schemeClr val="tx1"/>
                </a:solidFill>
              </a:rPr>
              <a:t>仍然有</a:t>
            </a:r>
            <a:r>
              <a:rPr lang="en-US" altLang="zh-CN" dirty="0">
                <a:solidFill>
                  <a:schemeClr val="tx1"/>
                </a:solidFill>
              </a:rPr>
              <a:t>INSERT</a:t>
            </a:r>
            <a:r>
              <a:rPr lang="zh-CN" altLang="en-US" dirty="0">
                <a:solidFill>
                  <a:schemeClr val="tx1"/>
                </a:solidFill>
              </a:rPr>
              <a:t>权限</a:t>
            </a:r>
          </a:p>
        </p:txBody>
      </p:sp>
      <p:sp>
        <p:nvSpPr>
          <p:cNvPr id="5" name="矩形 4"/>
          <p:cNvSpPr/>
          <p:nvPr/>
        </p:nvSpPr>
        <p:spPr>
          <a:xfrm>
            <a:off x="6391275" y="1769646"/>
            <a:ext cx="26003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charset="2"/>
              <a:buChar char="l"/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如果同一权限由不同的授权人两次授予同一用户， 用户在一次回收后仍保持授权</a:t>
            </a:r>
          </a:p>
        </p:txBody>
      </p:sp>
    </p:spTree>
    <p:extLst>
      <p:ext uri="{BB962C8B-B14F-4D97-AF65-F5344CB8AC3E}">
        <p14:creationId xmlns:p14="http://schemas.microsoft.com/office/powerpoint/2010/main" val="12718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</a:t>
            </a:r>
            <a:r>
              <a:rPr lang="en-US" altLang="zh-CN" dirty="0"/>
              <a:t>Windows</a:t>
            </a:r>
            <a:r>
              <a:rPr lang="zh-CN" altLang="en-US" dirty="0"/>
              <a:t>中</a:t>
            </a:r>
            <a:r>
              <a:rPr lang="en-US" altLang="zh-CN" dirty="0"/>
              <a:t>Linux</a:t>
            </a:r>
            <a:r>
              <a:rPr lang="zh-CN" altLang="en-US" dirty="0"/>
              <a:t>子系统功能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5" y="1471246"/>
            <a:ext cx="8696325" cy="24384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715" y="2664069"/>
            <a:ext cx="1758462" cy="3165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8860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题目要求</a:t>
            </a:r>
            <a:endParaRPr lang="x-none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28653" y="1456267"/>
            <a:ext cx="8052504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严格按照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描述的指令格式，实现基本的指令功能，但是为了美观的虚线框可以省略或者自行设计修改，命令执行效果</a:t>
            </a:r>
            <a:r>
              <a:rPr lang="zh-CN" altLang="en-US" sz="20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不得更改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命令行界面应简洁、美观，便于操作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充分考虑数据库操作中的非法操作，给出合理清晰的错误反馈</a:t>
            </a:r>
          </a:p>
          <a:p>
            <a:pPr marL="342900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设计的程序应当分模块，各模块功能明确，有良好的代码风格。</a:t>
            </a:r>
          </a:p>
          <a:p>
            <a:pPr marL="342900" lvl="0" indent="-342900" defTabSz="914400">
              <a:buFont typeface="Wingdings" charset="2"/>
              <a:buChar char="l"/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0842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格式约定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61</a:t>
            </a:fld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28653" y="1456267"/>
            <a:ext cx="8052504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defTabSz="914400">
              <a:buFont typeface="Wingdings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CREATE TABLE Student (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学号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姓名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专业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 TO Student.txt</a:t>
            </a:r>
          </a:p>
          <a:p>
            <a:pPr marL="342900" lvl="0" indent="-342900" defTabSz="914400">
              <a:buFont typeface="Wingdings" charset="2"/>
              <a:buChar char="l"/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INSERT INTO Student VALUES (170000001, 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王二小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计算机科学与技术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INSERT INTO Student (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学号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姓名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 VALUES (170000001, 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王二小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DELETE FROM Student WHERE 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姓名 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= 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王二小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 * FROM Student ORDER BY 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学号 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DESC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 * FROM Student WHERE 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姓名 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= 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陈独秀 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TO temp.txt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GRANT INSERT, SELECT on Student to user2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 * FROM Student WHERE 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学号 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&lt; ( SELECT MAX ( 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学号 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 FROM STUDENT )</a:t>
            </a:r>
          </a:p>
          <a:p>
            <a:pPr lvl="0" defTabSz="914400"/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线形标注 1 6"/>
          <p:cNvSpPr/>
          <p:nvPr/>
        </p:nvSpPr>
        <p:spPr>
          <a:xfrm>
            <a:off x="4174329" y="1974539"/>
            <a:ext cx="2978945" cy="437485"/>
          </a:xfrm>
          <a:prstGeom prst="borderCallout1">
            <a:avLst>
              <a:gd name="adj1" fmla="val 441"/>
              <a:gd name="adj2" fmla="val 28839"/>
              <a:gd name="adj3" fmla="val -24823"/>
              <a:gd name="adj4" fmla="val -5586"/>
            </a:avLst>
          </a:prstGeom>
          <a:solidFill>
            <a:schemeClr val="bg2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英文逗号后跟空格</a:t>
            </a:r>
          </a:p>
        </p:txBody>
      </p:sp>
      <p:sp>
        <p:nvSpPr>
          <p:cNvPr id="8" name="线形标注 1 7"/>
          <p:cNvSpPr/>
          <p:nvPr/>
        </p:nvSpPr>
        <p:spPr>
          <a:xfrm>
            <a:off x="6057900" y="4291224"/>
            <a:ext cx="2978945" cy="437485"/>
          </a:xfrm>
          <a:prstGeom prst="borderCallout1">
            <a:avLst>
              <a:gd name="adj1" fmla="val 441"/>
              <a:gd name="adj2" fmla="val 28839"/>
              <a:gd name="adj3" fmla="val -79085"/>
              <a:gd name="adj4" fmla="val -39529"/>
            </a:avLst>
          </a:prstGeom>
          <a:solidFill>
            <a:schemeClr val="bg2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等号左右两边有空格</a:t>
            </a:r>
          </a:p>
        </p:txBody>
      </p:sp>
      <p:sp>
        <p:nvSpPr>
          <p:cNvPr id="9" name="线形标注 1 8"/>
          <p:cNvSpPr/>
          <p:nvPr/>
        </p:nvSpPr>
        <p:spPr>
          <a:xfrm>
            <a:off x="5146431" y="6389166"/>
            <a:ext cx="2978945" cy="437485"/>
          </a:xfrm>
          <a:prstGeom prst="borderCallout1">
            <a:avLst>
              <a:gd name="adj1" fmla="val 441"/>
              <a:gd name="adj2" fmla="val 28839"/>
              <a:gd name="adj3" fmla="val -81095"/>
              <a:gd name="adj4" fmla="val -2635"/>
            </a:avLst>
          </a:prstGeom>
          <a:solidFill>
            <a:schemeClr val="bg2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符号左右两边有空格</a:t>
            </a:r>
          </a:p>
        </p:txBody>
      </p:sp>
    </p:spTree>
    <p:extLst>
      <p:ext uri="{BB962C8B-B14F-4D97-AF65-F5344CB8AC3E}">
        <p14:creationId xmlns:p14="http://schemas.microsoft.com/office/powerpoint/2010/main" val="18227687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额外创意，扩展功能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3" y="1456266"/>
            <a:ext cx="8052504" cy="4967111"/>
          </a:xfrm>
        </p:spPr>
        <p:txBody>
          <a:bodyPr>
            <a:normAutofit/>
          </a:bodyPr>
          <a:lstStyle/>
          <a:p>
            <a:pPr marL="342900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在完成基本功能的前提下，任意发挥，目标：更易用，更合理，更强大。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971550" lvl="1" indent="-457200" defTabSz="914400">
              <a:buFont typeface="+mj-lt"/>
              <a:buAutoNum type="arabicPeriod"/>
            </a:pP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在前面你应该可以注意到，我们在多条语句中使用了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WHERE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关键字，它后面的内容表示一个条件判断，除了已经实现的‘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’判断外，还有‘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&gt;’,’&lt;’,’!=’,’&gt;=’,’&lt;=’,’BETWEEN’,’LIKE’,’IN’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等等，挑选你感兴趣的实现。</a:t>
            </a:r>
            <a:endParaRPr lang="en-US" altLang="zh-CN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8621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额外创意，扩展功能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3" y="1456266"/>
            <a:ext cx="8052504" cy="4967111"/>
          </a:xfrm>
        </p:spPr>
        <p:txBody>
          <a:bodyPr>
            <a:normAutofit/>
          </a:bodyPr>
          <a:lstStyle/>
          <a:p>
            <a:pPr defTabSz="914400"/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971550" lvl="1" indent="-457200" defTabSz="914400">
              <a:buFont typeface="+mj-lt"/>
              <a:buAutoNum type="arabicPeriod" startAt="2"/>
            </a:pP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更复杂的功能，函数。在某些数据库文件中，一些属性和数值有关，你可以对这些数值类的属性进行一些操作，例如求平均数、计数、求最大最小值等。</a:t>
            </a:r>
            <a:endParaRPr lang="en-US" altLang="zh-CN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buNone/>
            </a:pP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     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语句 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 MAX(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学号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 FROM Student 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表示查询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 Student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中学号最大的那一个。</a:t>
            </a:r>
            <a:endParaRPr lang="en-US" altLang="zh-CN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buNone/>
            </a:pP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     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更多的函数和功能自由发挥，函数返回格式和结果展示自行合理设计。</a:t>
            </a:r>
            <a:endParaRPr lang="en-US" altLang="zh-CN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971550" lvl="1" indent="-457200" defTabSz="914400">
              <a:buFont typeface="+mj-lt"/>
              <a:buAutoNum type="arabicPeriod" startAt="2"/>
            </a:pPr>
            <a:endParaRPr lang="en-US" altLang="zh-CN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4787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额外创意，扩展功能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3676" y="1208868"/>
            <a:ext cx="8052504" cy="4967111"/>
          </a:xfrm>
        </p:spPr>
        <p:txBody>
          <a:bodyPr>
            <a:normAutofit/>
          </a:bodyPr>
          <a:lstStyle/>
          <a:p>
            <a:pPr defTabSz="914400"/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971550" lvl="1" indent="-457200" defTabSz="914400">
              <a:buFont typeface="+mj-lt"/>
              <a:buAutoNum type="arabicPeriod" startAt="3"/>
            </a:pP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语句的复合。实现了函数之后，我们就可以将一些函数作为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WHERE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关键字的判断条件，例如</a:t>
            </a:r>
            <a:endParaRPr lang="en-US" altLang="zh-CN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buNone/>
            </a:pP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    SELECT 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* 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FROM Student WHERE 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学号 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&lt; (SELECT MAX(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学号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 FROM STUDENT)</a:t>
            </a:r>
          </a:p>
          <a:p>
            <a:pPr marL="971550" lvl="1" indent="-457200" defTabSz="914400">
              <a:buFont typeface="+mj-lt"/>
              <a:buAutoNum type="arabicPeriod" startAt="4"/>
            </a:pP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将多条语句按顺序写进文件，称为一个事务文件，直接运行文件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执行文件中所有操作</a:t>
            </a:r>
            <a:endParaRPr lang="en-US" altLang="zh-CN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971550" lvl="1" indent="-457200" defTabSz="914400">
              <a:buFont typeface="+mj-lt"/>
              <a:buAutoNum type="arabicPeriod" startAt="6"/>
            </a:pP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打印系统权限图：显示表上权限的传递过程</a:t>
            </a:r>
            <a:endParaRPr lang="en-US" altLang="zh-CN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971550" lvl="1" indent="-457200" defTabSz="914400">
              <a:buFont typeface="+mj-lt"/>
              <a:buAutoNum type="arabicPeriod" startAt="6"/>
            </a:pP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任何你想到的，好玩的功能，炫酷的界面，增强系统鲁棒性的方法，提高运行效率的算法等等</a:t>
            </a:r>
            <a:endParaRPr lang="en-US" altLang="zh-CN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7028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实验周期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423" y="1929421"/>
            <a:ext cx="7690929" cy="4264116"/>
          </a:xfrm>
        </p:spPr>
        <p:txBody>
          <a:bodyPr>
            <a:noAutofit/>
          </a:bodyPr>
          <a:lstStyle/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周（本堂课）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布置题目，讲解题目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提交设计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，参考示例，给出完整的模块设计，数据结构思路及核心函数划分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lnSpc>
                <a:spcPct val="140000"/>
              </a:lnSpc>
              <a:buFont typeface="Wingdings" charset="2"/>
              <a:buChar char="l"/>
            </a:pP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代码完成基本功能，可编译运行，用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展示精化后的整体设计及实现框架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lnSpc>
                <a:spcPct val="140000"/>
              </a:lnSpc>
              <a:buFont typeface="Wingdings" charset="2"/>
              <a:buChar char="l"/>
            </a:pP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代码完整提交。用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展示完整的程序设计、功能，详细介绍你所实现的拓展功能。助教会根据</a:t>
            </a:r>
            <a:r>
              <a:rPr lang="en-US" altLang="zh-CN" sz="200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检查你所实现的拓展功能。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1782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实验提交与检查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66</a:t>
            </a:fld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40677" y="1763117"/>
            <a:ext cx="8074673" cy="449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每周</a:t>
            </a:r>
            <a:r>
              <a:rPr lang="zh-CN" altLang="en-US" sz="22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周三中午</a:t>
            </a:r>
            <a:r>
              <a:rPr lang="en-US" altLang="zh-CN" sz="22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12</a:t>
            </a:r>
            <a:r>
              <a:rPr lang="en-US" altLang="zh-CN" sz="22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:00</a:t>
            </a: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为正常时间点，</a:t>
            </a:r>
            <a:r>
              <a:rPr lang="zh-CN" altLang="en-US" sz="22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周五中午</a:t>
            </a:r>
            <a:r>
              <a:rPr lang="en-US" altLang="zh-CN" sz="22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12</a:t>
            </a:r>
            <a:r>
              <a:rPr lang="en-US" altLang="zh-CN" sz="22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:00</a:t>
            </a: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为最终时间点，两个时间点之间扣迟交分，第二个时间点后系统关闭。提交后无法修改。</a:t>
            </a: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责任助教应现场完成相应任务项检查，未提交者不检查</a:t>
            </a: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查重认定抄袭者，该实验整体不计分</a:t>
            </a: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每周照例，助教会抽取一个晚上作为答疑时间</a:t>
            </a: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3999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答疑说明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142" y="1685581"/>
            <a:ext cx="8074673" cy="4491382"/>
          </a:xfrm>
        </p:spPr>
        <p:txBody>
          <a:bodyPr>
            <a:normAutofit/>
          </a:bodyPr>
          <a:lstStyle/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如果有题目理解相关的问题，请仔细阅读</a:t>
            </a:r>
            <a:r>
              <a:rPr lang="en-US" altLang="zh-CN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，若还不清楚询问助教，助教会对问题进行整理，后续在群里补充说明。</a:t>
            </a: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如何检查以及时间节点等其余问题，询问助教，邮箱：</a:t>
            </a:r>
            <a:r>
              <a:rPr lang="en-US" altLang="zh-CN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302802308@qq.com</a:t>
            </a:r>
            <a:endParaRPr lang="zh-CN" altLang="en-US" sz="20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2005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Thank you!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>
                <a:latin typeface="Microsoft YaHei" charset="0"/>
                <a:ea typeface="Microsoft YaHei" charset="0"/>
                <a:cs typeface="Microsoft YaHei" charset="0"/>
              </a:rPr>
              <a:t>Q&amp;A</a:t>
            </a:r>
            <a:endParaRPr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27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</a:t>
            </a:r>
            <a:r>
              <a:rPr lang="en-US" altLang="zh-CN" dirty="0"/>
              <a:t>Windows</a:t>
            </a:r>
            <a:r>
              <a:rPr lang="zh-CN" altLang="en-US" dirty="0"/>
              <a:t>中</a:t>
            </a:r>
            <a:r>
              <a:rPr lang="en-US" altLang="zh-CN" dirty="0"/>
              <a:t>Linux</a:t>
            </a:r>
            <a:r>
              <a:rPr lang="zh-CN" altLang="en-US" dirty="0"/>
              <a:t>子系统功能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72" y="1587011"/>
            <a:ext cx="3943350" cy="4000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01259" y="4193929"/>
            <a:ext cx="2242039" cy="2549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7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416062" y="2497015"/>
            <a:ext cx="238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确定并重启</a:t>
            </a:r>
          </a:p>
        </p:txBody>
      </p:sp>
    </p:spTree>
    <p:extLst>
      <p:ext uri="{BB962C8B-B14F-4D97-AF65-F5344CB8AC3E}">
        <p14:creationId xmlns:p14="http://schemas.microsoft.com/office/powerpoint/2010/main" val="1691393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Microsoft Store</a:t>
            </a:r>
            <a:r>
              <a:rPr lang="zh-CN" altLang="en-US" dirty="0"/>
              <a:t>中搜索</a:t>
            </a:r>
            <a:r>
              <a:rPr lang="en-US" altLang="zh-CN" dirty="0"/>
              <a:t>Ubuntu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51" y="1380392"/>
            <a:ext cx="5714886" cy="530176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73823" y="4325814"/>
            <a:ext cx="1855178" cy="17232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线形标注 2 6"/>
          <p:cNvSpPr/>
          <p:nvPr/>
        </p:nvSpPr>
        <p:spPr>
          <a:xfrm>
            <a:off x="6532684" y="2211191"/>
            <a:ext cx="2488223" cy="1987061"/>
          </a:xfrm>
          <a:prstGeom prst="borderCallout2">
            <a:avLst>
              <a:gd name="adj1" fmla="val 23512"/>
              <a:gd name="adj2" fmla="val -1582"/>
              <a:gd name="adj3" fmla="val 18750"/>
              <a:gd name="adj4" fmla="val -16667"/>
              <a:gd name="adj5" fmla="val 107085"/>
              <a:gd name="adj6" fmla="val -154516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选择任一版本，下载安装并重启，安装完成后，开始菜单中搜索</a:t>
            </a:r>
            <a:r>
              <a:rPr lang="en-US" altLang="zh-CN" dirty="0">
                <a:solidFill>
                  <a:schemeClr val="tx1"/>
                </a:solidFill>
              </a:rPr>
              <a:t>bash</a:t>
            </a:r>
            <a:r>
              <a:rPr lang="zh-CN" altLang="en-US" dirty="0">
                <a:solidFill>
                  <a:schemeClr val="tx1"/>
                </a:solidFill>
              </a:rPr>
              <a:t>或者</a:t>
            </a:r>
            <a:r>
              <a:rPr lang="en-US" altLang="zh-CN" dirty="0" err="1">
                <a:solidFill>
                  <a:schemeClr val="tx1"/>
                </a:solidFill>
              </a:rPr>
              <a:t>ubuntu</a:t>
            </a:r>
            <a:r>
              <a:rPr lang="zh-CN" altLang="en-US" dirty="0">
                <a:solidFill>
                  <a:schemeClr val="tx1"/>
                </a:solidFill>
              </a:rPr>
              <a:t>，进入</a:t>
            </a:r>
            <a:r>
              <a:rPr lang="en-US" altLang="zh-CN" dirty="0">
                <a:solidFill>
                  <a:schemeClr val="tx1"/>
                </a:solidFill>
              </a:rPr>
              <a:t>bash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773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g++</a:t>
            </a:r>
            <a:r>
              <a:rPr lang="zh-CN" altLang="en-US" dirty="0"/>
              <a:t>，</a:t>
            </a:r>
            <a:r>
              <a:rPr lang="en-US" altLang="zh-CN" dirty="0"/>
              <a:t>vim, </a:t>
            </a:r>
            <a:r>
              <a:rPr lang="en-US" altLang="zh-CN" dirty="0" err="1"/>
              <a:t>gdb</a:t>
            </a:r>
            <a:r>
              <a:rPr lang="en-US" altLang="zh-CN" dirty="0"/>
              <a:t>, make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27" y="1406480"/>
            <a:ext cx="8159262" cy="447174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9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7731" y="6110654"/>
            <a:ext cx="820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sudo</a:t>
            </a:r>
            <a:r>
              <a:rPr lang="en-US" altLang="zh-CN" dirty="0"/>
              <a:t> apt-get install g++ vim </a:t>
            </a:r>
            <a:r>
              <a:rPr lang="en-US" altLang="zh-CN" dirty="0" err="1"/>
              <a:t>gdb</a:t>
            </a:r>
            <a:r>
              <a:rPr lang="en-US" altLang="zh-CN" dirty="0"/>
              <a:t> make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9859248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3789</Words>
  <Application>Microsoft Office PowerPoint</Application>
  <PresentationFormat>全屏显示(4:3)</PresentationFormat>
  <Paragraphs>472</Paragraphs>
  <Slides>68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7" baseType="lpstr">
      <vt:lpstr>Adobe 楷体 Std R</vt:lpstr>
      <vt:lpstr>Microsoft YaHei UI</vt:lpstr>
      <vt:lpstr>Microsoft YaHei</vt:lpstr>
      <vt:lpstr>Arial</vt:lpstr>
      <vt:lpstr>Calibri</vt:lpstr>
      <vt:lpstr>Segoe UI</vt:lpstr>
      <vt:lpstr>Segoe UI Light</vt:lpstr>
      <vt:lpstr>Wingdings</vt:lpstr>
      <vt:lpstr>WelcomeDoc</vt:lpstr>
      <vt:lpstr>项目二  Linux下编程——命令行交互mySQL </vt:lpstr>
      <vt:lpstr>目录</vt:lpstr>
      <vt:lpstr>目录</vt:lpstr>
      <vt:lpstr>题目背景</vt:lpstr>
      <vt:lpstr>Bash On Windows安装教程</vt:lpstr>
      <vt:lpstr>打开Windows中Linux子系统功能</vt:lpstr>
      <vt:lpstr>打开Windows中Linux子系统功能</vt:lpstr>
      <vt:lpstr>在Microsoft Store中搜索Ubuntu</vt:lpstr>
      <vt:lpstr>安装g++，vim, gdb, make</vt:lpstr>
      <vt:lpstr>目录</vt:lpstr>
      <vt:lpstr>Linux常用命令</vt:lpstr>
      <vt:lpstr>Linux常用命令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GDB调试 </vt:lpstr>
      <vt:lpstr>GDB调试 </vt:lpstr>
      <vt:lpstr>GDB调试 </vt:lpstr>
      <vt:lpstr>GDB调试 </vt:lpstr>
      <vt:lpstr>GDB调试 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目录</vt:lpstr>
      <vt:lpstr>题目背景</vt:lpstr>
      <vt:lpstr>项目简介</vt:lpstr>
      <vt:lpstr>项目要求</vt:lpstr>
      <vt:lpstr>项目要求</vt:lpstr>
      <vt:lpstr>CREATE</vt:lpstr>
      <vt:lpstr>CREATE</vt:lpstr>
      <vt:lpstr>DROP和TABLE LIST</vt:lpstr>
      <vt:lpstr>DROP和TABLE LIST</vt:lpstr>
      <vt:lpstr>INSERT</vt:lpstr>
      <vt:lpstr>INSERT</vt:lpstr>
      <vt:lpstr>DELETE</vt:lpstr>
      <vt:lpstr>DELETE</vt:lpstr>
      <vt:lpstr>SELECT</vt:lpstr>
      <vt:lpstr>SELECT</vt:lpstr>
      <vt:lpstr>SELECT</vt:lpstr>
      <vt:lpstr>SELECT</vt:lpstr>
      <vt:lpstr>SELECT</vt:lpstr>
      <vt:lpstr>SELECT</vt:lpstr>
      <vt:lpstr>GRANT</vt:lpstr>
      <vt:lpstr>GRANT</vt:lpstr>
      <vt:lpstr>GRANT</vt:lpstr>
      <vt:lpstr>REVOKE</vt:lpstr>
      <vt:lpstr>REVOKE</vt:lpstr>
      <vt:lpstr>REVOKE</vt:lpstr>
      <vt:lpstr>REVOKE</vt:lpstr>
      <vt:lpstr>REVOKE</vt:lpstr>
      <vt:lpstr>题目要求</vt:lpstr>
      <vt:lpstr>格式约定</vt:lpstr>
      <vt:lpstr>额外创意，扩展功能</vt:lpstr>
      <vt:lpstr>额外创意，扩展功能</vt:lpstr>
      <vt:lpstr>额外创意，扩展功能</vt:lpstr>
      <vt:lpstr>实验周期</vt:lpstr>
      <vt:lpstr>实验提交与检查</vt:lpstr>
      <vt:lpstr>答疑说明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4</cp:revision>
  <dcterms:created xsi:type="dcterms:W3CDTF">2017-02-23T09:11:23Z</dcterms:created>
  <dcterms:modified xsi:type="dcterms:W3CDTF">2019-04-25T15:29:58Z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KSOProductBuildVer">
    <vt:lpwstr>2052-10.1.0.5672</vt:lpwstr>
  </property>
</Properties>
</file>