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61" r:id="rId2"/>
  </p:sldMasterIdLst>
  <p:notesMasterIdLst>
    <p:notesMasterId r:id="rId25"/>
  </p:notesMasterIdLst>
  <p:sldIdLst>
    <p:sldId id="256" r:id="rId3"/>
    <p:sldId id="374" r:id="rId4"/>
    <p:sldId id="301" r:id="rId5"/>
    <p:sldId id="372" r:id="rId6"/>
    <p:sldId id="375" r:id="rId7"/>
    <p:sldId id="373" r:id="rId8"/>
    <p:sldId id="377" r:id="rId9"/>
    <p:sldId id="376" r:id="rId10"/>
    <p:sldId id="384" r:id="rId11"/>
    <p:sldId id="378" r:id="rId12"/>
    <p:sldId id="347" r:id="rId13"/>
    <p:sldId id="379" r:id="rId14"/>
    <p:sldId id="383" r:id="rId15"/>
    <p:sldId id="382" r:id="rId16"/>
    <p:sldId id="388" r:id="rId17"/>
    <p:sldId id="381" r:id="rId18"/>
    <p:sldId id="348" r:id="rId19"/>
    <p:sldId id="281" r:id="rId20"/>
    <p:sldId id="282" r:id="rId21"/>
    <p:sldId id="386" r:id="rId22"/>
    <p:sldId id="387" r:id="rId23"/>
    <p:sldId id="27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 id="374"/>
            <p14:sldId id="301"/>
            <p14:sldId id="372"/>
            <p14:sldId id="375"/>
            <p14:sldId id="373"/>
            <p14:sldId id="377"/>
            <p14:sldId id="376"/>
            <p14:sldId id="384"/>
            <p14:sldId id="378"/>
            <p14:sldId id="347"/>
            <p14:sldId id="379"/>
            <p14:sldId id="383"/>
            <p14:sldId id="382"/>
            <p14:sldId id="388"/>
            <p14:sldId id="381"/>
            <p14:sldId id="348"/>
            <p14:sldId id="281"/>
            <p14:sldId id="282"/>
            <p14:sldId id="386"/>
            <p14:sldId id="387"/>
            <p14:sldId id="271"/>
          </p14:sldIdLst>
        </p14:section>
      </p14:sectionLst>
    </p:ext>
    <p:ext uri="{EFAFB233-063F-42B5-8137-9DF3F51BA10A}">
      <p15:sldGuideLst xmlns:p15="http://schemas.microsoft.com/office/powerpoint/2012/main">
        <p15:guide id="1" orient="horz" pos="2125">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D24725"/>
    <a:srgbClr val="C00000"/>
    <a:srgbClr val="DD462F"/>
    <a:srgbClr val="D24726"/>
    <a:srgbClr val="EFD5A2"/>
    <a:srgbClr val="D2B4A6"/>
    <a:srgbClr val="734F29"/>
    <a:srgbClr val="AEB785"/>
    <a:srgbClr val="3B3026"/>
    <a:srgbClr val="ECE1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21" autoAdjust="0"/>
    <p:restoredTop sz="76788" autoAdjust="0"/>
  </p:normalViewPr>
  <p:slideViewPr>
    <p:cSldViewPr snapToGrid="0">
      <p:cViewPr varScale="1">
        <p:scale>
          <a:sx n="88" d="100"/>
          <a:sy n="88" d="100"/>
        </p:scale>
        <p:origin x="1866" y="78"/>
      </p:cViewPr>
      <p:guideLst>
        <p:guide orient="horz" pos="2125"/>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rPr lang="zh-CN" altLang="en-US"/>
              <a:t>2019/5/23</a:t>
            </a:fld>
            <a:endParaRPr lang="zh-CN"/>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rPr/>
              <a:t>‹#›</a:t>
            </a:fld>
            <a:endParaRPr lang="zh-C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简单介绍需要实现的内容</a:t>
            </a:r>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t>1</a:t>
            </a:fld>
            <a:endParaRPr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a:t>
            </a:r>
            <a:r>
              <a:rPr lang="en-US" altLang="zh-CN" dirty="0" err="1"/>
              <a:t>Cpython</a:t>
            </a:r>
            <a:r>
              <a:rPr lang="zh-CN" altLang="en-US" dirty="0"/>
              <a:t>的例子可以很好的表示解释器和编译器的关系</a:t>
            </a:r>
          </a:p>
        </p:txBody>
      </p:sp>
      <p:sp>
        <p:nvSpPr>
          <p:cNvPr id="4" name="灯片编号占位符 3"/>
          <p:cNvSpPr>
            <a:spLocks noGrp="1"/>
          </p:cNvSpPr>
          <p:nvPr>
            <p:ph type="sldNum" sz="quarter" idx="5"/>
          </p:nvPr>
        </p:nvSpPr>
        <p:spPr/>
        <p:txBody>
          <a:bodyPr/>
          <a:lstStyle/>
          <a:p>
            <a:fld id="{DF61EA0F-A667-4B49-8422-0062BC55E249}" type="slidenum">
              <a:rPr lang="en-US" altLang="zh-CN" smtClean="0"/>
              <a:t>4</a:t>
            </a:fld>
            <a:endParaRPr lang="zh-CN" altLang="en-US"/>
          </a:p>
        </p:txBody>
      </p:sp>
    </p:spTree>
    <p:extLst>
      <p:ext uri="{BB962C8B-B14F-4D97-AF65-F5344CB8AC3E}">
        <p14:creationId xmlns:p14="http://schemas.microsoft.com/office/powerpoint/2010/main" val="2775217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大家知道人工智能现在很火爆，但在人工智能最早的第一个火爆时期，也就是</a:t>
            </a:r>
            <a:r>
              <a:rPr lang="en-US" altLang="zh-CN" dirty="0"/>
              <a:t>1956</a:t>
            </a:r>
            <a:r>
              <a:rPr lang="zh-CN" altLang="en-US" dirty="0"/>
              <a:t>年达特茅斯会议之后的几年，现在很火爆的神经网络，也就是当时连接主义的代表感知机被符号主义打败</a:t>
            </a:r>
            <a:endParaRPr lang="en-US" altLang="zh-CN" dirty="0"/>
          </a:p>
          <a:p>
            <a:endParaRPr lang="en-US" altLang="zh-CN" dirty="0"/>
          </a:p>
          <a:p>
            <a:r>
              <a:rPr lang="zh-CN" altLang="en-US" dirty="0"/>
              <a:t>然后符号主义的专家系统带来了人工智能第二个浪潮，大概</a:t>
            </a:r>
            <a:r>
              <a:rPr lang="en-US" altLang="zh-CN" dirty="0"/>
              <a:t>20</a:t>
            </a:r>
            <a:r>
              <a:rPr lang="zh-CN" altLang="en-US" dirty="0"/>
              <a:t>世纪</a:t>
            </a:r>
            <a:r>
              <a:rPr lang="en-US" altLang="zh-CN" dirty="0"/>
              <a:t>70</a:t>
            </a:r>
            <a:r>
              <a:rPr lang="zh-CN" altLang="en-US" dirty="0"/>
              <a:t>年代，两个代表性的语言就是</a:t>
            </a:r>
            <a:r>
              <a:rPr lang="en-US" altLang="zh-CN" dirty="0"/>
              <a:t>lisp</a:t>
            </a:r>
            <a:r>
              <a:rPr lang="zh-CN" altLang="en-US" dirty="0"/>
              <a:t>和</a:t>
            </a:r>
            <a:r>
              <a:rPr lang="en-US" altLang="zh-CN" dirty="0"/>
              <a:t>prolog</a:t>
            </a:r>
          </a:p>
          <a:p>
            <a:endParaRPr lang="en-US" altLang="zh-CN" dirty="0"/>
          </a:p>
          <a:p>
            <a:r>
              <a:rPr lang="zh-CN" altLang="en-US" dirty="0"/>
              <a:t>当然现在已经是连接主义的天下了。</a:t>
            </a:r>
          </a:p>
        </p:txBody>
      </p:sp>
      <p:sp>
        <p:nvSpPr>
          <p:cNvPr id="4" name="灯片编号占位符 3"/>
          <p:cNvSpPr>
            <a:spLocks noGrp="1"/>
          </p:cNvSpPr>
          <p:nvPr>
            <p:ph type="sldNum" sz="quarter" idx="5"/>
          </p:nvPr>
        </p:nvSpPr>
        <p:spPr/>
        <p:txBody>
          <a:bodyPr/>
          <a:lstStyle/>
          <a:p>
            <a:fld id="{DF61EA0F-A667-4B49-8422-0062BC55E249}" type="slidenum">
              <a:rPr lang="en-US" altLang="zh-CN" smtClean="0"/>
              <a:t>5</a:t>
            </a:fld>
            <a:endParaRPr lang="zh-CN" altLang="en-US"/>
          </a:p>
        </p:txBody>
      </p:sp>
    </p:spTree>
    <p:extLst>
      <p:ext uri="{BB962C8B-B14F-4D97-AF65-F5344CB8AC3E}">
        <p14:creationId xmlns:p14="http://schemas.microsoft.com/office/powerpoint/2010/main" val="253541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t>10</a:t>
            </a:fld>
            <a:endParaRPr lang="zh-CN" altLang="en-US"/>
          </a:p>
        </p:txBody>
      </p:sp>
    </p:spTree>
    <p:extLst>
      <p:ext uri="{BB962C8B-B14F-4D97-AF65-F5344CB8AC3E}">
        <p14:creationId xmlns:p14="http://schemas.microsoft.com/office/powerpoint/2010/main" val="2039693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词法分析用有限状态机，具体的存储结构可以有很多种；但是一般用状态机的形式，可以随时知道当前所处的状态，而且可以方便的报出错误信息，直观</a:t>
            </a:r>
            <a:endParaRPr lang="en-US" altLang="zh-CN"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t>11</a:t>
            </a:fld>
            <a:endParaRPr lang="zh-CN" altLang="en-US"/>
          </a:p>
        </p:txBody>
      </p:sp>
    </p:spTree>
    <p:extLst>
      <p:ext uri="{BB962C8B-B14F-4D97-AF65-F5344CB8AC3E}">
        <p14:creationId xmlns:p14="http://schemas.microsoft.com/office/powerpoint/2010/main" val="3508083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9144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628650" y="2061006"/>
            <a:ext cx="7886700" cy="2387600"/>
          </a:xfrm>
        </p:spPr>
        <p:txBody>
          <a:bodyPr anchor="b">
            <a:normAutofit/>
          </a:bodyPr>
          <a:lstStyle>
            <a:lvl1pPr algn="l" latinLnBrk="0">
              <a:defRPr lang="zh-CN" sz="4050">
                <a:solidFill>
                  <a:schemeClr val="bg1"/>
                </a:solidFill>
              </a:defRPr>
            </a:lvl1pPr>
          </a:lstStyle>
          <a:p>
            <a:r>
              <a:rPr lang="zh-CN" altLang="en-US"/>
              <a:t>单击此处编辑母版标题样式</a:t>
            </a:r>
            <a:endParaRPr lang="zh-CN"/>
          </a:p>
        </p:txBody>
      </p:sp>
      <p:sp>
        <p:nvSpPr>
          <p:cNvPr id="3" name="副标题 2"/>
          <p:cNvSpPr>
            <a:spLocks noGrp="1"/>
          </p:cNvSpPr>
          <p:nvPr>
            <p:ph type="subTitle" idx="1"/>
          </p:nvPr>
        </p:nvSpPr>
        <p:spPr>
          <a:xfrm>
            <a:off x="628653" y="5110612"/>
            <a:ext cx="5029199" cy="1137793"/>
          </a:xfrm>
        </p:spPr>
        <p:txBody>
          <a:bodyPr>
            <a:normAutofit/>
          </a:bodyPr>
          <a:lstStyle>
            <a:lvl1pPr marL="0" indent="0" algn="l" latinLnBrk="0">
              <a:lnSpc>
                <a:spcPct val="150000"/>
              </a:lnSpc>
              <a:spcBef>
                <a:spcPts val="450"/>
              </a:spcBef>
              <a:buNone/>
              <a:defRPr lang="zh-CN" sz="2100">
                <a:solidFill>
                  <a:srgbClr val="D24726"/>
                </a:solidFill>
                <a:latin typeface="+mj-lt"/>
              </a:defRPr>
            </a:lvl1pPr>
            <a:lvl2pPr marL="342900" indent="0" algn="ctr" latinLnBrk="0">
              <a:buNone/>
              <a:defRPr lang="zh-CN" sz="1500"/>
            </a:lvl2pPr>
            <a:lvl3pPr marL="685800" indent="0" algn="ctr" latinLnBrk="0">
              <a:buNone/>
              <a:defRPr lang="zh-CN" sz="1350"/>
            </a:lvl3pPr>
            <a:lvl4pPr marL="1028700" indent="0" algn="ctr" latinLnBrk="0">
              <a:buNone/>
              <a:defRPr lang="zh-CN" sz="1200"/>
            </a:lvl4pPr>
            <a:lvl5pPr marL="1371600" indent="0" algn="ctr" latinLnBrk="0">
              <a:buNone/>
              <a:defRPr lang="zh-CN" sz="1200"/>
            </a:lvl5pPr>
            <a:lvl6pPr marL="1714500" indent="0" algn="ctr" latinLnBrk="0">
              <a:buNone/>
              <a:defRPr lang="zh-CN" sz="1200"/>
            </a:lvl6pPr>
            <a:lvl7pPr marL="2057400" indent="0" algn="ctr" latinLnBrk="0">
              <a:buNone/>
              <a:defRPr lang="zh-CN" sz="1200"/>
            </a:lvl7pPr>
            <a:lvl8pPr marL="2400300" indent="0" algn="ctr" latinLnBrk="0">
              <a:buNone/>
              <a:defRPr lang="zh-CN" sz="1200"/>
            </a:lvl8pPr>
            <a:lvl9pPr marL="2743200" indent="0" algn="ctr" latinLnBrk="0">
              <a:buNone/>
              <a:defRPr lang="zh-CN" sz="1200"/>
            </a:lvl9pPr>
          </a:lstStyle>
          <a:p>
            <a:r>
              <a:rPr lang="zh-CN" altLang="en-US"/>
              <a:t>单击此处编辑母版副标题样式</a:t>
            </a:r>
            <a:endParaRPr lang="zh-CN" dirty="0"/>
          </a:p>
        </p:txBody>
      </p:sp>
      <p:sp>
        <p:nvSpPr>
          <p:cNvPr id="4" name="日期占位符 3"/>
          <p:cNvSpPr>
            <a:spLocks noGrp="1"/>
          </p:cNvSpPr>
          <p:nvPr>
            <p:ph type="dt" sz="half" idx="10"/>
          </p:nvPr>
        </p:nvSpPr>
        <p:spPr/>
        <p:txBody>
          <a:bodyPr/>
          <a:lstStyle/>
          <a:p>
            <a:fld id="{C0205D7B-6EE3-43EE-9ECE-3598F0B4BF76}" type="datetime1">
              <a:rPr lang="zh-CN" altLang="en-US" smtClean="0"/>
              <a:t>2019/5/23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t>‹#›</a:t>
            </a:fld>
            <a:endParaRPr lang="zh-CN"/>
          </a:p>
        </p:txBody>
      </p:sp>
      <p:sp>
        <p:nvSpPr>
          <p:cNvPr id="8" name="矩形 7"/>
          <p:cNvSpPr/>
          <p:nvPr userDrawn="1"/>
        </p:nvSpPr>
        <p:spPr>
          <a:xfrm>
            <a:off x="0" y="0"/>
            <a:ext cx="9144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latinLnBrk="0">
              <a:defRPr lang="zh-CN" sz="2400"/>
            </a:lvl1pPr>
          </a:lstStyle>
          <a:p>
            <a:r>
              <a:rPr lang="zh-CN" altLang="en-US"/>
              <a:t>单击此处编辑母版标题样式</a:t>
            </a:r>
            <a:endParaRPr lang="zh-CN"/>
          </a:p>
        </p:txBody>
      </p:sp>
      <p:sp>
        <p:nvSpPr>
          <p:cNvPr id="3" name="图片占位符 2"/>
          <p:cNvSpPr>
            <a:spLocks noGrp="1"/>
          </p:cNvSpPr>
          <p:nvPr>
            <p:ph type="pic" idx="1"/>
          </p:nvPr>
        </p:nvSpPr>
        <p:spPr>
          <a:xfrm>
            <a:off x="3887391" y="987430"/>
            <a:ext cx="4629150" cy="4873625"/>
          </a:xfrm>
        </p:spPr>
        <p:txBody>
          <a:bodyPr/>
          <a:lstStyle>
            <a:lvl1pPr marL="0" indent="0" latinLnBrk="0">
              <a:buNone/>
              <a:defRPr lang="zh-CN" sz="2400"/>
            </a:lvl1pPr>
            <a:lvl2pPr marL="342900" indent="0" latinLnBrk="0">
              <a:buNone/>
              <a:defRPr lang="zh-CN" sz="2100"/>
            </a:lvl2pPr>
            <a:lvl3pPr marL="685800" indent="0" latinLnBrk="0">
              <a:buNone/>
              <a:defRPr lang="zh-CN" sz="1800"/>
            </a:lvl3pPr>
            <a:lvl4pPr marL="1028700" indent="0" latinLnBrk="0">
              <a:buNone/>
              <a:defRPr lang="zh-CN" sz="1500"/>
            </a:lvl4pPr>
            <a:lvl5pPr marL="1371600" indent="0" latinLnBrk="0">
              <a:buNone/>
              <a:defRPr lang="zh-CN" sz="1500"/>
            </a:lvl5pPr>
            <a:lvl6pPr marL="1714500" indent="0" latinLnBrk="0">
              <a:buNone/>
              <a:defRPr lang="zh-CN" sz="1500"/>
            </a:lvl6pPr>
            <a:lvl7pPr marL="2057400" indent="0" latinLnBrk="0">
              <a:buNone/>
              <a:defRPr lang="zh-CN" sz="1500"/>
            </a:lvl7pPr>
            <a:lvl8pPr marL="2400300" indent="0" latinLnBrk="0">
              <a:buNone/>
              <a:defRPr lang="zh-CN" sz="1500"/>
            </a:lvl8pPr>
            <a:lvl9pPr marL="2743200" indent="0" latinLnBrk="0">
              <a:buNone/>
              <a:defRPr lang="zh-CN" sz="1500"/>
            </a:lvl9pPr>
          </a:lstStyle>
          <a:p>
            <a:r>
              <a:rPr lang="zh-CN" altLang="en-US"/>
              <a:t>单击图标添加图片</a:t>
            </a:r>
            <a:endParaRPr lang="zh-CN"/>
          </a:p>
        </p:txBody>
      </p:sp>
      <p:sp>
        <p:nvSpPr>
          <p:cNvPr id="4" name="文本占位符 3"/>
          <p:cNvSpPr>
            <a:spLocks noGrp="1"/>
          </p:cNvSpPr>
          <p:nvPr>
            <p:ph type="body" sz="half" idx="2"/>
          </p:nvPr>
        </p:nvSpPr>
        <p:spPr>
          <a:xfrm>
            <a:off x="629841" y="2101850"/>
            <a:ext cx="2949178" cy="3759200"/>
          </a:xfrm>
        </p:spPr>
        <p:txBody>
          <a:bodyPr/>
          <a:lstStyle>
            <a:lvl1pPr marL="0" indent="0" latinLnBrk="0">
              <a:buNone/>
              <a:defRPr lang="zh-CN" sz="1200"/>
            </a:lvl1pPr>
            <a:lvl2pPr marL="342900" indent="0" latinLnBrk="0">
              <a:buNone/>
              <a:defRPr lang="zh-CN" sz="1050"/>
            </a:lvl2pPr>
            <a:lvl3pPr marL="685800" indent="0" latinLnBrk="0">
              <a:buNone/>
              <a:defRPr lang="zh-CN" sz="900"/>
            </a:lvl3pPr>
            <a:lvl4pPr marL="1028700" indent="0" latinLnBrk="0">
              <a:buNone/>
              <a:defRPr lang="zh-CN" sz="750"/>
            </a:lvl4pPr>
            <a:lvl5pPr marL="1371600" indent="0" latinLnBrk="0">
              <a:buNone/>
              <a:defRPr lang="zh-CN" sz="750"/>
            </a:lvl5pPr>
            <a:lvl6pPr marL="1714500" indent="0" latinLnBrk="0">
              <a:buNone/>
              <a:defRPr lang="zh-CN" sz="750"/>
            </a:lvl6pPr>
            <a:lvl7pPr marL="2057400" indent="0" latinLnBrk="0">
              <a:buNone/>
              <a:defRPr lang="zh-CN" sz="750"/>
            </a:lvl7pPr>
            <a:lvl8pPr marL="2400300" indent="0" latinLnBrk="0">
              <a:buNone/>
              <a:defRPr lang="zh-CN" sz="750"/>
            </a:lvl8pPr>
            <a:lvl9pPr marL="2743200" indent="0" latinLnBrk="0">
              <a:buNone/>
              <a:defRPr lang="zh-CN"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8B1B64E-0E1C-4B74-B7CE-AF78FF564D18}" type="datetime1">
              <a:rPr lang="zh-CN" altLang="en-US" smtClean="0"/>
              <a:t>2019/5/23</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rPr/>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B98EE71C-2613-4F39-A546-E37C50C5398E}" type="datetime1">
              <a:rPr lang="zh-CN" altLang="en-US" smtClean="0"/>
              <a:t>2019/5/23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t>‹#›</a:t>
            </a:fld>
            <a:endParaRPr lang="zh-CN"/>
          </a:p>
        </p:txBody>
      </p:sp>
      <p:sp>
        <p:nvSpPr>
          <p:cNvPr id="8" name="矩形 7"/>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7571511" y="0"/>
            <a:ext cx="1572491"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竖排标题 1"/>
          <p:cNvSpPr>
            <a:spLocks noGrp="1"/>
          </p:cNvSpPr>
          <p:nvPr>
            <p:ph type="title" orient="vert"/>
          </p:nvPr>
        </p:nvSpPr>
        <p:spPr>
          <a:xfrm>
            <a:off x="7661564" y="365125"/>
            <a:ext cx="1364673" cy="5811838"/>
          </a:xfrm>
        </p:spPr>
        <p:txBody>
          <a:bodyPr vert="eaVert"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竖排文字占位符 2"/>
          <p:cNvSpPr>
            <a:spLocks noGrp="1"/>
          </p:cNvSpPr>
          <p:nvPr>
            <p:ph type="body" orient="vert" idx="1"/>
          </p:nvPr>
        </p:nvSpPr>
        <p:spPr>
          <a:xfrm>
            <a:off x="628652"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E1EA0AF5-F262-4C6A-AA31-D40A8939AE17}" type="datetime1">
              <a:rPr lang="zh-CN" altLang="en-US" smtClean="0"/>
              <a:t>2019/5/23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t>‹#›</a:t>
            </a:fld>
            <a:endParaRPr lang="zh-CN"/>
          </a:p>
        </p:txBody>
      </p:sp>
      <p:sp>
        <p:nvSpPr>
          <p:cNvPr id="8" name="矩形 7"/>
          <p:cNvSpPr/>
          <p:nvPr userDrawn="1"/>
        </p:nvSpPr>
        <p:spPr>
          <a:xfrm>
            <a:off x="7571511" y="0"/>
            <a:ext cx="1572491"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6C7E3440-2922-4E32-8500-BAF51B523A3D}" type="datetime1">
              <a:rPr kumimoji="1" lang="zh-CN" altLang="en-US" smtClean="0"/>
              <a:t>2019/5/23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B6BE337-6C82-214F-9EA6-558D35415685}" type="slidenum">
              <a:rPr kumimoji="1" lang="zh-CN" altLang="en-US" smtClean="0"/>
              <a:t>‹#›</a:t>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EE7E7977-5A00-4F04-BE0F-5112A56C243F}" type="datetime1">
              <a:rPr kumimoji="1" lang="zh-CN" altLang="en-US" smtClean="0"/>
              <a:t>2019/5/23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B6BE337-6C82-214F-9EA6-558D35415685}" type="slidenum">
              <a:rPr kumimoji="1" lang="zh-CN" altLang="en-US" smtClean="0"/>
              <a:t>‹#›</a:t>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5A79677E-ACFB-4B66-AF7F-866BF9CC8C36}" type="datetime1">
              <a:rPr kumimoji="1" lang="zh-CN" altLang="en-US" smtClean="0"/>
              <a:t>2019/5/23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6B6BE337-6C82-214F-9EA6-558D35415685}" type="slidenum">
              <a:rPr kumimoji="1" lang="zh-CN" altLang="en-US" smtClean="0"/>
              <a:t>‹#›</a:t>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628650" y="1825625"/>
            <a:ext cx="386715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48200" y="1825625"/>
            <a:ext cx="386715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90613602-F5C7-4606-B048-557B8ADA0E4F}" type="datetime1">
              <a:rPr kumimoji="1" lang="zh-CN" altLang="en-US" smtClean="0"/>
              <a:t>2019/5/23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B6BE337-6C82-214F-9EA6-558D35415685}" type="slidenum">
              <a:rPr kumimoji="1" lang="zh-CN" altLang="en-US" smtClean="0"/>
              <a:t>‹#›</a:t>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86CB3ED1-303A-4E3C-8C60-962B0D06FE14}" type="datetime1">
              <a:rPr kumimoji="1" lang="zh-CN" altLang="en-US" smtClean="0"/>
              <a:t>2019/5/23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6B6BE337-6C82-214F-9EA6-558D35415685}" type="slidenum">
              <a:rPr kumimoji="1" lang="zh-CN" altLang="en-US" smtClean="0"/>
              <a:t>‹#›</a:t>
            </a:fld>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12204681-56E8-43B7-AD47-18D7C409349B}" type="datetime1">
              <a:rPr kumimoji="1" lang="zh-CN" altLang="en-US" smtClean="0"/>
              <a:t>2019/5/23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6B6BE337-6C82-214F-9EA6-558D35415685}" type="slidenum">
              <a:rPr kumimoji="1" lang="zh-CN" altLang="en-US" smtClean="0"/>
              <a:t>‹#›</a:t>
            </a:fld>
            <a:endParaRPr kumimoji="1"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48F5D41-E3BF-4BE7-ACEB-2B5FFD6C6D7D}" type="datetime1">
              <a:rPr kumimoji="1" lang="zh-CN" altLang="en-US" smtClean="0"/>
              <a:t>2019/5/23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6B6BE337-6C82-214F-9EA6-558D35415685}"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7" name="矩形 6"/>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628650" y="7291"/>
            <a:ext cx="7886700" cy="1325563"/>
          </a:xfrm>
        </p:spPr>
        <p:txBody>
          <a:bodyPr/>
          <a:lstStyle>
            <a:lvl1pPr>
              <a:defRPr>
                <a:solidFill>
                  <a:schemeClr val="bg1"/>
                </a:solidFill>
              </a:defRPr>
            </a:lvl1pPr>
          </a:lstStyle>
          <a:p>
            <a:r>
              <a:rPr kumimoji="1" lang="zh-CN" altLang="en-US" dirty="0"/>
              <a:t>单击此处编辑母版标题样式</a:t>
            </a:r>
          </a:p>
        </p:txBody>
      </p:sp>
      <p:sp>
        <p:nvSpPr>
          <p:cNvPr id="3" name="内容占位符 2"/>
          <p:cNvSpPr>
            <a:spLocks noGrp="1"/>
          </p:cNvSpPr>
          <p:nvPr>
            <p:ph idx="1"/>
          </p:nvPr>
        </p:nvSpPr>
        <p:spPr>
          <a:xfrm>
            <a:off x="628650" y="1558977"/>
            <a:ext cx="7886700" cy="4617986"/>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p:cNvSpPr>
            <a:spLocks noGrp="1"/>
          </p:cNvSpPr>
          <p:nvPr>
            <p:ph type="dt" sz="half" idx="10"/>
          </p:nvPr>
        </p:nvSpPr>
        <p:spPr/>
        <p:txBody>
          <a:bodyPr/>
          <a:lstStyle/>
          <a:p>
            <a:fld id="{C1D2E17F-446E-401A-A59B-DBE9E06846FC}" type="datetime1">
              <a:rPr kumimoji="1" lang="zh-CN" altLang="en-US" smtClean="0"/>
              <a:t>2019/5/23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B6BE337-6C82-214F-9EA6-558D35415685}" type="slidenum">
              <a:rPr kumimoji="1" lang="zh-CN" altLang="en-US" smtClean="0"/>
              <a:t>‹#›</a:t>
            </a:fld>
            <a:endParaRPr kumimoji="1"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75913EA-8874-4CCD-AD69-4ED3434CDC0D}" type="datetime1">
              <a:rPr kumimoji="1" lang="zh-CN" altLang="en-US" smtClean="0"/>
              <a:t>2019/5/23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B6BE337-6C82-214F-9EA6-558D35415685}" type="slidenum">
              <a:rPr kumimoji="1" lang="zh-CN" altLang="en-US" smtClean="0"/>
              <a:t>‹#›</a:t>
            </a:fld>
            <a:endParaRPr kumimoji="1"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118AD8D7-F97E-4F79-9AB0-98B2DE06D5E8}" type="datetime1">
              <a:rPr kumimoji="1" lang="zh-CN" altLang="en-US" smtClean="0"/>
              <a:t>2019/5/23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B6BE337-6C82-214F-9EA6-558D35415685}" type="slidenum">
              <a:rPr kumimoji="1" lang="zh-CN" altLang="en-US" smtClean="0"/>
              <a:t>‹#›</a:t>
            </a:fld>
            <a:endParaRPr kumimoji="1"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04373636-9519-4130-A00E-082158ECA856}" type="datetime1">
              <a:rPr kumimoji="1" lang="zh-CN" altLang="en-US" smtClean="0"/>
              <a:t>2019/5/23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B6BE337-6C82-214F-9EA6-558D35415685}" type="slidenum">
              <a:rPr kumimoji="1" lang="zh-CN" altLang="en-US" smtClean="0"/>
              <a:t>‹#›</a:t>
            </a:fld>
            <a:endParaRPr kumimoji="1"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628650" y="365125"/>
            <a:ext cx="5762625"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79A8E628-524A-4108-B2BF-59856BB79A4A}" type="datetime1">
              <a:rPr kumimoji="1" lang="zh-CN" altLang="en-US" smtClean="0"/>
              <a:t>2019/5/23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B6BE337-6C82-214F-9EA6-558D35415685}"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3327" y="0"/>
            <a:ext cx="8062025" cy="1208868"/>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内容占位符 2"/>
          <p:cNvSpPr>
            <a:spLocks noGrp="1"/>
          </p:cNvSpPr>
          <p:nvPr>
            <p:ph idx="1"/>
          </p:nvPr>
        </p:nvSpPr>
        <p:spPr>
          <a:xfrm>
            <a:off x="628652" y="1825625"/>
            <a:ext cx="3125815" cy="4351338"/>
          </a:xfrm>
        </p:spPr>
        <p:txBody>
          <a:bodyPr>
            <a:normAutofit/>
          </a:bodyPr>
          <a:lstStyle>
            <a:lvl1pPr marL="0" indent="0" latinLnBrk="0">
              <a:lnSpc>
                <a:spcPct val="150000"/>
              </a:lnSpc>
              <a:spcAft>
                <a:spcPts val="900"/>
              </a:spcAft>
              <a:buNone/>
              <a:defRPr lang="zh-CN" sz="1200">
                <a:solidFill>
                  <a:schemeClr val="bg1">
                    <a:lumMod val="50000"/>
                  </a:schemeClr>
                </a:solidFill>
              </a:defRPr>
            </a:lvl1pPr>
            <a:lvl2pPr latinLnBrk="0">
              <a:lnSpc>
                <a:spcPct val="150000"/>
              </a:lnSpc>
              <a:spcAft>
                <a:spcPts val="900"/>
              </a:spcAft>
              <a:defRPr lang="zh-CN" sz="1050">
                <a:solidFill>
                  <a:schemeClr val="bg1">
                    <a:lumMod val="50000"/>
                  </a:schemeClr>
                </a:solidFill>
              </a:defRPr>
            </a:lvl2pPr>
            <a:lvl3pPr latinLnBrk="0">
              <a:lnSpc>
                <a:spcPct val="150000"/>
              </a:lnSpc>
              <a:spcAft>
                <a:spcPts val="900"/>
              </a:spcAft>
              <a:defRPr lang="zh-CN" sz="900">
                <a:solidFill>
                  <a:schemeClr val="bg1">
                    <a:lumMod val="50000"/>
                  </a:schemeClr>
                </a:solidFill>
              </a:defRPr>
            </a:lvl3pPr>
            <a:lvl4pPr latinLnBrk="0">
              <a:lnSpc>
                <a:spcPct val="150000"/>
              </a:lnSpc>
              <a:spcAft>
                <a:spcPts val="900"/>
              </a:spcAft>
              <a:defRPr lang="zh-CN" sz="825">
                <a:solidFill>
                  <a:schemeClr val="bg1">
                    <a:lumMod val="50000"/>
                  </a:schemeClr>
                </a:solidFill>
              </a:defRPr>
            </a:lvl4pPr>
            <a:lvl5pPr latinLnBrk="0">
              <a:lnSpc>
                <a:spcPct val="150000"/>
              </a:lnSpc>
              <a:spcAft>
                <a:spcPts val="900"/>
              </a:spcAft>
              <a:defRPr lang="zh-CN" sz="825">
                <a:solidFill>
                  <a:schemeClr val="bg1">
                    <a:lumMod val="50000"/>
                  </a:schemeClr>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fld id="{67D8CA1D-DBEB-4323-B7A6-B099389A535B}" type="datetime1">
              <a:rPr lang="zh-CN" altLang="en-US" smtClean="0"/>
              <a:t>2019/5/23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t>‹#›</a:t>
            </a:fld>
            <a:endParaRPr lang="zh-CN"/>
          </a:p>
        </p:txBody>
      </p:sp>
      <p:sp>
        <p:nvSpPr>
          <p:cNvPr id="8" name="矩形 7"/>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4242663"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628651" y="2402239"/>
            <a:ext cx="3381536" cy="2187227"/>
          </a:xfrm>
        </p:spPr>
        <p:txBody>
          <a:bodyPr anchor="ctr">
            <a:noAutofit/>
          </a:bodyPr>
          <a:lstStyle>
            <a:lvl1pPr algn="l" latinLnBrk="0">
              <a:defRPr lang="zh-CN" sz="3600">
                <a:solidFill>
                  <a:srgbClr val="D24726"/>
                </a:solidFill>
              </a:defRPr>
            </a:lvl1pPr>
          </a:lstStyle>
          <a:p>
            <a:r>
              <a:rPr lang="zh-CN" altLang="en-US"/>
              <a:t>单击此处编辑母版标题样式</a:t>
            </a:r>
            <a:endParaRPr lang="zh-CN"/>
          </a:p>
        </p:txBody>
      </p:sp>
      <p:sp>
        <p:nvSpPr>
          <p:cNvPr id="3" name="文本占位符 2"/>
          <p:cNvSpPr>
            <a:spLocks noGrp="1"/>
          </p:cNvSpPr>
          <p:nvPr>
            <p:ph type="body" idx="1"/>
          </p:nvPr>
        </p:nvSpPr>
        <p:spPr>
          <a:xfrm>
            <a:off x="4742481" y="2402237"/>
            <a:ext cx="3952068" cy="2187226"/>
          </a:xfrm>
        </p:spPr>
        <p:txBody>
          <a:bodyPr anchor="ctr">
            <a:normAutofit/>
          </a:bodyPr>
          <a:lstStyle>
            <a:lvl1pPr marL="0" indent="0" latinLnBrk="0">
              <a:lnSpc>
                <a:spcPct val="150000"/>
              </a:lnSpc>
              <a:buNone/>
              <a:defRPr lang="zh-CN" sz="2100">
                <a:solidFill>
                  <a:schemeClr val="bg1"/>
                </a:solidFill>
                <a:latin typeface="+mj-lt"/>
              </a:defRPr>
            </a:lvl1pPr>
            <a:lvl2pPr marL="342900" indent="0" latinLnBrk="0">
              <a:buNone/>
              <a:defRPr lang="zh-CN" sz="1500"/>
            </a:lvl2pPr>
            <a:lvl3pPr marL="685800" indent="0" latinLnBrk="0">
              <a:buNone/>
              <a:defRPr lang="zh-CN" sz="1350"/>
            </a:lvl3pPr>
            <a:lvl4pPr marL="1028700" indent="0" latinLnBrk="0">
              <a:buNone/>
              <a:defRPr lang="zh-CN" sz="1200"/>
            </a:lvl4pPr>
            <a:lvl5pPr marL="1371600" indent="0" latinLnBrk="0">
              <a:buNone/>
              <a:defRPr lang="zh-CN" sz="1200"/>
            </a:lvl5pPr>
            <a:lvl6pPr marL="1714500" indent="0" latinLnBrk="0">
              <a:buNone/>
              <a:defRPr lang="zh-CN" sz="1200"/>
            </a:lvl6pPr>
            <a:lvl7pPr marL="2057400" indent="0" latinLnBrk="0">
              <a:buNone/>
              <a:defRPr lang="zh-CN" sz="1200"/>
            </a:lvl7pPr>
            <a:lvl8pPr marL="2400300" indent="0" latinLnBrk="0">
              <a:buNone/>
              <a:defRPr lang="zh-CN" sz="1200"/>
            </a:lvl8pPr>
            <a:lvl9pPr marL="2743200" indent="0" latinLnBrk="0">
              <a:buNone/>
              <a:defRPr lang="zh-CN" sz="12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DAE1AF8-A2FD-4844-8E1B-25DF080C3F9B}" type="datetime1">
              <a:rPr lang="zh-CN" altLang="en-US" smtClean="0"/>
              <a:t>2019/5/23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t>‹#›</a:t>
            </a:fld>
            <a:endParaRPr lang="zh-CN"/>
          </a:p>
        </p:txBody>
      </p:sp>
      <p:sp>
        <p:nvSpPr>
          <p:cNvPr id="8" name="矩形 7"/>
          <p:cNvSpPr/>
          <p:nvPr userDrawn="1"/>
        </p:nvSpPr>
        <p:spPr>
          <a:xfrm>
            <a:off x="4242663"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内容占位符 2"/>
          <p:cNvSpPr>
            <a:spLocks noGrp="1"/>
          </p:cNvSpPr>
          <p:nvPr>
            <p:ph sz="half" idx="1"/>
          </p:nvPr>
        </p:nvSpPr>
        <p:spPr>
          <a:xfrm>
            <a:off x="628650" y="1825625"/>
            <a:ext cx="3886200" cy="4351338"/>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4" name="内容占位符 3"/>
          <p:cNvSpPr>
            <a:spLocks noGrp="1"/>
          </p:cNvSpPr>
          <p:nvPr>
            <p:ph sz="half" idx="2"/>
          </p:nvPr>
        </p:nvSpPr>
        <p:spPr>
          <a:xfrm>
            <a:off x="4629150" y="1825625"/>
            <a:ext cx="3886200" cy="4351338"/>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5" name="日期占位符 4"/>
          <p:cNvSpPr>
            <a:spLocks noGrp="1"/>
          </p:cNvSpPr>
          <p:nvPr>
            <p:ph type="dt" sz="half" idx="10"/>
          </p:nvPr>
        </p:nvSpPr>
        <p:spPr/>
        <p:txBody>
          <a:bodyPr/>
          <a:lstStyle/>
          <a:p>
            <a:fld id="{207373FC-4DAD-4A1A-8800-9DD8CC203F2B}" type="datetime1">
              <a:rPr lang="zh-CN" altLang="en-US" smtClean="0"/>
              <a:t>2019/5/23</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rPr/>
              <a:t>‹#›</a:t>
            </a:fld>
            <a:endParaRPr lang="zh-CN"/>
          </a:p>
        </p:txBody>
      </p:sp>
      <p:sp>
        <p:nvSpPr>
          <p:cNvPr id="9" name="矩形 8"/>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1" y="0"/>
            <a:ext cx="8053388"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文本占位符 2"/>
          <p:cNvSpPr>
            <a:spLocks noGrp="1"/>
          </p:cNvSpPr>
          <p:nvPr>
            <p:ph type="body" idx="1"/>
          </p:nvPr>
        </p:nvSpPr>
        <p:spPr>
          <a:xfrm>
            <a:off x="623888" y="1489075"/>
            <a:ext cx="3867150" cy="641350"/>
          </a:xfrm>
        </p:spPr>
        <p:txBody>
          <a:bodyPr anchor="b"/>
          <a:lstStyle>
            <a:lvl1pPr marL="0" indent="0" latinLnBrk="0">
              <a:buNone/>
              <a:defRPr lang="zh-CN" sz="1800" b="1"/>
            </a:lvl1pPr>
            <a:lvl2pPr marL="342900" indent="0" latinLnBrk="0">
              <a:buNone/>
              <a:defRPr lang="zh-CN" sz="1500" b="1"/>
            </a:lvl2pPr>
            <a:lvl3pPr marL="685800" indent="0" latinLnBrk="0">
              <a:buNone/>
              <a:defRPr lang="zh-CN" sz="1350" b="1"/>
            </a:lvl3pPr>
            <a:lvl4pPr marL="1028700" indent="0" latinLnBrk="0">
              <a:buNone/>
              <a:defRPr lang="zh-CN" sz="1200" b="1"/>
            </a:lvl4pPr>
            <a:lvl5pPr marL="1371600" indent="0" latinLnBrk="0">
              <a:buNone/>
              <a:defRPr lang="zh-CN" sz="1200" b="1"/>
            </a:lvl5pPr>
            <a:lvl6pPr marL="1714500" indent="0" latinLnBrk="0">
              <a:buNone/>
              <a:defRPr lang="zh-CN" sz="1200" b="1"/>
            </a:lvl6pPr>
            <a:lvl7pPr marL="2057400" indent="0" latinLnBrk="0">
              <a:buNone/>
              <a:defRPr lang="zh-CN" sz="1200" b="1"/>
            </a:lvl7pPr>
            <a:lvl8pPr marL="2400300" indent="0" latinLnBrk="0">
              <a:buNone/>
              <a:defRPr lang="zh-CN" sz="1200" b="1"/>
            </a:lvl8pPr>
            <a:lvl9pPr marL="2743200" indent="0" latinLnBrk="0">
              <a:buNone/>
              <a:defRPr lang="zh-CN" sz="1200" b="1"/>
            </a:lvl9pPr>
          </a:lstStyle>
          <a:p>
            <a:pPr lvl="0"/>
            <a:r>
              <a:rPr lang="zh-CN" altLang="en-US"/>
              <a:t>单击此处编辑母版文本样式</a:t>
            </a:r>
          </a:p>
        </p:txBody>
      </p:sp>
      <p:sp>
        <p:nvSpPr>
          <p:cNvPr id="4" name="内容占位符 3"/>
          <p:cNvSpPr>
            <a:spLocks noGrp="1"/>
          </p:cNvSpPr>
          <p:nvPr>
            <p:ph sz="half" idx="2"/>
          </p:nvPr>
        </p:nvSpPr>
        <p:spPr>
          <a:xfrm>
            <a:off x="623888" y="2193929"/>
            <a:ext cx="3867150" cy="3978275"/>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5" name="文本占位符 4"/>
          <p:cNvSpPr>
            <a:spLocks noGrp="1"/>
          </p:cNvSpPr>
          <p:nvPr>
            <p:ph type="body" sz="quarter" idx="3"/>
          </p:nvPr>
        </p:nvSpPr>
        <p:spPr>
          <a:xfrm>
            <a:off x="4642249" y="1489075"/>
            <a:ext cx="3868340" cy="641350"/>
          </a:xfrm>
        </p:spPr>
        <p:txBody>
          <a:bodyPr anchor="b"/>
          <a:lstStyle>
            <a:lvl1pPr marL="0" indent="0" latinLnBrk="0">
              <a:buNone/>
              <a:defRPr lang="zh-CN" sz="1800" b="1"/>
            </a:lvl1pPr>
            <a:lvl2pPr marL="342900" indent="0" latinLnBrk="0">
              <a:buNone/>
              <a:defRPr lang="zh-CN" sz="1500" b="1"/>
            </a:lvl2pPr>
            <a:lvl3pPr marL="685800" indent="0" latinLnBrk="0">
              <a:buNone/>
              <a:defRPr lang="zh-CN" sz="1350" b="1"/>
            </a:lvl3pPr>
            <a:lvl4pPr marL="1028700" indent="0" latinLnBrk="0">
              <a:buNone/>
              <a:defRPr lang="zh-CN" sz="1200" b="1"/>
            </a:lvl4pPr>
            <a:lvl5pPr marL="1371600" indent="0" latinLnBrk="0">
              <a:buNone/>
              <a:defRPr lang="zh-CN" sz="1200" b="1"/>
            </a:lvl5pPr>
            <a:lvl6pPr marL="1714500" indent="0" latinLnBrk="0">
              <a:buNone/>
              <a:defRPr lang="zh-CN" sz="1200" b="1"/>
            </a:lvl6pPr>
            <a:lvl7pPr marL="2057400" indent="0" latinLnBrk="0">
              <a:buNone/>
              <a:defRPr lang="zh-CN" sz="1200" b="1"/>
            </a:lvl7pPr>
            <a:lvl8pPr marL="2400300" indent="0" latinLnBrk="0">
              <a:buNone/>
              <a:defRPr lang="zh-CN" sz="1200" b="1"/>
            </a:lvl8pPr>
            <a:lvl9pPr marL="2743200" indent="0" latinLnBrk="0">
              <a:buNone/>
              <a:defRPr lang="zh-CN" sz="1200" b="1"/>
            </a:lvl9pPr>
          </a:lstStyle>
          <a:p>
            <a:pPr lvl="0"/>
            <a:r>
              <a:rPr lang="zh-CN" altLang="en-US"/>
              <a:t>单击此处编辑母版文本样式</a:t>
            </a:r>
          </a:p>
        </p:txBody>
      </p:sp>
      <p:sp>
        <p:nvSpPr>
          <p:cNvPr id="6" name="内容占位符 5"/>
          <p:cNvSpPr>
            <a:spLocks noGrp="1"/>
          </p:cNvSpPr>
          <p:nvPr>
            <p:ph sz="quarter" idx="4"/>
          </p:nvPr>
        </p:nvSpPr>
        <p:spPr>
          <a:xfrm>
            <a:off x="4642249" y="2193929"/>
            <a:ext cx="3868340" cy="3978275"/>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7" name="日期占位符 6"/>
          <p:cNvSpPr>
            <a:spLocks noGrp="1"/>
          </p:cNvSpPr>
          <p:nvPr>
            <p:ph type="dt" sz="half" idx="10"/>
          </p:nvPr>
        </p:nvSpPr>
        <p:spPr/>
        <p:txBody>
          <a:bodyPr/>
          <a:lstStyle/>
          <a:p>
            <a:fld id="{3C9880FA-5171-4A39-AF5D-47C291197328}" type="datetime1">
              <a:rPr lang="zh-CN" altLang="en-US" smtClean="0"/>
              <a:t>2019/5/23</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rPr/>
              <a:t>‹#›</a:t>
            </a:fld>
            <a:endParaRPr lang="zh-CN"/>
          </a:p>
        </p:txBody>
      </p:sp>
      <p:sp>
        <p:nvSpPr>
          <p:cNvPr id="11" name="矩形 10"/>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日期占位符 2"/>
          <p:cNvSpPr>
            <a:spLocks noGrp="1"/>
          </p:cNvSpPr>
          <p:nvPr>
            <p:ph type="dt" sz="half" idx="10"/>
          </p:nvPr>
        </p:nvSpPr>
        <p:spPr/>
        <p:txBody>
          <a:bodyPr/>
          <a:lstStyle/>
          <a:p>
            <a:fld id="{3DC36689-CE0F-40A1-8882-A72448F170E6}" type="datetime1">
              <a:rPr lang="zh-CN" altLang="en-US" smtClean="0"/>
              <a:t>2019/5/23</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rPr/>
              <a:t>‹#›</a:t>
            </a:fld>
            <a:endParaRPr lang="zh-CN"/>
          </a:p>
        </p:txBody>
      </p:sp>
      <p:sp>
        <p:nvSpPr>
          <p:cNvPr id="7" name="矩形 6"/>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65C826-AA32-420E-B795-ECB2EA522A57}" type="datetime1">
              <a:rPr lang="zh-CN" altLang="en-US" smtClean="0"/>
              <a:t>2019/5/23</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rPr/>
              <a:t>‹#›</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latinLnBrk="0">
              <a:defRPr lang="zh-CN" sz="2400"/>
            </a:lvl1pPr>
          </a:lstStyle>
          <a:p>
            <a:r>
              <a:rPr lang="zh-CN" altLang="en-US"/>
              <a:t>单击此处编辑母版标题样式</a:t>
            </a:r>
            <a:endParaRPr lang="zh-CN"/>
          </a:p>
        </p:txBody>
      </p:sp>
      <p:sp>
        <p:nvSpPr>
          <p:cNvPr id="3" name="内容占位符 2"/>
          <p:cNvSpPr>
            <a:spLocks noGrp="1"/>
          </p:cNvSpPr>
          <p:nvPr>
            <p:ph idx="1"/>
          </p:nvPr>
        </p:nvSpPr>
        <p:spPr>
          <a:xfrm>
            <a:off x="3887391" y="987430"/>
            <a:ext cx="4629150" cy="4873625"/>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4" name="文本占位符 3"/>
          <p:cNvSpPr>
            <a:spLocks noGrp="1"/>
          </p:cNvSpPr>
          <p:nvPr>
            <p:ph type="body" sz="half" idx="2"/>
          </p:nvPr>
        </p:nvSpPr>
        <p:spPr>
          <a:xfrm>
            <a:off x="629841" y="2101850"/>
            <a:ext cx="2949178" cy="3759200"/>
          </a:xfrm>
        </p:spPr>
        <p:txBody>
          <a:bodyPr/>
          <a:lstStyle>
            <a:lvl1pPr marL="0" indent="0" latinLnBrk="0">
              <a:buNone/>
              <a:defRPr lang="zh-CN" sz="1200"/>
            </a:lvl1pPr>
            <a:lvl2pPr marL="342900" indent="0" latinLnBrk="0">
              <a:buNone/>
              <a:defRPr lang="zh-CN" sz="1050"/>
            </a:lvl2pPr>
            <a:lvl3pPr marL="685800" indent="0" latinLnBrk="0">
              <a:buNone/>
              <a:defRPr lang="zh-CN" sz="900"/>
            </a:lvl3pPr>
            <a:lvl4pPr marL="1028700" indent="0" latinLnBrk="0">
              <a:buNone/>
              <a:defRPr lang="zh-CN" sz="750"/>
            </a:lvl4pPr>
            <a:lvl5pPr marL="1371600" indent="0" latinLnBrk="0">
              <a:buNone/>
              <a:defRPr lang="zh-CN" sz="750"/>
            </a:lvl5pPr>
            <a:lvl6pPr marL="1714500" indent="0" latinLnBrk="0">
              <a:buNone/>
              <a:defRPr lang="zh-CN" sz="750"/>
            </a:lvl6pPr>
            <a:lvl7pPr marL="2057400" indent="0" latinLnBrk="0">
              <a:buNone/>
              <a:defRPr lang="zh-CN" sz="750"/>
            </a:lvl7pPr>
            <a:lvl8pPr marL="2400300" indent="0" latinLnBrk="0">
              <a:buNone/>
              <a:defRPr lang="zh-CN" sz="750"/>
            </a:lvl8pPr>
            <a:lvl9pPr marL="2743200" indent="0" latinLnBrk="0">
              <a:buNone/>
              <a:defRPr lang="zh-CN"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3557EE9-7CD2-42DB-AAB7-4DC8BAD9B500}" type="datetime1">
              <a:rPr lang="zh-CN" altLang="en-US" smtClean="0"/>
              <a:t>2019/5/23</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rPr/>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
        <p:nvSpPr>
          <p:cNvPr id="4" name="日期占位符 3"/>
          <p:cNvSpPr>
            <a:spLocks noGrp="1"/>
          </p:cNvSpPr>
          <p:nvPr>
            <p:ph type="dt" sz="half" idx="2"/>
          </p:nvPr>
        </p:nvSpPr>
        <p:spPr>
          <a:xfrm>
            <a:off x="628650" y="6356355"/>
            <a:ext cx="2457450" cy="365125"/>
          </a:xfrm>
          <a:prstGeom prst="rect">
            <a:avLst/>
          </a:prstGeom>
        </p:spPr>
        <p:txBody>
          <a:bodyPr vert="horz" lIns="91440" tIns="45720" rIns="91440" bIns="45720" rtlCol="0" anchor="ctr"/>
          <a:lstStyle>
            <a:lvl1pPr algn="l" latinLnBrk="0">
              <a:defRPr lang="zh-CN" sz="900">
                <a:solidFill>
                  <a:schemeClr val="tx1">
                    <a:tint val="75000"/>
                  </a:schemeClr>
                </a:solidFill>
                <a:latin typeface="Microsoft YaHei UI" panose="020B0503020204020204" pitchFamily="34" charset="-122"/>
                <a:ea typeface="Microsoft YaHei UI" panose="020B0503020204020204" pitchFamily="34" charset="-122"/>
              </a:defRPr>
            </a:lvl1pPr>
          </a:lstStyle>
          <a:p>
            <a:fld id="{82361750-C20D-422B-B287-775F75795118}" type="datetime1">
              <a:rPr lang="zh-CN" altLang="en-US" smtClean="0"/>
              <a:t>2019/5/23</a:t>
            </a:fld>
            <a:endParaRPr lang="zh-CN" altLang="en-US"/>
          </a:p>
        </p:txBody>
      </p:sp>
      <p:sp>
        <p:nvSpPr>
          <p:cNvPr id="5" name="页脚占位符 4"/>
          <p:cNvSpPr>
            <a:spLocks noGrp="1"/>
          </p:cNvSpPr>
          <p:nvPr>
            <p:ph type="ftr" sz="quarter" idx="3"/>
          </p:nvPr>
        </p:nvSpPr>
        <p:spPr>
          <a:xfrm>
            <a:off x="3486150" y="6356355"/>
            <a:ext cx="2171700" cy="365125"/>
          </a:xfrm>
          <a:prstGeom prst="rect">
            <a:avLst/>
          </a:prstGeom>
        </p:spPr>
        <p:txBody>
          <a:bodyPr vert="horz" lIns="91440" tIns="45720" rIns="91440" bIns="45720" rtlCol="0" anchor="ctr"/>
          <a:lstStyle>
            <a:lvl1pPr algn="ctr" latinLnBrk="0">
              <a:defRPr lang="zh-CN" sz="9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6057900" y="6356355"/>
            <a:ext cx="2457450" cy="365125"/>
          </a:xfrm>
          <a:prstGeom prst="rect">
            <a:avLst/>
          </a:prstGeom>
        </p:spPr>
        <p:txBody>
          <a:bodyPr vert="horz" lIns="91440" tIns="45720" rIns="91440" bIns="45720" rtlCol="0" anchor="ctr"/>
          <a:lstStyle>
            <a:lvl1pPr algn="r" latinLnBrk="0">
              <a:defRPr lang="zh-CN" sz="9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685800" rtl="0" eaLnBrk="1" latinLnBrk="0" hangingPunct="1">
        <a:spcBef>
          <a:spcPct val="0"/>
        </a:spcBef>
        <a:buNone/>
        <a:defRPr lang="zh-CN" sz="33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171450" indent="-171450" algn="l" defTabSz="685800" rtl="0" eaLnBrk="1" latinLnBrk="0" hangingPunct="1">
        <a:lnSpc>
          <a:spcPct val="14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1pPr>
      <a:lvl2pPr marL="514350" indent="-171450" algn="l" defTabSz="685800" rtl="0" eaLnBrk="1" latinLnBrk="0" hangingPunct="1">
        <a:lnSpc>
          <a:spcPct val="14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2pPr>
      <a:lvl3pPr marL="857250" indent="-171450" algn="l" defTabSz="685800" rtl="0" eaLnBrk="1" latinLnBrk="0" hangingPunct="1">
        <a:lnSpc>
          <a:spcPct val="140000"/>
        </a:lnSpc>
        <a:spcBef>
          <a:spcPct val="30000"/>
        </a:spcBef>
        <a:buFont typeface="Arial" panose="020B0604020202020204" pitchFamily="34" charset="0"/>
        <a:buChar char="•"/>
        <a:defRPr lang="zh-CN" sz="1600" kern="1200">
          <a:solidFill>
            <a:schemeClr val="tx1"/>
          </a:solidFill>
          <a:latin typeface="Microsoft YaHei UI" panose="020B0503020204020204" pitchFamily="34" charset="-122"/>
          <a:ea typeface="Microsoft YaHei UI" panose="020B0503020204020204" pitchFamily="34" charset="-122"/>
          <a:cs typeface="+mn-cs"/>
        </a:defRPr>
      </a:lvl3pPr>
      <a:lvl4pPr marL="1200150" indent="-171450" algn="l" defTabSz="685800" rtl="0" eaLnBrk="1" latinLnBrk="0" hangingPunct="1">
        <a:lnSpc>
          <a:spcPct val="140000"/>
        </a:lnSpc>
        <a:spcBef>
          <a:spcPct val="30000"/>
        </a:spcBef>
        <a:buFont typeface="Arial" panose="020B0604020202020204" pitchFamily="34" charset="0"/>
        <a:buChar char="•"/>
        <a:defRPr lang="zh-CN" sz="1400" kern="1200">
          <a:solidFill>
            <a:schemeClr val="tx1"/>
          </a:solidFill>
          <a:latin typeface="Microsoft YaHei UI" panose="020B0503020204020204" pitchFamily="34" charset="-122"/>
          <a:ea typeface="Microsoft YaHei UI" panose="020B0503020204020204" pitchFamily="34" charset="-122"/>
          <a:cs typeface="+mn-cs"/>
        </a:defRPr>
      </a:lvl4pPr>
      <a:lvl5pPr marL="1543050" indent="-171450" algn="l" defTabSz="685800" rtl="0" eaLnBrk="1" latinLnBrk="0" hangingPunct="1">
        <a:lnSpc>
          <a:spcPct val="140000"/>
        </a:lnSpc>
        <a:spcBef>
          <a:spcPct val="30000"/>
        </a:spcBef>
        <a:buFont typeface="Arial" panose="020B0604020202020204" pitchFamily="34" charset="0"/>
        <a:buChar char="•"/>
        <a:defRPr lang="zh-CN" sz="1400" kern="1200">
          <a:solidFill>
            <a:schemeClr val="tx1"/>
          </a:solidFill>
          <a:latin typeface="Microsoft YaHei UI" panose="020B0503020204020204" pitchFamily="34" charset="-122"/>
          <a:ea typeface="Microsoft YaHei UI" panose="020B0503020204020204" pitchFamily="34" charset="-122"/>
          <a:cs typeface="+mn-cs"/>
        </a:defRPr>
      </a:lvl5pPr>
      <a:lvl6pPr marL="18859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n-lt"/>
          <a:ea typeface="+mn-ea"/>
          <a:cs typeface="+mn-cs"/>
        </a:defRPr>
      </a:lvl9pPr>
    </p:bodyStyle>
    <p:otherStyle>
      <a:defPPr>
        <a:defRPr lang="zh-CN"/>
      </a:defPPr>
      <a:lvl1pPr marL="0" algn="l" defTabSz="685800" rtl="0" eaLnBrk="1" latinLnBrk="0" hangingPunct="1">
        <a:defRPr lang="zh-CN" sz="1350" kern="1200">
          <a:solidFill>
            <a:schemeClr val="tx1"/>
          </a:solidFill>
          <a:latin typeface="+mn-lt"/>
          <a:ea typeface="+mn-ea"/>
          <a:cs typeface="+mn-cs"/>
        </a:defRPr>
      </a:lvl1pPr>
      <a:lvl2pPr marL="342900" algn="l" defTabSz="685800" rtl="0" eaLnBrk="1" latinLnBrk="0" hangingPunct="1">
        <a:defRPr lang="zh-CN" sz="1350" kern="1200">
          <a:solidFill>
            <a:schemeClr val="tx1"/>
          </a:solidFill>
          <a:latin typeface="+mn-lt"/>
          <a:ea typeface="+mn-ea"/>
          <a:cs typeface="+mn-cs"/>
        </a:defRPr>
      </a:lvl2pPr>
      <a:lvl3pPr marL="685800" algn="l" defTabSz="685800" rtl="0" eaLnBrk="1" latinLnBrk="0" hangingPunct="1">
        <a:defRPr lang="zh-CN" sz="1350" kern="1200">
          <a:solidFill>
            <a:schemeClr val="tx1"/>
          </a:solidFill>
          <a:latin typeface="+mn-lt"/>
          <a:ea typeface="+mn-ea"/>
          <a:cs typeface="+mn-cs"/>
        </a:defRPr>
      </a:lvl3pPr>
      <a:lvl4pPr marL="1028700" algn="l" defTabSz="685800" rtl="0" eaLnBrk="1" latinLnBrk="0" hangingPunct="1">
        <a:defRPr lang="zh-CN" sz="1350" kern="1200">
          <a:solidFill>
            <a:schemeClr val="tx1"/>
          </a:solidFill>
          <a:latin typeface="+mn-lt"/>
          <a:ea typeface="+mn-ea"/>
          <a:cs typeface="+mn-cs"/>
        </a:defRPr>
      </a:lvl4pPr>
      <a:lvl5pPr marL="1371600" algn="l" defTabSz="685800" rtl="0" eaLnBrk="1" latinLnBrk="0" hangingPunct="1">
        <a:defRPr lang="zh-CN" sz="1350" kern="1200">
          <a:solidFill>
            <a:schemeClr val="tx1"/>
          </a:solidFill>
          <a:latin typeface="+mn-lt"/>
          <a:ea typeface="+mn-ea"/>
          <a:cs typeface="+mn-cs"/>
        </a:defRPr>
      </a:lvl5pPr>
      <a:lvl6pPr marL="1714500" algn="l" defTabSz="685800" rtl="0" eaLnBrk="1" latinLnBrk="0" hangingPunct="1">
        <a:defRPr lang="zh-CN" sz="1350" kern="1200">
          <a:solidFill>
            <a:schemeClr val="tx1"/>
          </a:solidFill>
          <a:latin typeface="+mn-lt"/>
          <a:ea typeface="+mn-ea"/>
          <a:cs typeface="+mn-cs"/>
        </a:defRPr>
      </a:lvl6pPr>
      <a:lvl7pPr marL="2057400" algn="l" defTabSz="685800" rtl="0" eaLnBrk="1" latinLnBrk="0" hangingPunct="1">
        <a:defRPr lang="zh-CN" sz="1350" kern="1200">
          <a:solidFill>
            <a:schemeClr val="tx1"/>
          </a:solidFill>
          <a:latin typeface="+mn-lt"/>
          <a:ea typeface="+mn-ea"/>
          <a:cs typeface="+mn-cs"/>
        </a:defRPr>
      </a:lvl7pPr>
      <a:lvl8pPr marL="2400300" algn="l" defTabSz="685800" rtl="0" eaLnBrk="1" latinLnBrk="0" hangingPunct="1">
        <a:defRPr lang="zh-CN" sz="1350" kern="1200">
          <a:solidFill>
            <a:schemeClr val="tx1"/>
          </a:solidFill>
          <a:latin typeface="+mn-lt"/>
          <a:ea typeface="+mn-ea"/>
          <a:cs typeface="+mn-cs"/>
        </a:defRPr>
      </a:lvl8pPr>
      <a:lvl9pPr marL="2743200" algn="l" defTabSz="685800" rtl="0" eaLnBrk="1" latinLnBrk="0" hangingPunct="1">
        <a:defRPr lang="zh-CN"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255D5B-CCB4-4346-97E3-C40BB790531D}" type="datetime1">
              <a:rPr kumimoji="1" lang="zh-CN" altLang="en-US" smtClean="0"/>
              <a:t>2019/5/23</a:t>
            </a:fld>
            <a:endParaRPr kumimoji="1"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6BE337-6C82-214F-9EA6-558D35415685}" type="slidenum">
              <a:rPr kumimoji="1" lang="zh-CN" altLang="en-US" smtClean="0"/>
              <a:t>‹#›</a:t>
            </a:fld>
            <a:endParaRPr kumimoji="1" lang="zh-CN" altLang="en-US"/>
          </a:p>
        </p:txBody>
      </p:sp>
      <p:sp>
        <p:nvSpPr>
          <p:cNvPr id="7" name="矩形 6"/>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60057" y="2814848"/>
            <a:ext cx="6547586" cy="846162"/>
          </a:xfrm>
        </p:spPr>
        <p:txBody>
          <a:bodyPr>
            <a:normAutofit/>
          </a:bodyPr>
          <a:lstStyle/>
          <a:p>
            <a:r>
              <a:rPr lang="zh-CN" altLang="en-US" dirty="0"/>
              <a:t>实验四：</a:t>
            </a:r>
            <a:r>
              <a:rPr lang="en-US" altLang="zh-CN" dirty="0"/>
              <a:t>prolog</a:t>
            </a:r>
            <a:r>
              <a:rPr lang="zh-CN" altLang="en-US" dirty="0"/>
              <a:t>解释器实现</a:t>
            </a:r>
            <a:endParaRPr lang="zh-CN" dirty="0">
              <a:latin typeface="Microsoft YaHei UI" panose="020B0503020204020204" pitchFamily="34" charset="-122"/>
              <a:ea typeface="Microsoft YaHei UI" panose="020B0503020204020204" pitchFamily="34" charset="-122"/>
            </a:endParaRPr>
          </a:p>
        </p:txBody>
      </p:sp>
      <p:sp>
        <p:nvSpPr>
          <p:cNvPr id="3" name="灯片编号占位符 2"/>
          <p:cNvSpPr>
            <a:spLocks noGrp="1"/>
          </p:cNvSpPr>
          <p:nvPr>
            <p:ph type="sldNum" sz="quarter" idx="12"/>
          </p:nvPr>
        </p:nvSpPr>
        <p:spPr/>
        <p:txBody>
          <a:bodyPr/>
          <a:lstStyle/>
          <a:p>
            <a:fld id="{9860EDB8-5305-433F-BE41-D7A86D811DB3}" type="slidenum">
              <a:rPr lang="en-US" altLang="zh-CN" smtClean="0"/>
              <a:t>1</a:t>
            </a:fld>
            <a:endParaRPr lang="zh-CN" altLang="en-US"/>
          </a:p>
        </p:txBody>
      </p:sp>
      <p:sp>
        <p:nvSpPr>
          <p:cNvPr id="4" name="文本框 3"/>
          <p:cNvSpPr txBox="1"/>
          <p:nvPr/>
        </p:nvSpPr>
        <p:spPr>
          <a:xfrm>
            <a:off x="6723185" y="5410200"/>
            <a:ext cx="2016369" cy="369332"/>
          </a:xfrm>
          <a:prstGeom prst="rect">
            <a:avLst/>
          </a:prstGeom>
          <a:noFill/>
        </p:spPr>
        <p:txBody>
          <a:bodyPr wrap="square" rtlCol="0">
            <a:spAutoFit/>
          </a:bodyPr>
          <a:lstStyle/>
          <a:p>
            <a:r>
              <a:rPr lang="zh-CN" altLang="en-US" dirty="0"/>
              <a:t>助教：    谭志豪</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B4E70C-B73D-4382-81F5-D1EDDD1C72D3}"/>
              </a:ext>
            </a:extLst>
          </p:cNvPr>
          <p:cNvSpPr>
            <a:spLocks noGrp="1"/>
          </p:cNvSpPr>
          <p:nvPr>
            <p:ph type="title"/>
          </p:nvPr>
        </p:nvSpPr>
        <p:spPr/>
        <p:txBody>
          <a:bodyPr/>
          <a:lstStyle/>
          <a:p>
            <a:r>
              <a:rPr lang="en-US" altLang="zh-CN" dirty="0"/>
              <a:t>Prolog</a:t>
            </a:r>
            <a:r>
              <a:rPr lang="zh-CN" altLang="en-US" dirty="0"/>
              <a:t>语法规则</a:t>
            </a:r>
          </a:p>
        </p:txBody>
      </p:sp>
      <p:sp>
        <p:nvSpPr>
          <p:cNvPr id="3" name="内容占位符 2">
            <a:extLst>
              <a:ext uri="{FF2B5EF4-FFF2-40B4-BE49-F238E27FC236}">
                <a16:creationId xmlns:a16="http://schemas.microsoft.com/office/drawing/2014/main" id="{F2A0D17A-ED43-483A-84B4-133428C71123}"/>
              </a:ext>
            </a:extLst>
          </p:cNvPr>
          <p:cNvSpPr>
            <a:spLocks noGrp="1"/>
          </p:cNvSpPr>
          <p:nvPr>
            <p:ph idx="1"/>
          </p:nvPr>
        </p:nvSpPr>
        <p:spPr>
          <a:xfrm>
            <a:off x="628650" y="1471890"/>
            <a:ext cx="7886700" cy="5162503"/>
          </a:xfrm>
        </p:spPr>
        <p:txBody>
          <a:bodyPr>
            <a:normAutofit fontScale="85000" lnSpcReduction="20000"/>
          </a:bodyPr>
          <a:lstStyle/>
          <a:p>
            <a:r>
              <a:rPr lang="zh-CN" altLang="en-US" dirty="0"/>
              <a:t>原子元素</a:t>
            </a:r>
            <a:r>
              <a:rPr lang="en-US" altLang="zh-CN" dirty="0"/>
              <a:t> </a:t>
            </a:r>
            <a:r>
              <a:rPr lang="zh-CN" altLang="en-US" dirty="0"/>
              <a:t>和 谓词（分别对应前边的 </a:t>
            </a:r>
            <a:r>
              <a:rPr lang="en-US" altLang="zh-CN" dirty="0"/>
              <a:t>Vincent </a:t>
            </a:r>
            <a:r>
              <a:rPr lang="zh-CN" altLang="en-US" dirty="0"/>
              <a:t>和 </a:t>
            </a:r>
            <a:r>
              <a:rPr lang="en-US" altLang="zh-CN" dirty="0"/>
              <a:t>loves</a:t>
            </a:r>
            <a:r>
              <a:rPr lang="zh-CN" altLang="en-US" dirty="0"/>
              <a:t>）</a:t>
            </a:r>
            <a:endParaRPr lang="en-US" altLang="zh-CN" dirty="0"/>
          </a:p>
          <a:p>
            <a:pPr lvl="1"/>
            <a:r>
              <a:rPr lang="zh-CN" altLang="en-US" dirty="0"/>
              <a:t>小写字母开头</a:t>
            </a:r>
            <a:endParaRPr lang="en-US" altLang="zh-CN" dirty="0"/>
          </a:p>
          <a:p>
            <a:pPr lvl="1"/>
            <a:r>
              <a:rPr lang="zh-CN" altLang="en-US" dirty="0"/>
              <a:t>小写字母、大写字母、下划线、数字组成</a:t>
            </a:r>
            <a:endParaRPr lang="en-US" altLang="zh-CN" dirty="0"/>
          </a:p>
          <a:p>
            <a:pPr lvl="1"/>
            <a:r>
              <a:rPr lang="zh-CN" altLang="en-US" b="1" dirty="0"/>
              <a:t>每个谓词的参数</a:t>
            </a:r>
            <a:r>
              <a:rPr lang="en-US" altLang="zh-CN" b="1" dirty="0"/>
              <a:t>(arguments)</a:t>
            </a:r>
            <a:r>
              <a:rPr lang="zh-CN" altLang="en-US" b="1" dirty="0"/>
              <a:t>可以是一个也可以是多个</a:t>
            </a:r>
            <a:endParaRPr lang="en-US" altLang="zh-CN" b="1" dirty="0"/>
          </a:p>
          <a:p>
            <a:r>
              <a:rPr lang="zh-CN" altLang="en-US" dirty="0"/>
              <a:t>变量（对应前边的</a:t>
            </a:r>
            <a:r>
              <a:rPr lang="en-US" altLang="zh-CN" dirty="0"/>
              <a:t>X,Y</a:t>
            </a:r>
            <a:r>
              <a:rPr lang="zh-CN" altLang="en-US" dirty="0"/>
              <a:t>）</a:t>
            </a:r>
            <a:endParaRPr lang="en-US" altLang="zh-CN" dirty="0"/>
          </a:p>
          <a:p>
            <a:pPr lvl="1"/>
            <a:r>
              <a:rPr lang="zh-CN" altLang="en-US" dirty="0"/>
              <a:t>大写字母开头</a:t>
            </a:r>
            <a:endParaRPr lang="en-US" altLang="zh-CN" dirty="0"/>
          </a:p>
          <a:p>
            <a:pPr lvl="1"/>
            <a:r>
              <a:rPr lang="zh-CN" altLang="en-US" dirty="0"/>
              <a:t>小写字母、大写字母、下划线、数字组成</a:t>
            </a:r>
            <a:endParaRPr lang="en-US" altLang="zh-CN" dirty="0"/>
          </a:p>
          <a:p>
            <a:r>
              <a:rPr lang="en-US" altLang="zh-CN" dirty="0"/>
              <a:t>Rules</a:t>
            </a:r>
            <a:r>
              <a:rPr lang="zh-CN" altLang="en-US" dirty="0"/>
              <a:t>（规则）</a:t>
            </a:r>
            <a:endParaRPr lang="en-US" altLang="zh-CN" dirty="0"/>
          </a:p>
          <a:p>
            <a:pPr lvl="1"/>
            <a:r>
              <a:rPr lang="zh-CN" altLang="en-US" b="1" dirty="0">
                <a:solidFill>
                  <a:srgbClr val="FF0000"/>
                </a:solidFill>
              </a:rPr>
              <a:t>参数可以是原子元素，也可以是变量</a:t>
            </a:r>
            <a:endParaRPr lang="en-US" altLang="zh-CN" b="1" dirty="0">
              <a:solidFill>
                <a:srgbClr val="FF0000"/>
              </a:solidFill>
            </a:endParaRPr>
          </a:p>
          <a:p>
            <a:r>
              <a:rPr lang="zh-CN" altLang="en-US" dirty="0"/>
              <a:t>注释 </a:t>
            </a:r>
            <a:r>
              <a:rPr lang="en-US" altLang="zh-CN" dirty="0"/>
              <a:t>/* …. */</a:t>
            </a:r>
          </a:p>
          <a:p>
            <a:r>
              <a:rPr lang="zh-CN" altLang="en-US" dirty="0"/>
              <a:t>语句结尾是 </a:t>
            </a:r>
            <a:r>
              <a:rPr lang="en-US" altLang="zh-CN" dirty="0"/>
              <a:t>“.”</a:t>
            </a:r>
          </a:p>
          <a:p>
            <a:r>
              <a:rPr lang="en-US" altLang="zh-CN" dirty="0"/>
              <a:t>Rules</a:t>
            </a:r>
            <a:r>
              <a:rPr lang="zh-CN" altLang="en-US" dirty="0"/>
              <a:t>定义符  </a:t>
            </a:r>
            <a:r>
              <a:rPr lang="en-US" altLang="zh-CN" dirty="0"/>
              <a:t>:-</a:t>
            </a:r>
          </a:p>
          <a:p>
            <a:endParaRPr lang="en-US" altLang="zh-CN" dirty="0"/>
          </a:p>
          <a:p>
            <a:endParaRPr lang="en-US" altLang="zh-CN" dirty="0"/>
          </a:p>
        </p:txBody>
      </p:sp>
      <p:sp>
        <p:nvSpPr>
          <p:cNvPr id="4" name="灯片编号占位符 3">
            <a:extLst>
              <a:ext uri="{FF2B5EF4-FFF2-40B4-BE49-F238E27FC236}">
                <a16:creationId xmlns:a16="http://schemas.microsoft.com/office/drawing/2014/main" id="{D4D07A0F-4034-4703-8412-032507334A02}"/>
              </a:ext>
            </a:extLst>
          </p:cNvPr>
          <p:cNvSpPr>
            <a:spLocks noGrp="1"/>
          </p:cNvSpPr>
          <p:nvPr>
            <p:ph type="sldNum" sz="quarter" idx="12"/>
          </p:nvPr>
        </p:nvSpPr>
        <p:spPr/>
        <p:txBody>
          <a:bodyPr/>
          <a:lstStyle/>
          <a:p>
            <a:fld id="{6B6BE337-6C82-214F-9EA6-558D35415685}" type="slidenum">
              <a:rPr kumimoji="1" lang="zh-CN" altLang="en-US" smtClean="0"/>
              <a:t>10</a:t>
            </a:fld>
            <a:endParaRPr kumimoji="1" lang="zh-CN" altLang="en-US"/>
          </a:p>
        </p:txBody>
      </p:sp>
    </p:spTree>
    <p:extLst>
      <p:ext uri="{BB962C8B-B14F-4D97-AF65-F5344CB8AC3E}">
        <p14:creationId xmlns:p14="http://schemas.microsoft.com/office/powerpoint/2010/main" val="2167361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词法分析</a:t>
            </a:r>
          </a:p>
        </p:txBody>
      </p:sp>
      <p:sp>
        <p:nvSpPr>
          <p:cNvPr id="3" name="内容占位符 2"/>
          <p:cNvSpPr>
            <a:spLocks noGrp="1"/>
          </p:cNvSpPr>
          <p:nvPr>
            <p:ph idx="1"/>
          </p:nvPr>
        </p:nvSpPr>
        <p:spPr/>
        <p:txBody>
          <a:bodyPr/>
          <a:lstStyle/>
          <a:p>
            <a:r>
              <a:rPr lang="zh-CN" altLang="en-US" dirty="0"/>
              <a:t>把程序拆分成一个个的</a:t>
            </a:r>
            <a:r>
              <a:rPr lang="en-US" altLang="zh-CN" dirty="0"/>
              <a:t>token</a:t>
            </a:r>
            <a:r>
              <a:rPr lang="zh-CN" altLang="en-US" dirty="0"/>
              <a:t>，并归类</a:t>
            </a:r>
            <a:r>
              <a:rPr lang="en-US" altLang="zh-CN" dirty="0"/>
              <a:t>token</a:t>
            </a:r>
            <a:r>
              <a:rPr lang="zh-CN" altLang="en-US" dirty="0"/>
              <a:t>的类型</a:t>
            </a:r>
          </a:p>
          <a:p>
            <a:r>
              <a:rPr lang="zh-CN" altLang="en-US" dirty="0"/>
              <a:t>同时</a:t>
            </a:r>
            <a:r>
              <a:rPr lang="zh-CN" altLang="en-US" dirty="0">
                <a:solidFill>
                  <a:srgbClr val="C00000"/>
                </a:solidFill>
              </a:rPr>
              <a:t>去掉空格、注释</a:t>
            </a:r>
            <a:r>
              <a:rPr lang="zh-CN" altLang="en-US" dirty="0"/>
              <a:t>等语素</a:t>
            </a:r>
          </a:p>
          <a:p>
            <a:r>
              <a:rPr lang="zh-CN" altLang="en-US" dirty="0"/>
              <a:t>生成词汇表，检测词法错误（非法字符，注释错误）</a:t>
            </a:r>
          </a:p>
          <a:p>
            <a:endParaRPr lang="zh-CN" altLang="en-US" dirty="0"/>
          </a:p>
        </p:txBody>
      </p:sp>
      <p:sp>
        <p:nvSpPr>
          <p:cNvPr id="4" name="灯片编号占位符 3"/>
          <p:cNvSpPr>
            <a:spLocks noGrp="1"/>
          </p:cNvSpPr>
          <p:nvPr>
            <p:ph type="sldNum" sz="quarter" idx="12"/>
          </p:nvPr>
        </p:nvSpPr>
        <p:spPr/>
        <p:txBody>
          <a:bodyPr/>
          <a:lstStyle/>
          <a:p>
            <a:fld id="{6B6BE337-6C82-214F-9EA6-558D35415685}" type="slidenum">
              <a:rPr kumimoji="1" lang="zh-CN" altLang="en-US" smtClean="0"/>
              <a:t>11</a:t>
            </a:fld>
            <a:endParaRPr kumimoji="1" lang="zh-CN" altLang="en-US"/>
          </a:p>
        </p:txBody>
      </p:sp>
      <p:graphicFrame>
        <p:nvGraphicFramePr>
          <p:cNvPr id="6" name="表格 5">
            <a:extLst>
              <a:ext uri="{FF2B5EF4-FFF2-40B4-BE49-F238E27FC236}">
                <a16:creationId xmlns:a16="http://schemas.microsoft.com/office/drawing/2014/main" id="{B07497B4-1549-464C-B300-405A928DBDDA}"/>
              </a:ext>
            </a:extLst>
          </p:cNvPr>
          <p:cNvGraphicFramePr>
            <a:graphicFrameLocks noGrp="1"/>
          </p:cNvGraphicFramePr>
          <p:nvPr>
            <p:extLst>
              <p:ext uri="{D42A27DB-BD31-4B8C-83A1-F6EECF244321}">
                <p14:modId xmlns:p14="http://schemas.microsoft.com/office/powerpoint/2010/main" val="777449065"/>
              </p:ext>
            </p:extLst>
          </p:nvPr>
        </p:nvGraphicFramePr>
        <p:xfrm>
          <a:off x="3649775" y="3479885"/>
          <a:ext cx="4401912" cy="3059032"/>
        </p:xfrm>
        <a:graphic>
          <a:graphicData uri="http://schemas.openxmlformats.org/drawingml/2006/table">
            <a:tbl>
              <a:tblPr firstRow="1" bandRow="1">
                <a:tableStyleId>{5C22544A-7EE6-4342-B048-85BDC9FD1C3A}</a:tableStyleId>
              </a:tblPr>
              <a:tblGrid>
                <a:gridCol w="2200956">
                  <a:extLst>
                    <a:ext uri="{9D8B030D-6E8A-4147-A177-3AD203B41FA5}">
                      <a16:colId xmlns:a16="http://schemas.microsoft.com/office/drawing/2014/main" val="3447200506"/>
                    </a:ext>
                  </a:extLst>
                </a:gridCol>
                <a:gridCol w="2200956">
                  <a:extLst>
                    <a:ext uri="{9D8B030D-6E8A-4147-A177-3AD203B41FA5}">
                      <a16:colId xmlns:a16="http://schemas.microsoft.com/office/drawing/2014/main" val="2521641578"/>
                    </a:ext>
                  </a:extLst>
                </a:gridCol>
              </a:tblGrid>
              <a:tr h="382379">
                <a:tc>
                  <a:txBody>
                    <a:bodyPr/>
                    <a:lstStyle/>
                    <a:p>
                      <a:r>
                        <a:rPr lang="zh-CN" altLang="en-US" dirty="0"/>
                        <a:t>语素</a:t>
                      </a:r>
                    </a:p>
                  </a:txBody>
                  <a:tcPr/>
                </a:tc>
                <a:tc>
                  <a:txBody>
                    <a:bodyPr/>
                    <a:lstStyle/>
                    <a:p>
                      <a:r>
                        <a:rPr lang="zh-CN" altLang="en-US" dirty="0"/>
                        <a:t>标记类型</a:t>
                      </a:r>
                    </a:p>
                  </a:txBody>
                  <a:tcPr/>
                </a:tc>
                <a:extLst>
                  <a:ext uri="{0D108BD9-81ED-4DB2-BD59-A6C34878D82A}">
                    <a16:rowId xmlns:a16="http://schemas.microsoft.com/office/drawing/2014/main" val="2520519404"/>
                  </a:ext>
                </a:extLst>
              </a:tr>
              <a:tr h="382379">
                <a:tc>
                  <a:txBody>
                    <a:bodyPr/>
                    <a:lstStyle/>
                    <a:p>
                      <a:r>
                        <a:rPr lang="en-US" altLang="zh-CN" dirty="0"/>
                        <a:t>grandfather</a:t>
                      </a:r>
                      <a:endParaRPr lang="zh-CN" altLang="en-US" dirty="0"/>
                    </a:p>
                  </a:txBody>
                  <a:tcPr/>
                </a:tc>
                <a:tc>
                  <a:txBody>
                    <a:bodyPr/>
                    <a:lstStyle/>
                    <a:p>
                      <a:r>
                        <a:rPr lang="en-US" altLang="zh-CN" dirty="0"/>
                        <a:t>atom</a:t>
                      </a:r>
                      <a:endParaRPr lang="zh-CN" altLang="en-US" dirty="0"/>
                    </a:p>
                  </a:txBody>
                  <a:tcPr/>
                </a:tc>
                <a:extLst>
                  <a:ext uri="{0D108BD9-81ED-4DB2-BD59-A6C34878D82A}">
                    <a16:rowId xmlns:a16="http://schemas.microsoft.com/office/drawing/2014/main" val="2211160896"/>
                  </a:ext>
                </a:extLst>
              </a:tr>
              <a:tr h="382379">
                <a:tc>
                  <a:txBody>
                    <a:bodyPr/>
                    <a:lstStyle/>
                    <a:p>
                      <a:r>
                        <a:rPr lang="en-US" altLang="zh-CN" dirty="0"/>
                        <a:t>(</a:t>
                      </a:r>
                      <a:endParaRPr lang="zh-CN" altLang="en-US" dirty="0"/>
                    </a:p>
                  </a:txBody>
                  <a:tcPr/>
                </a:tc>
                <a:tc>
                  <a:txBody>
                    <a:bodyPr/>
                    <a:lstStyle/>
                    <a:p>
                      <a:r>
                        <a:rPr lang="en-US" altLang="zh-CN" dirty="0"/>
                        <a:t>symbol</a:t>
                      </a:r>
                    </a:p>
                  </a:txBody>
                  <a:tcPr/>
                </a:tc>
                <a:extLst>
                  <a:ext uri="{0D108BD9-81ED-4DB2-BD59-A6C34878D82A}">
                    <a16:rowId xmlns:a16="http://schemas.microsoft.com/office/drawing/2014/main" val="2749800872"/>
                  </a:ext>
                </a:extLst>
              </a:tr>
              <a:tr h="382379">
                <a:tc>
                  <a:txBody>
                    <a:bodyPr/>
                    <a:lstStyle/>
                    <a:p>
                      <a:r>
                        <a:rPr lang="en-US" altLang="zh-CN" dirty="0"/>
                        <a:t>X</a:t>
                      </a:r>
                      <a:endParaRPr lang="zh-CN" altLang="en-US" dirty="0"/>
                    </a:p>
                  </a:txBody>
                  <a:tcPr/>
                </a:tc>
                <a:tc>
                  <a:txBody>
                    <a:bodyPr/>
                    <a:lstStyle/>
                    <a:p>
                      <a:r>
                        <a:rPr lang="en-US" altLang="zh-CN" dirty="0"/>
                        <a:t>variable</a:t>
                      </a:r>
                      <a:endParaRPr lang="zh-CN" altLang="en-US" dirty="0"/>
                    </a:p>
                  </a:txBody>
                  <a:tcPr/>
                </a:tc>
                <a:extLst>
                  <a:ext uri="{0D108BD9-81ED-4DB2-BD59-A6C34878D82A}">
                    <a16:rowId xmlns:a16="http://schemas.microsoft.com/office/drawing/2014/main" val="2535628793"/>
                  </a:ext>
                </a:extLst>
              </a:tr>
              <a:tr h="382379">
                <a:tc>
                  <a:txBody>
                    <a:bodyPr/>
                    <a:lstStyle/>
                    <a:p>
                      <a:r>
                        <a:rPr lang="en-US" altLang="zh-CN" dirty="0"/>
                        <a:t>,</a:t>
                      </a:r>
                      <a:endParaRPr lang="zh-CN" altLang="en-US" dirty="0"/>
                    </a:p>
                  </a:txBody>
                  <a:tcPr/>
                </a:tc>
                <a:tc>
                  <a:txBody>
                    <a:bodyPr/>
                    <a:lstStyle/>
                    <a:p>
                      <a:r>
                        <a:rPr lang="en-US" altLang="zh-CN" dirty="0"/>
                        <a:t>symbol</a:t>
                      </a:r>
                      <a:endParaRPr lang="zh-CN" altLang="en-US" dirty="0"/>
                    </a:p>
                  </a:txBody>
                  <a:tcPr/>
                </a:tc>
                <a:extLst>
                  <a:ext uri="{0D108BD9-81ED-4DB2-BD59-A6C34878D82A}">
                    <a16:rowId xmlns:a16="http://schemas.microsoft.com/office/drawing/2014/main" val="3024981723"/>
                  </a:ext>
                </a:extLst>
              </a:tr>
              <a:tr h="382379">
                <a:tc>
                  <a:txBody>
                    <a:bodyPr/>
                    <a:lstStyle/>
                    <a:p>
                      <a:r>
                        <a:rPr lang="en-US" altLang="zh-CN" dirty="0"/>
                        <a:t>Y</a:t>
                      </a:r>
                      <a:endParaRPr lang="zh-CN" altLang="en-US" dirty="0"/>
                    </a:p>
                  </a:txBody>
                  <a:tcPr/>
                </a:tc>
                <a:tc>
                  <a:txBody>
                    <a:bodyPr/>
                    <a:lstStyle/>
                    <a:p>
                      <a:r>
                        <a:rPr lang="en-US" altLang="zh-CN" dirty="0"/>
                        <a:t>variable</a:t>
                      </a:r>
                      <a:endParaRPr lang="zh-CN" altLang="en-US" dirty="0"/>
                    </a:p>
                  </a:txBody>
                  <a:tcPr/>
                </a:tc>
                <a:extLst>
                  <a:ext uri="{0D108BD9-81ED-4DB2-BD59-A6C34878D82A}">
                    <a16:rowId xmlns:a16="http://schemas.microsoft.com/office/drawing/2014/main" val="4289659707"/>
                  </a:ext>
                </a:extLst>
              </a:tr>
              <a:tr h="382379">
                <a:tc>
                  <a:txBody>
                    <a:bodyPr/>
                    <a:lstStyle/>
                    <a:p>
                      <a:r>
                        <a:rPr lang="en-US" altLang="zh-CN" dirty="0"/>
                        <a:t>)</a:t>
                      </a:r>
                      <a:endParaRPr lang="zh-CN" altLang="en-US" dirty="0"/>
                    </a:p>
                  </a:txBody>
                  <a:tcPr/>
                </a:tc>
                <a:tc>
                  <a:txBody>
                    <a:bodyPr/>
                    <a:lstStyle/>
                    <a:p>
                      <a:r>
                        <a:rPr lang="en-US" altLang="zh-CN" dirty="0"/>
                        <a:t>symbol</a:t>
                      </a:r>
                      <a:endParaRPr lang="zh-CN" altLang="en-US" dirty="0"/>
                    </a:p>
                  </a:txBody>
                  <a:tcPr/>
                </a:tc>
                <a:extLst>
                  <a:ext uri="{0D108BD9-81ED-4DB2-BD59-A6C34878D82A}">
                    <a16:rowId xmlns:a16="http://schemas.microsoft.com/office/drawing/2014/main" val="2569039679"/>
                  </a:ext>
                </a:extLst>
              </a:tr>
              <a:tr h="382379">
                <a:tc>
                  <a:txBody>
                    <a:bodyPr/>
                    <a:lstStyle/>
                    <a:p>
                      <a:r>
                        <a:rPr lang="en-US" altLang="zh-CN" dirty="0"/>
                        <a:t>:-</a:t>
                      </a:r>
                      <a:endParaRPr lang="zh-CN" altLang="en-US" dirty="0"/>
                    </a:p>
                  </a:txBody>
                  <a:tcPr/>
                </a:tc>
                <a:tc>
                  <a:txBody>
                    <a:bodyPr/>
                    <a:lstStyle/>
                    <a:p>
                      <a:r>
                        <a:rPr lang="en-US" altLang="zh-CN" dirty="0"/>
                        <a:t>symbol</a:t>
                      </a:r>
                      <a:endParaRPr lang="zh-CN" altLang="en-US" dirty="0"/>
                    </a:p>
                  </a:txBody>
                  <a:tcPr/>
                </a:tc>
                <a:extLst>
                  <a:ext uri="{0D108BD9-81ED-4DB2-BD59-A6C34878D82A}">
                    <a16:rowId xmlns:a16="http://schemas.microsoft.com/office/drawing/2014/main" val="607408417"/>
                  </a:ext>
                </a:extLst>
              </a:tr>
            </a:tbl>
          </a:graphicData>
        </a:graphic>
      </p:graphicFrame>
      <p:pic>
        <p:nvPicPr>
          <p:cNvPr id="5" name="图片 4">
            <a:extLst>
              <a:ext uri="{FF2B5EF4-FFF2-40B4-BE49-F238E27FC236}">
                <a16:creationId xmlns:a16="http://schemas.microsoft.com/office/drawing/2014/main" id="{6344D62D-148B-4D31-B0DA-4E615DC78478}"/>
              </a:ext>
            </a:extLst>
          </p:cNvPr>
          <p:cNvPicPr>
            <a:picLocks noChangeAspect="1"/>
          </p:cNvPicPr>
          <p:nvPr/>
        </p:nvPicPr>
        <p:blipFill>
          <a:blip r:embed="rId3"/>
          <a:stretch>
            <a:fillRect/>
          </a:stretch>
        </p:blipFill>
        <p:spPr>
          <a:xfrm>
            <a:off x="423863" y="3644132"/>
            <a:ext cx="2762250" cy="4476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65FAD2-6303-44C4-BC22-438E95C3585E}"/>
              </a:ext>
            </a:extLst>
          </p:cNvPr>
          <p:cNvSpPr>
            <a:spLocks noGrp="1"/>
          </p:cNvSpPr>
          <p:nvPr>
            <p:ph type="title"/>
          </p:nvPr>
        </p:nvSpPr>
        <p:spPr/>
        <p:txBody>
          <a:bodyPr/>
          <a:lstStyle/>
          <a:p>
            <a:r>
              <a:rPr lang="zh-CN" altLang="en-US" dirty="0"/>
              <a:t>语法分析</a:t>
            </a:r>
          </a:p>
        </p:txBody>
      </p:sp>
      <p:sp>
        <p:nvSpPr>
          <p:cNvPr id="3" name="内容占位符 2">
            <a:extLst>
              <a:ext uri="{FF2B5EF4-FFF2-40B4-BE49-F238E27FC236}">
                <a16:creationId xmlns:a16="http://schemas.microsoft.com/office/drawing/2014/main" id="{2C66B9AF-7BB3-4349-A58F-139C953F700A}"/>
              </a:ext>
            </a:extLst>
          </p:cNvPr>
          <p:cNvSpPr>
            <a:spLocks noGrp="1"/>
          </p:cNvSpPr>
          <p:nvPr>
            <p:ph idx="1"/>
          </p:nvPr>
        </p:nvSpPr>
        <p:spPr/>
        <p:txBody>
          <a:bodyPr/>
          <a:lstStyle/>
          <a:p>
            <a:r>
              <a:rPr lang="zh-CN" altLang="en-US" dirty="0"/>
              <a:t>对输入的词汇表进行分析并确定其语法结构，进行语法检查、并构建由输入的单词组成的数据结构</a:t>
            </a:r>
            <a:endParaRPr lang="en-US" altLang="zh-CN" dirty="0"/>
          </a:p>
          <a:p>
            <a:r>
              <a:rPr lang="zh-CN" altLang="en-US" dirty="0"/>
              <a:t>检测语法错误（所有不符合程序语言用法的错误）</a:t>
            </a:r>
            <a:endParaRPr lang="en-US" altLang="zh-CN" dirty="0"/>
          </a:p>
          <a:p>
            <a:pPr lvl="1"/>
            <a:r>
              <a:rPr lang="zh-CN" altLang="en-US" dirty="0"/>
              <a:t>例如括号不匹配</a:t>
            </a:r>
            <a:endParaRPr lang="en-US" altLang="zh-CN" dirty="0"/>
          </a:p>
          <a:p>
            <a:pPr lvl="1"/>
            <a:r>
              <a:rPr lang="zh-CN" altLang="en-US" dirty="0"/>
              <a:t>语句结尾没有 “</a:t>
            </a:r>
            <a:r>
              <a:rPr lang="en-US" altLang="zh-CN" dirty="0"/>
              <a:t>.</a:t>
            </a:r>
            <a:r>
              <a:rPr lang="zh-CN" altLang="en-US" dirty="0"/>
              <a:t>”</a:t>
            </a:r>
            <a:endParaRPr lang="en-US" altLang="zh-CN" dirty="0"/>
          </a:p>
          <a:p>
            <a:r>
              <a:rPr lang="zh-CN" altLang="en-US" b="1" dirty="0"/>
              <a:t>对于本实验中</a:t>
            </a:r>
            <a:r>
              <a:rPr lang="en-US" altLang="zh-CN" b="1" dirty="0"/>
              <a:t>prolog</a:t>
            </a:r>
            <a:r>
              <a:rPr lang="zh-CN" altLang="en-US" b="1" dirty="0"/>
              <a:t>基础语法，不存在嵌套，所以不必使用复杂的语法分析器</a:t>
            </a:r>
          </a:p>
        </p:txBody>
      </p:sp>
      <p:sp>
        <p:nvSpPr>
          <p:cNvPr id="4" name="灯片编号占位符 3">
            <a:extLst>
              <a:ext uri="{FF2B5EF4-FFF2-40B4-BE49-F238E27FC236}">
                <a16:creationId xmlns:a16="http://schemas.microsoft.com/office/drawing/2014/main" id="{20B3314B-0A78-4FE0-AE1F-AAC2BEC0F796}"/>
              </a:ext>
            </a:extLst>
          </p:cNvPr>
          <p:cNvSpPr>
            <a:spLocks noGrp="1"/>
          </p:cNvSpPr>
          <p:nvPr>
            <p:ph type="sldNum" sz="quarter" idx="12"/>
          </p:nvPr>
        </p:nvSpPr>
        <p:spPr/>
        <p:txBody>
          <a:bodyPr/>
          <a:lstStyle/>
          <a:p>
            <a:fld id="{6B6BE337-6C82-214F-9EA6-558D35415685}" type="slidenum">
              <a:rPr kumimoji="1" lang="zh-CN" altLang="en-US" smtClean="0"/>
              <a:t>12</a:t>
            </a:fld>
            <a:endParaRPr kumimoji="1" lang="zh-CN" altLang="en-US"/>
          </a:p>
        </p:txBody>
      </p:sp>
    </p:spTree>
    <p:extLst>
      <p:ext uri="{BB962C8B-B14F-4D97-AF65-F5344CB8AC3E}">
        <p14:creationId xmlns:p14="http://schemas.microsoft.com/office/powerpoint/2010/main" val="4079317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A2EBCC-8AFA-43BC-941C-D12F1EBA9821}"/>
              </a:ext>
            </a:extLst>
          </p:cNvPr>
          <p:cNvSpPr>
            <a:spLocks noGrp="1"/>
          </p:cNvSpPr>
          <p:nvPr>
            <p:ph type="title"/>
          </p:nvPr>
        </p:nvSpPr>
        <p:spPr/>
        <p:txBody>
          <a:bodyPr/>
          <a:lstStyle/>
          <a:p>
            <a:r>
              <a:rPr lang="zh-CN" altLang="en-US" dirty="0"/>
              <a:t>语法分析</a:t>
            </a:r>
          </a:p>
        </p:txBody>
      </p:sp>
      <p:sp>
        <p:nvSpPr>
          <p:cNvPr id="3" name="内容占位符 2">
            <a:extLst>
              <a:ext uri="{FF2B5EF4-FFF2-40B4-BE49-F238E27FC236}">
                <a16:creationId xmlns:a16="http://schemas.microsoft.com/office/drawing/2014/main" id="{050077E5-8A95-4628-A8E7-218EFEB72549}"/>
              </a:ext>
            </a:extLst>
          </p:cNvPr>
          <p:cNvSpPr>
            <a:spLocks noGrp="1"/>
          </p:cNvSpPr>
          <p:nvPr>
            <p:ph idx="1"/>
          </p:nvPr>
        </p:nvSpPr>
        <p:spPr>
          <a:xfrm>
            <a:off x="628650" y="1558977"/>
            <a:ext cx="7886700" cy="4797378"/>
          </a:xfrm>
        </p:spPr>
        <p:txBody>
          <a:bodyPr>
            <a:normAutofit/>
          </a:bodyPr>
          <a:lstStyle/>
          <a:p>
            <a:r>
              <a:rPr lang="zh-CN" altLang="en-US" dirty="0"/>
              <a:t>编程常见错误举例：</a:t>
            </a:r>
            <a:endParaRPr lang="en-US" altLang="zh-CN" dirty="0"/>
          </a:p>
          <a:p>
            <a:pPr lvl="1"/>
            <a:r>
              <a:rPr lang="zh-CN" altLang="en-US" dirty="0"/>
              <a:t>事实中出现了变量</a:t>
            </a:r>
            <a:endParaRPr lang="en-US" altLang="zh-CN" dirty="0"/>
          </a:p>
          <a:p>
            <a:pPr lvl="2"/>
            <a:r>
              <a:rPr lang="zh-CN" altLang="en-US" dirty="0"/>
              <a:t>例： </a:t>
            </a:r>
            <a:r>
              <a:rPr lang="en-US" altLang="zh-CN" dirty="0"/>
              <a:t>male(john, Y).</a:t>
            </a:r>
          </a:p>
          <a:p>
            <a:pPr lvl="1"/>
            <a:r>
              <a:rPr lang="en-US" altLang="zh-CN" dirty="0"/>
              <a:t>:- </a:t>
            </a:r>
            <a:r>
              <a:rPr lang="zh-CN" altLang="en-US" dirty="0"/>
              <a:t>符号出错</a:t>
            </a:r>
            <a:endParaRPr lang="en-US" altLang="zh-CN" dirty="0"/>
          </a:p>
          <a:p>
            <a:pPr lvl="1"/>
            <a:r>
              <a:rPr lang="zh-CN" altLang="en-US" dirty="0"/>
              <a:t>尾部没有或多余 “</a:t>
            </a:r>
            <a:r>
              <a:rPr lang="en-US" altLang="zh-CN" dirty="0"/>
              <a:t>.</a:t>
            </a:r>
            <a:r>
              <a:rPr lang="zh-CN" altLang="en-US" dirty="0"/>
              <a:t>”</a:t>
            </a:r>
            <a:endParaRPr lang="en-US" altLang="zh-CN" dirty="0"/>
          </a:p>
          <a:p>
            <a:pPr lvl="1"/>
            <a:r>
              <a:rPr lang="zh-CN" altLang="en-US" dirty="0"/>
              <a:t>括号不匹配，误用中括号</a:t>
            </a:r>
            <a:endParaRPr lang="en-US" altLang="zh-CN" dirty="0"/>
          </a:p>
          <a:p>
            <a:pPr lvl="1"/>
            <a:r>
              <a:rPr lang="zh-CN" altLang="en-US" dirty="0"/>
              <a:t>漏掉逗号</a:t>
            </a:r>
            <a:endParaRPr lang="en-US" altLang="zh-CN" dirty="0"/>
          </a:p>
          <a:p>
            <a:pPr lvl="1"/>
            <a:r>
              <a:rPr lang="zh-CN" altLang="en-US" dirty="0"/>
              <a:t>出现了不该出现的符号</a:t>
            </a:r>
            <a:endParaRPr lang="en-US" altLang="zh-CN" dirty="0"/>
          </a:p>
          <a:p>
            <a:pPr lvl="1"/>
            <a:r>
              <a:rPr lang="en-US" altLang="zh-CN" dirty="0"/>
              <a:t>……</a:t>
            </a:r>
          </a:p>
          <a:p>
            <a:pPr lvl="1"/>
            <a:endParaRPr lang="en-US" altLang="zh-CN" dirty="0"/>
          </a:p>
          <a:p>
            <a:pPr lvl="1"/>
            <a:endParaRPr lang="en-US" altLang="zh-CN" dirty="0"/>
          </a:p>
          <a:p>
            <a:pPr lvl="1"/>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A61B0B7F-4E2D-4FB0-BE5D-5D6D98B5E89E}"/>
              </a:ext>
            </a:extLst>
          </p:cNvPr>
          <p:cNvSpPr>
            <a:spLocks noGrp="1"/>
          </p:cNvSpPr>
          <p:nvPr>
            <p:ph type="sldNum" sz="quarter" idx="12"/>
          </p:nvPr>
        </p:nvSpPr>
        <p:spPr/>
        <p:txBody>
          <a:bodyPr/>
          <a:lstStyle/>
          <a:p>
            <a:fld id="{6B6BE337-6C82-214F-9EA6-558D35415685}" type="slidenum">
              <a:rPr kumimoji="1" lang="zh-CN" altLang="en-US" smtClean="0"/>
              <a:t>13</a:t>
            </a:fld>
            <a:endParaRPr kumimoji="1" lang="zh-CN" altLang="en-US"/>
          </a:p>
        </p:txBody>
      </p:sp>
    </p:spTree>
    <p:extLst>
      <p:ext uri="{BB962C8B-B14F-4D97-AF65-F5344CB8AC3E}">
        <p14:creationId xmlns:p14="http://schemas.microsoft.com/office/powerpoint/2010/main" val="1994058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6FD4C-9DA8-47F7-8429-1A4087B5ADFE}"/>
              </a:ext>
            </a:extLst>
          </p:cNvPr>
          <p:cNvSpPr>
            <a:spLocks noGrp="1"/>
          </p:cNvSpPr>
          <p:nvPr>
            <p:ph type="title"/>
          </p:nvPr>
        </p:nvSpPr>
        <p:spPr/>
        <p:txBody>
          <a:bodyPr/>
          <a:lstStyle/>
          <a:p>
            <a:r>
              <a:rPr lang="zh-CN" altLang="en-US" dirty="0"/>
              <a:t>基本要求</a:t>
            </a:r>
            <a:r>
              <a:rPr lang="en-US" altLang="zh-CN" dirty="0"/>
              <a:t>(</a:t>
            </a:r>
            <a:r>
              <a:rPr lang="zh-CN" altLang="en-US" dirty="0"/>
              <a:t>使用</a:t>
            </a:r>
            <a:r>
              <a:rPr lang="en-US" altLang="zh-CN" dirty="0" err="1"/>
              <a:t>linux</a:t>
            </a:r>
            <a:r>
              <a:rPr lang="zh-CN" altLang="en-US" dirty="0"/>
              <a:t>系统</a:t>
            </a:r>
            <a:r>
              <a:rPr lang="en-US" altLang="zh-CN" dirty="0"/>
              <a:t>)</a:t>
            </a:r>
            <a:endParaRPr lang="zh-CN" altLang="en-US" dirty="0"/>
          </a:p>
        </p:txBody>
      </p:sp>
      <p:sp>
        <p:nvSpPr>
          <p:cNvPr id="3" name="内容占位符 2">
            <a:extLst>
              <a:ext uri="{FF2B5EF4-FFF2-40B4-BE49-F238E27FC236}">
                <a16:creationId xmlns:a16="http://schemas.microsoft.com/office/drawing/2014/main" id="{6D1C3223-DC00-47AB-8CFA-E5BE32C043E0}"/>
              </a:ext>
            </a:extLst>
          </p:cNvPr>
          <p:cNvSpPr>
            <a:spLocks noGrp="1"/>
          </p:cNvSpPr>
          <p:nvPr>
            <p:ph idx="1"/>
          </p:nvPr>
        </p:nvSpPr>
        <p:spPr>
          <a:xfrm>
            <a:off x="628650" y="1558977"/>
            <a:ext cx="7886700" cy="4797378"/>
          </a:xfrm>
        </p:spPr>
        <p:txBody>
          <a:bodyPr>
            <a:normAutofit fontScale="92500"/>
          </a:bodyPr>
          <a:lstStyle/>
          <a:p>
            <a:r>
              <a:rPr lang="zh-CN" altLang="en-US" dirty="0"/>
              <a:t>实现词法分析，得到</a:t>
            </a:r>
            <a:r>
              <a:rPr lang="en-US" altLang="zh-CN" dirty="0"/>
              <a:t>token</a:t>
            </a:r>
            <a:r>
              <a:rPr lang="zh-CN" altLang="en-US" dirty="0"/>
              <a:t>表，实现词法级别的报错</a:t>
            </a:r>
            <a:endParaRPr lang="en-US" altLang="zh-CN" dirty="0"/>
          </a:p>
          <a:p>
            <a:r>
              <a:rPr lang="zh-CN" altLang="en-US" dirty="0"/>
              <a:t>实现语法分析，实现语法级别的报错，保证：</a:t>
            </a:r>
            <a:endParaRPr lang="en-US" altLang="zh-CN" dirty="0"/>
          </a:p>
          <a:p>
            <a:pPr lvl="1"/>
            <a:r>
              <a:rPr lang="zh-CN" altLang="en-US" dirty="0">
                <a:solidFill>
                  <a:srgbClr val="C00000"/>
                </a:solidFill>
              </a:rPr>
              <a:t>通过的程序一定是语法上合法的</a:t>
            </a:r>
            <a:endParaRPr lang="en-US" altLang="zh-CN" dirty="0">
              <a:solidFill>
                <a:srgbClr val="C00000"/>
              </a:solidFill>
            </a:endParaRPr>
          </a:p>
          <a:p>
            <a:pPr lvl="1"/>
            <a:r>
              <a:rPr lang="zh-CN" altLang="en-US" dirty="0">
                <a:solidFill>
                  <a:srgbClr val="C00000"/>
                </a:solidFill>
              </a:rPr>
              <a:t>错误的程序能够给出错误的原因</a:t>
            </a:r>
            <a:endParaRPr lang="en-US" altLang="zh-CN" dirty="0">
              <a:solidFill>
                <a:srgbClr val="C00000"/>
              </a:solidFill>
            </a:endParaRPr>
          </a:p>
          <a:p>
            <a:r>
              <a:rPr lang="en-US" altLang="zh-CN" dirty="0"/>
              <a:t>consult() </a:t>
            </a:r>
            <a:r>
              <a:rPr lang="zh-CN" altLang="en-US" dirty="0"/>
              <a:t>语句读入</a:t>
            </a:r>
            <a:r>
              <a:rPr lang="en-US" altLang="zh-CN" dirty="0"/>
              <a:t>pl</a:t>
            </a:r>
            <a:r>
              <a:rPr lang="zh-CN" altLang="en-US" dirty="0"/>
              <a:t>源文件</a:t>
            </a:r>
            <a:endParaRPr lang="en-US" altLang="zh-CN" dirty="0"/>
          </a:p>
          <a:p>
            <a:pPr lvl="1"/>
            <a:r>
              <a:rPr lang="zh-CN" altLang="en-US" dirty="0">
                <a:solidFill>
                  <a:srgbClr val="C00000"/>
                </a:solidFill>
              </a:rPr>
              <a:t>若没有错误，则输出 </a:t>
            </a:r>
            <a:r>
              <a:rPr lang="en-US" altLang="zh-CN" dirty="0">
                <a:solidFill>
                  <a:srgbClr val="C00000"/>
                </a:solidFill>
              </a:rPr>
              <a:t>true. </a:t>
            </a:r>
            <a:r>
              <a:rPr lang="zh-CN" altLang="en-US" dirty="0">
                <a:solidFill>
                  <a:srgbClr val="C00000"/>
                </a:solidFill>
              </a:rPr>
              <a:t>，并将</a:t>
            </a:r>
            <a:r>
              <a:rPr lang="en-US" altLang="zh-CN" dirty="0">
                <a:solidFill>
                  <a:srgbClr val="C00000"/>
                </a:solidFill>
              </a:rPr>
              <a:t>token</a:t>
            </a:r>
            <a:r>
              <a:rPr lang="zh-CN" altLang="en-US" dirty="0">
                <a:solidFill>
                  <a:srgbClr val="C00000"/>
                </a:solidFill>
              </a:rPr>
              <a:t>表存储为</a:t>
            </a:r>
            <a:r>
              <a:rPr lang="en-US" altLang="zh-CN" dirty="0">
                <a:solidFill>
                  <a:srgbClr val="C00000"/>
                </a:solidFill>
              </a:rPr>
              <a:t>token.txt</a:t>
            </a:r>
          </a:p>
          <a:p>
            <a:pPr lvl="1"/>
            <a:r>
              <a:rPr lang="zh-CN" altLang="en-US" dirty="0">
                <a:solidFill>
                  <a:srgbClr val="C00000"/>
                </a:solidFill>
              </a:rPr>
              <a:t>若存在错误，首先指明是词法 </a:t>
            </a:r>
            <a:r>
              <a:rPr lang="en-US" altLang="zh-CN" dirty="0">
                <a:solidFill>
                  <a:srgbClr val="C00000"/>
                </a:solidFill>
              </a:rPr>
              <a:t>or </a:t>
            </a:r>
            <a:r>
              <a:rPr lang="zh-CN" altLang="en-US" dirty="0">
                <a:solidFill>
                  <a:srgbClr val="C00000"/>
                </a:solidFill>
              </a:rPr>
              <a:t>语法错误，然后给出错误原因</a:t>
            </a:r>
            <a:endParaRPr lang="en-US" altLang="zh-CN" dirty="0">
              <a:solidFill>
                <a:srgbClr val="C00000"/>
              </a:solidFill>
            </a:endParaRPr>
          </a:p>
          <a:p>
            <a:r>
              <a:rPr lang="zh-CN" altLang="en-US" dirty="0"/>
              <a:t>实现</a:t>
            </a:r>
            <a:r>
              <a:rPr lang="en-US" altLang="zh-CN" dirty="0"/>
              <a:t>Facts</a:t>
            </a:r>
            <a:r>
              <a:rPr lang="zh-CN" altLang="en-US" dirty="0"/>
              <a:t>的查询</a:t>
            </a:r>
            <a:endParaRPr lang="en-US" altLang="zh-CN" dirty="0"/>
          </a:p>
          <a:p>
            <a:r>
              <a:rPr lang="en-US" altLang="zh-CN" dirty="0"/>
              <a:t>halt. </a:t>
            </a:r>
            <a:r>
              <a:rPr lang="zh-CN" altLang="en-US" dirty="0"/>
              <a:t>退出</a:t>
            </a:r>
            <a:r>
              <a:rPr lang="en-US" altLang="zh-CN" dirty="0"/>
              <a:t>prolog</a:t>
            </a:r>
            <a:endParaRPr lang="zh-CN" altLang="en-US" dirty="0"/>
          </a:p>
        </p:txBody>
      </p:sp>
      <p:sp>
        <p:nvSpPr>
          <p:cNvPr id="4" name="灯片编号占位符 3">
            <a:extLst>
              <a:ext uri="{FF2B5EF4-FFF2-40B4-BE49-F238E27FC236}">
                <a16:creationId xmlns:a16="http://schemas.microsoft.com/office/drawing/2014/main" id="{2E053B26-57AB-4FCE-81C8-3BFAC4D037E9}"/>
              </a:ext>
            </a:extLst>
          </p:cNvPr>
          <p:cNvSpPr>
            <a:spLocks noGrp="1"/>
          </p:cNvSpPr>
          <p:nvPr>
            <p:ph type="sldNum" sz="quarter" idx="12"/>
          </p:nvPr>
        </p:nvSpPr>
        <p:spPr/>
        <p:txBody>
          <a:bodyPr/>
          <a:lstStyle/>
          <a:p>
            <a:fld id="{6B6BE337-6C82-214F-9EA6-558D35415685}" type="slidenum">
              <a:rPr kumimoji="1" lang="zh-CN" altLang="en-US" smtClean="0"/>
              <a:t>14</a:t>
            </a:fld>
            <a:endParaRPr kumimoji="1" lang="zh-CN" altLang="en-US"/>
          </a:p>
        </p:txBody>
      </p:sp>
    </p:spTree>
    <p:extLst>
      <p:ext uri="{BB962C8B-B14F-4D97-AF65-F5344CB8AC3E}">
        <p14:creationId xmlns:p14="http://schemas.microsoft.com/office/powerpoint/2010/main" val="2863836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CBB74E-8865-4295-B6FA-B924001D23B9}"/>
              </a:ext>
            </a:extLst>
          </p:cNvPr>
          <p:cNvSpPr>
            <a:spLocks noGrp="1"/>
          </p:cNvSpPr>
          <p:nvPr>
            <p:ph type="title"/>
          </p:nvPr>
        </p:nvSpPr>
        <p:spPr/>
        <p:txBody>
          <a:bodyPr/>
          <a:lstStyle/>
          <a:p>
            <a:r>
              <a:rPr lang="zh-CN" altLang="en-US" dirty="0"/>
              <a:t>注意事项</a:t>
            </a:r>
          </a:p>
        </p:txBody>
      </p:sp>
      <p:sp>
        <p:nvSpPr>
          <p:cNvPr id="3" name="内容占位符 2">
            <a:extLst>
              <a:ext uri="{FF2B5EF4-FFF2-40B4-BE49-F238E27FC236}">
                <a16:creationId xmlns:a16="http://schemas.microsoft.com/office/drawing/2014/main" id="{4675FD3E-D646-42C9-B97E-A514FCCBAA7F}"/>
              </a:ext>
            </a:extLst>
          </p:cNvPr>
          <p:cNvSpPr>
            <a:spLocks noGrp="1"/>
          </p:cNvSpPr>
          <p:nvPr>
            <p:ph idx="1"/>
          </p:nvPr>
        </p:nvSpPr>
        <p:spPr>
          <a:xfrm>
            <a:off x="628650" y="1558977"/>
            <a:ext cx="8221436" cy="4617986"/>
          </a:xfrm>
        </p:spPr>
        <p:txBody>
          <a:bodyPr>
            <a:normAutofit fontScale="92500" lnSpcReduction="10000"/>
          </a:bodyPr>
          <a:lstStyle/>
          <a:p>
            <a:r>
              <a:rPr lang="zh-CN" altLang="en-US" dirty="0"/>
              <a:t>报错时</a:t>
            </a:r>
            <a:r>
              <a:rPr lang="zh-CN" altLang="en-US" dirty="0">
                <a:solidFill>
                  <a:srgbClr val="C00000"/>
                </a:solidFill>
              </a:rPr>
              <a:t>按行报错</a:t>
            </a:r>
            <a:r>
              <a:rPr lang="zh-CN" altLang="en-US" dirty="0"/>
              <a:t>，给出</a:t>
            </a:r>
            <a:r>
              <a:rPr lang="en-US" altLang="zh-CN" dirty="0"/>
              <a:t>pl</a:t>
            </a:r>
            <a:r>
              <a:rPr lang="zh-CN" altLang="en-US" dirty="0"/>
              <a:t>文件中</a:t>
            </a:r>
            <a:r>
              <a:rPr lang="zh-CN" altLang="en-US" dirty="0">
                <a:solidFill>
                  <a:srgbClr val="C00000"/>
                </a:solidFill>
              </a:rPr>
              <a:t>所有的</a:t>
            </a:r>
            <a:r>
              <a:rPr lang="zh-CN" altLang="en-US" dirty="0"/>
              <a:t>词法语法错误，而不是见到错误即停止</a:t>
            </a:r>
            <a:endParaRPr lang="en-US" altLang="zh-CN" dirty="0"/>
          </a:p>
          <a:p>
            <a:r>
              <a:rPr lang="zh-CN" altLang="en-US" b="1" dirty="0"/>
              <a:t>提交的</a:t>
            </a:r>
            <a:r>
              <a:rPr lang="en-US" altLang="zh-CN" b="1" dirty="0" err="1"/>
              <a:t>cpp</a:t>
            </a:r>
            <a:r>
              <a:rPr lang="zh-CN" altLang="en-US" b="1" dirty="0"/>
              <a:t>文件需可以通过</a:t>
            </a:r>
            <a:r>
              <a:rPr lang="en-US" altLang="zh-CN" b="1" dirty="0"/>
              <a:t>Linux</a:t>
            </a:r>
            <a:r>
              <a:rPr lang="zh-CN" altLang="en-US" b="1" dirty="0"/>
              <a:t>下的编译</a:t>
            </a:r>
            <a:endParaRPr lang="en-US" altLang="zh-CN" b="1" dirty="0"/>
          </a:p>
          <a:p>
            <a:r>
              <a:rPr lang="en-US" altLang="zh-CN" dirty="0"/>
              <a:t>Facts</a:t>
            </a:r>
            <a:r>
              <a:rPr lang="zh-CN" altLang="en-US" dirty="0"/>
              <a:t>的查询如前所述，分为两种：</a:t>
            </a:r>
            <a:endParaRPr lang="en-US" altLang="zh-CN" dirty="0"/>
          </a:p>
          <a:p>
            <a:pPr lvl="1"/>
            <a:r>
              <a:rPr lang="zh-CN" altLang="en-US" dirty="0"/>
              <a:t>确认型语句</a:t>
            </a:r>
            <a:endParaRPr lang="en-US" altLang="zh-CN" dirty="0"/>
          </a:p>
          <a:p>
            <a:pPr lvl="2"/>
            <a:r>
              <a:rPr lang="zh-CN" altLang="en-US" dirty="0"/>
              <a:t>首先判断是否合乎语法</a:t>
            </a:r>
            <a:endParaRPr lang="en-US" altLang="zh-CN" dirty="0"/>
          </a:p>
          <a:p>
            <a:pPr lvl="2"/>
            <a:r>
              <a:rPr lang="zh-CN" altLang="en-US" dirty="0"/>
              <a:t>然后判断该</a:t>
            </a:r>
            <a:r>
              <a:rPr lang="en-US" altLang="zh-CN" dirty="0"/>
              <a:t>facts</a:t>
            </a:r>
            <a:r>
              <a:rPr lang="zh-CN" altLang="en-US" dirty="0"/>
              <a:t>是否有声明为</a:t>
            </a:r>
            <a:r>
              <a:rPr lang="en-US" altLang="zh-CN" dirty="0"/>
              <a:t>true</a:t>
            </a:r>
            <a:r>
              <a:rPr lang="zh-CN" altLang="en-US" dirty="0"/>
              <a:t>，否则为</a:t>
            </a:r>
            <a:r>
              <a:rPr lang="en-US" altLang="zh-CN" dirty="0"/>
              <a:t>false.</a:t>
            </a:r>
          </a:p>
          <a:p>
            <a:pPr lvl="1"/>
            <a:r>
              <a:rPr lang="zh-CN" altLang="en-US" dirty="0"/>
              <a:t>查询型语句</a:t>
            </a:r>
            <a:endParaRPr lang="en-US" altLang="zh-CN" dirty="0"/>
          </a:p>
          <a:p>
            <a:pPr lvl="2"/>
            <a:r>
              <a:rPr lang="zh-CN" altLang="en-US" dirty="0"/>
              <a:t>首先判断是否合乎语法</a:t>
            </a:r>
            <a:endParaRPr lang="en-US" altLang="zh-CN" dirty="0"/>
          </a:p>
          <a:p>
            <a:pPr lvl="2"/>
            <a:r>
              <a:rPr lang="zh-CN" altLang="en-US" dirty="0"/>
              <a:t>然后返回查询结果</a:t>
            </a:r>
            <a:endParaRPr lang="en-US" altLang="zh-CN" dirty="0"/>
          </a:p>
          <a:p>
            <a:endParaRPr lang="zh-CN" altLang="en-US" dirty="0"/>
          </a:p>
        </p:txBody>
      </p:sp>
      <p:sp>
        <p:nvSpPr>
          <p:cNvPr id="4" name="灯片编号占位符 3">
            <a:extLst>
              <a:ext uri="{FF2B5EF4-FFF2-40B4-BE49-F238E27FC236}">
                <a16:creationId xmlns:a16="http://schemas.microsoft.com/office/drawing/2014/main" id="{BE1DC56D-A1BA-40AF-B0D7-6E1F34B817D9}"/>
              </a:ext>
            </a:extLst>
          </p:cNvPr>
          <p:cNvSpPr>
            <a:spLocks noGrp="1"/>
          </p:cNvSpPr>
          <p:nvPr>
            <p:ph type="sldNum" sz="quarter" idx="12"/>
          </p:nvPr>
        </p:nvSpPr>
        <p:spPr/>
        <p:txBody>
          <a:bodyPr/>
          <a:lstStyle/>
          <a:p>
            <a:fld id="{6B6BE337-6C82-214F-9EA6-558D35415685}" type="slidenum">
              <a:rPr kumimoji="1" lang="zh-CN" altLang="en-US" smtClean="0"/>
              <a:t>15</a:t>
            </a:fld>
            <a:endParaRPr kumimoji="1" lang="zh-CN" altLang="en-US"/>
          </a:p>
        </p:txBody>
      </p:sp>
      <p:pic>
        <p:nvPicPr>
          <p:cNvPr id="6" name="图片 5">
            <a:extLst>
              <a:ext uri="{FF2B5EF4-FFF2-40B4-BE49-F238E27FC236}">
                <a16:creationId xmlns:a16="http://schemas.microsoft.com/office/drawing/2014/main" id="{8FE08845-ECDC-4BDA-91FC-DCCD3C4F0E52}"/>
              </a:ext>
            </a:extLst>
          </p:cNvPr>
          <p:cNvPicPr>
            <a:picLocks noChangeAspect="1"/>
          </p:cNvPicPr>
          <p:nvPr/>
        </p:nvPicPr>
        <p:blipFill>
          <a:blip r:embed="rId2"/>
          <a:stretch>
            <a:fillRect/>
          </a:stretch>
        </p:blipFill>
        <p:spPr>
          <a:xfrm>
            <a:off x="5541509" y="3313817"/>
            <a:ext cx="3199720" cy="811869"/>
          </a:xfrm>
          <a:prstGeom prst="rect">
            <a:avLst/>
          </a:prstGeom>
        </p:spPr>
      </p:pic>
      <p:pic>
        <p:nvPicPr>
          <p:cNvPr id="7" name="图片 6">
            <a:extLst>
              <a:ext uri="{FF2B5EF4-FFF2-40B4-BE49-F238E27FC236}">
                <a16:creationId xmlns:a16="http://schemas.microsoft.com/office/drawing/2014/main" id="{3B2332CB-E135-4E18-B2D6-BC50092490E7}"/>
              </a:ext>
            </a:extLst>
          </p:cNvPr>
          <p:cNvPicPr>
            <a:picLocks noChangeAspect="1"/>
          </p:cNvPicPr>
          <p:nvPr/>
        </p:nvPicPr>
        <p:blipFill>
          <a:blip r:embed="rId3"/>
          <a:stretch>
            <a:fillRect/>
          </a:stretch>
        </p:blipFill>
        <p:spPr>
          <a:xfrm>
            <a:off x="5541509" y="5162603"/>
            <a:ext cx="3199720" cy="734362"/>
          </a:xfrm>
          <a:prstGeom prst="rect">
            <a:avLst/>
          </a:prstGeom>
        </p:spPr>
      </p:pic>
    </p:spTree>
    <p:extLst>
      <p:ext uri="{BB962C8B-B14F-4D97-AF65-F5344CB8AC3E}">
        <p14:creationId xmlns:p14="http://schemas.microsoft.com/office/powerpoint/2010/main" val="1764185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9C8066-0897-447C-9972-A01B559C2F14}"/>
              </a:ext>
            </a:extLst>
          </p:cNvPr>
          <p:cNvSpPr>
            <a:spLocks noGrp="1"/>
          </p:cNvSpPr>
          <p:nvPr>
            <p:ph type="title"/>
          </p:nvPr>
        </p:nvSpPr>
        <p:spPr/>
        <p:txBody>
          <a:bodyPr/>
          <a:lstStyle/>
          <a:p>
            <a:r>
              <a:rPr lang="zh-CN" altLang="en-US" dirty="0"/>
              <a:t>拓展实验</a:t>
            </a:r>
          </a:p>
        </p:txBody>
      </p:sp>
      <p:sp>
        <p:nvSpPr>
          <p:cNvPr id="3" name="内容占位符 2">
            <a:extLst>
              <a:ext uri="{FF2B5EF4-FFF2-40B4-BE49-F238E27FC236}">
                <a16:creationId xmlns:a16="http://schemas.microsoft.com/office/drawing/2014/main" id="{32F054EC-3F61-45D5-A218-EF702F1754B9}"/>
              </a:ext>
            </a:extLst>
          </p:cNvPr>
          <p:cNvSpPr>
            <a:spLocks noGrp="1"/>
          </p:cNvSpPr>
          <p:nvPr>
            <p:ph idx="1"/>
          </p:nvPr>
        </p:nvSpPr>
        <p:spPr>
          <a:xfrm>
            <a:off x="628650" y="1558977"/>
            <a:ext cx="8123464" cy="4797378"/>
          </a:xfrm>
        </p:spPr>
        <p:txBody>
          <a:bodyPr>
            <a:normAutofit lnSpcReduction="10000"/>
          </a:bodyPr>
          <a:lstStyle/>
          <a:p>
            <a:r>
              <a:rPr lang="zh-CN" altLang="en-US" dirty="0"/>
              <a:t>经过基础实验，已经可以检测一个</a:t>
            </a:r>
            <a:r>
              <a:rPr lang="en-US" altLang="zh-CN" dirty="0"/>
              <a:t>prolog</a:t>
            </a:r>
            <a:r>
              <a:rPr lang="zh-CN" altLang="en-US" dirty="0"/>
              <a:t>程序是否合乎规范，并且可以实现最基础的查询了。</a:t>
            </a:r>
            <a:endParaRPr lang="en-US" altLang="zh-CN" dirty="0"/>
          </a:p>
          <a:p>
            <a:r>
              <a:rPr lang="zh-CN" altLang="en-US" dirty="0"/>
              <a:t>基于这个基础功能，拓展实验可以自由发挥，例如：</a:t>
            </a:r>
            <a:endParaRPr lang="en-US" altLang="zh-CN" dirty="0"/>
          </a:p>
          <a:p>
            <a:pPr lvl="1"/>
            <a:r>
              <a:rPr lang="zh-CN" altLang="en-US" dirty="0"/>
              <a:t>构造规则定义语句的语法树，方便复杂功能的使用</a:t>
            </a:r>
            <a:endParaRPr lang="en-US" altLang="zh-CN" dirty="0"/>
          </a:p>
          <a:p>
            <a:pPr lvl="1"/>
            <a:r>
              <a:rPr lang="zh-CN" altLang="en-US" dirty="0"/>
              <a:t>构造、实现某种规则的查询</a:t>
            </a:r>
            <a:endParaRPr lang="en-US" altLang="zh-CN" dirty="0"/>
          </a:p>
          <a:p>
            <a:pPr lvl="2"/>
            <a:r>
              <a:rPr lang="zh-CN" altLang="en-US" dirty="0"/>
              <a:t>例如不存在变量的规则、只存在一个变量的规则</a:t>
            </a:r>
            <a:endParaRPr lang="en-US" altLang="zh-CN" dirty="0"/>
          </a:p>
          <a:p>
            <a:pPr lvl="1"/>
            <a:r>
              <a:rPr lang="zh-CN" altLang="en-US" dirty="0"/>
              <a:t>实现通用的规则的查询</a:t>
            </a:r>
            <a:endParaRPr lang="en-US" altLang="zh-CN" dirty="0"/>
          </a:p>
          <a:p>
            <a:pPr lvl="1"/>
            <a:r>
              <a:rPr lang="zh-CN" altLang="en-US" dirty="0"/>
              <a:t>添加新奇的规则，编写自己的语言</a:t>
            </a:r>
            <a:endParaRPr lang="en-US" altLang="zh-CN" dirty="0"/>
          </a:p>
          <a:p>
            <a:pPr lvl="2"/>
            <a:r>
              <a:rPr lang="zh-CN" altLang="en-US" dirty="0"/>
              <a:t>实际上现在的</a:t>
            </a:r>
            <a:r>
              <a:rPr lang="en-US" altLang="zh-CN" dirty="0"/>
              <a:t>prolog</a:t>
            </a:r>
            <a:r>
              <a:rPr lang="zh-CN" altLang="en-US" dirty="0"/>
              <a:t>语法远不止实验中提到的这些，大家可以去了解现成的</a:t>
            </a:r>
            <a:r>
              <a:rPr lang="en-US" altLang="zh-CN" dirty="0"/>
              <a:t>Prolog</a:t>
            </a:r>
            <a:r>
              <a:rPr lang="zh-CN" altLang="en-US" dirty="0"/>
              <a:t>语言，把自己觉得新颖、有用、好玩的部分试着实现</a:t>
            </a:r>
            <a:endParaRPr lang="en-US" altLang="zh-CN" dirty="0"/>
          </a:p>
          <a:p>
            <a:pPr lvl="1"/>
            <a:endParaRPr lang="en-US" altLang="zh-CN" dirty="0"/>
          </a:p>
        </p:txBody>
      </p:sp>
      <p:sp>
        <p:nvSpPr>
          <p:cNvPr id="4" name="灯片编号占位符 3">
            <a:extLst>
              <a:ext uri="{FF2B5EF4-FFF2-40B4-BE49-F238E27FC236}">
                <a16:creationId xmlns:a16="http://schemas.microsoft.com/office/drawing/2014/main" id="{8A67138D-3B0C-444B-AE89-404B3A3057B6}"/>
              </a:ext>
            </a:extLst>
          </p:cNvPr>
          <p:cNvSpPr>
            <a:spLocks noGrp="1"/>
          </p:cNvSpPr>
          <p:nvPr>
            <p:ph type="sldNum" sz="quarter" idx="12"/>
          </p:nvPr>
        </p:nvSpPr>
        <p:spPr/>
        <p:txBody>
          <a:bodyPr/>
          <a:lstStyle/>
          <a:p>
            <a:fld id="{6B6BE337-6C82-214F-9EA6-558D35415685}" type="slidenum">
              <a:rPr kumimoji="1" lang="zh-CN" altLang="en-US" smtClean="0"/>
              <a:t>16</a:t>
            </a:fld>
            <a:endParaRPr kumimoji="1" lang="zh-CN" altLang="en-US"/>
          </a:p>
        </p:txBody>
      </p:sp>
    </p:spTree>
    <p:extLst>
      <p:ext uri="{BB962C8B-B14F-4D97-AF65-F5344CB8AC3E}">
        <p14:creationId xmlns:p14="http://schemas.microsoft.com/office/powerpoint/2010/main" val="783212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评分标准</a:t>
            </a:r>
          </a:p>
        </p:txBody>
      </p:sp>
      <p:sp>
        <p:nvSpPr>
          <p:cNvPr id="3" name="内容占位符 2"/>
          <p:cNvSpPr>
            <a:spLocks noGrp="1"/>
          </p:cNvSpPr>
          <p:nvPr>
            <p:ph idx="1"/>
          </p:nvPr>
        </p:nvSpPr>
        <p:spPr>
          <a:xfrm>
            <a:off x="628650" y="1558977"/>
            <a:ext cx="7886700" cy="4617986"/>
          </a:xfrm>
        </p:spPr>
        <p:txBody>
          <a:bodyPr/>
          <a:lstStyle/>
          <a:p>
            <a:r>
              <a:rPr lang="en-US" altLang="zh-CN" dirty="0"/>
              <a:t>PPT 30%</a:t>
            </a:r>
          </a:p>
          <a:p>
            <a:pPr lvl="1"/>
            <a:r>
              <a:rPr lang="zh-CN" altLang="en-US" dirty="0"/>
              <a:t>需要给出词法、语法分析使用的数据结构</a:t>
            </a:r>
            <a:endParaRPr lang="en-US" altLang="zh-CN" dirty="0"/>
          </a:p>
          <a:p>
            <a:pPr lvl="1"/>
            <a:r>
              <a:rPr lang="zh-CN" altLang="en-US" dirty="0"/>
              <a:t>说明错误检测的实现方式</a:t>
            </a:r>
            <a:endParaRPr lang="en-US" altLang="zh-CN" dirty="0"/>
          </a:p>
          <a:p>
            <a:r>
              <a:rPr lang="zh-CN" altLang="en-US" dirty="0"/>
              <a:t>按要求正确实现词法分析、语法分析 </a:t>
            </a:r>
            <a:r>
              <a:rPr lang="en-US" altLang="zh-CN" dirty="0"/>
              <a:t>40%</a:t>
            </a:r>
          </a:p>
          <a:p>
            <a:r>
              <a:rPr lang="zh-CN" altLang="en-US" dirty="0"/>
              <a:t>进一步实现解释器功能 </a:t>
            </a:r>
            <a:r>
              <a:rPr lang="en-US" altLang="zh-CN" dirty="0"/>
              <a:t>30%</a:t>
            </a:r>
          </a:p>
          <a:p>
            <a:endParaRPr lang="en-US" altLang="zh-CN" dirty="0"/>
          </a:p>
          <a:p>
            <a:pPr marL="0" indent="0">
              <a:buNone/>
            </a:pPr>
            <a:endParaRPr lang="zh-CN" altLang="en-US" dirty="0"/>
          </a:p>
        </p:txBody>
      </p:sp>
      <p:sp>
        <p:nvSpPr>
          <p:cNvPr id="4" name="灯片编号占位符 3"/>
          <p:cNvSpPr>
            <a:spLocks noGrp="1"/>
          </p:cNvSpPr>
          <p:nvPr>
            <p:ph type="sldNum" sz="quarter" idx="12"/>
          </p:nvPr>
        </p:nvSpPr>
        <p:spPr/>
        <p:txBody>
          <a:bodyPr/>
          <a:lstStyle/>
          <a:p>
            <a:fld id="{6B6BE337-6C82-214F-9EA6-558D35415685}" type="slidenum">
              <a:rPr kumimoji="1" lang="zh-CN" altLang="en-US" smtClean="0"/>
              <a:t>17</a:t>
            </a:fld>
            <a:endParaRPr kumimoji="1"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latin typeface="微软雅黑" panose="020B0503020204020204" charset="-122"/>
                <a:ea typeface="微软雅黑" panose="020B0503020204020204" charset="-122"/>
                <a:cs typeface="微软雅黑" panose="020B0503020204020204" charset="-122"/>
              </a:rPr>
              <a:t>实验周期</a:t>
            </a:r>
          </a:p>
        </p:txBody>
      </p:sp>
      <p:sp>
        <p:nvSpPr>
          <p:cNvPr id="3" name="内容占位符 2"/>
          <p:cNvSpPr>
            <a:spLocks noGrp="1"/>
          </p:cNvSpPr>
          <p:nvPr>
            <p:ph idx="1"/>
          </p:nvPr>
        </p:nvSpPr>
        <p:spPr>
          <a:xfrm>
            <a:off x="628652" y="1685581"/>
            <a:ext cx="8074673" cy="4491382"/>
          </a:xfrm>
        </p:spPr>
        <p:txBody>
          <a:bodyPr>
            <a:normAutofit lnSpcReduction="10000"/>
          </a:bodyPr>
          <a:lstStyle/>
          <a:p>
            <a:pPr marL="0" lvl="1" indent="0" defTabSz="914400">
              <a:buNone/>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第</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0</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周</a:t>
            </a:r>
            <a:endParaRPr lang="en-US" altLang="zh-CN" sz="2400" dirty="0">
              <a:solidFill>
                <a:schemeClr val="tx1"/>
              </a:solidFill>
              <a:latin typeface="微软雅黑" panose="020B0503020204020204" charset="-122"/>
              <a:ea typeface="微软雅黑" panose="020B0503020204020204" charset="-122"/>
              <a:cs typeface="微软雅黑" panose="020B0503020204020204" charset="-122"/>
            </a:endParaRPr>
          </a:p>
          <a:p>
            <a:pPr marL="857250" lvl="1" indent="-342900" defTabSz="914400">
              <a:lnSpc>
                <a:spcPct val="100000"/>
              </a:lnSpc>
              <a:spcBef>
                <a:spcPts val="0"/>
              </a:spcBef>
              <a:spcAft>
                <a:spcPts val="0"/>
              </a:spcAft>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布置题目</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defTabSz="914400"/>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第</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1</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周</a:t>
            </a:r>
            <a:endParaRPr lang="en-US" altLang="zh-CN" sz="2400" dirty="0">
              <a:solidFill>
                <a:schemeClr val="tx1"/>
              </a:solidFill>
              <a:latin typeface="微软雅黑" panose="020B0503020204020204" charset="-122"/>
              <a:ea typeface="微软雅黑" panose="020B0503020204020204" charset="-122"/>
              <a:cs typeface="微软雅黑" panose="020B0503020204020204" charset="-122"/>
            </a:endParaRPr>
          </a:p>
          <a:p>
            <a:pPr marL="857250" lvl="1" indent="-342900" defTabSz="914400">
              <a:lnSpc>
                <a:spcPct val="100000"/>
              </a:lnSpc>
              <a:spcBef>
                <a:spcPts val="0"/>
              </a:spcBef>
              <a:spcAft>
                <a:spcPts val="0"/>
              </a:spcAft>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提交设计</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PowerPoint</a:t>
            </a:r>
          </a:p>
          <a:p>
            <a:pPr marL="0" lvl="1" indent="0" defTabSz="914400">
              <a:buNone/>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第</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2</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周</a:t>
            </a:r>
            <a:endParaRPr lang="en-US" altLang="zh-CN" sz="2400" dirty="0">
              <a:solidFill>
                <a:schemeClr val="tx1"/>
              </a:solidFill>
              <a:latin typeface="微软雅黑" panose="020B0503020204020204" charset="-122"/>
              <a:ea typeface="微软雅黑" panose="020B0503020204020204" charset="-122"/>
              <a:cs typeface="微软雅黑" panose="020B0503020204020204" charset="-122"/>
            </a:endParaRPr>
          </a:p>
          <a:p>
            <a:pPr marL="857250" lvl="1" indent="-342900" defTabSz="914400">
              <a:lnSpc>
                <a:spcPct val="100000"/>
              </a:lnSpc>
              <a:spcBef>
                <a:spcPts val="0"/>
              </a:spcBef>
              <a:spcAft>
                <a:spcPts val="0"/>
              </a:spcAft>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代码完成基本功能要求，助教使用</a:t>
            </a:r>
            <a:r>
              <a:rPr lang="en-US" altLang="zh-CN" sz="2000" dirty="0" err="1">
                <a:solidFill>
                  <a:schemeClr val="tx1"/>
                </a:solidFill>
                <a:latin typeface="微软雅黑" panose="020B0503020204020204" charset="-122"/>
                <a:ea typeface="微软雅黑" panose="020B0503020204020204" charset="-122"/>
                <a:cs typeface="微软雅黑" panose="020B0503020204020204" charset="-122"/>
              </a:rPr>
              <a:t>linux</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系统检查基本功能</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marL="0" lvl="1" indent="0" defTabSz="914400">
              <a:buNone/>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第</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3</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周</a:t>
            </a:r>
            <a:endParaRPr lang="en-US" altLang="zh-CN" sz="2400" dirty="0">
              <a:solidFill>
                <a:schemeClr val="tx1"/>
              </a:solidFill>
              <a:latin typeface="微软雅黑" panose="020B0503020204020204" charset="-122"/>
              <a:ea typeface="微软雅黑" panose="020B0503020204020204" charset="-122"/>
              <a:cs typeface="微软雅黑" panose="020B0503020204020204" charset="-122"/>
            </a:endParaRPr>
          </a:p>
          <a:p>
            <a:pPr marL="857250" lvl="1" indent="-342900" defTabSz="914400">
              <a:lnSpc>
                <a:spcPct val="100000"/>
              </a:lnSpc>
              <a:spcBef>
                <a:spcPts val="0"/>
              </a:spcBef>
              <a:spcAft>
                <a:spcPts val="0"/>
              </a:spcAft>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代码完整提交。并在</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PowerPoint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上给出用户手册，助教按照用户手册在</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Linux</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下检查最终版</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2"/>
          </p:nvPr>
        </p:nvSpPr>
        <p:spPr/>
        <p:txBody>
          <a:bodyPr/>
          <a:lstStyle/>
          <a:p>
            <a:fld id="{9860EDB8-5305-433F-BE41-D7A86D811DB3}" type="slidenum">
              <a:rPr lang="en-US" altLang="zh-CN" smtClean="0"/>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latin typeface="微软雅黑" panose="020B0503020204020204" charset="-122"/>
                <a:ea typeface="微软雅黑" panose="020B0503020204020204" charset="-122"/>
              </a:rPr>
              <a:t>实验提交与检查</a:t>
            </a:r>
          </a:p>
        </p:txBody>
      </p:sp>
      <p:sp>
        <p:nvSpPr>
          <p:cNvPr id="3" name="内容占位符 2"/>
          <p:cNvSpPr>
            <a:spLocks noGrp="1"/>
          </p:cNvSpPr>
          <p:nvPr>
            <p:ph idx="1"/>
          </p:nvPr>
        </p:nvSpPr>
        <p:spPr>
          <a:xfrm>
            <a:off x="628652" y="1685581"/>
            <a:ext cx="8074673" cy="4491382"/>
          </a:xfrm>
        </p:spPr>
        <p:txBody>
          <a:bodyPr>
            <a:normAutofit/>
          </a:bodyPr>
          <a:lstStyle/>
          <a:p>
            <a:pPr marL="342900" lvl="1" indent="-342900" defTabSz="914400">
              <a:buFont typeface="Wingdings" panose="05000000000000000000" pitchFamily="2" charset="2"/>
              <a:buChar char="l"/>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每周五上午</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12</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点为最终时间点，之后系统关闭。提交后无法修改。</a:t>
            </a:r>
            <a:endParaRPr lang="en-US" altLang="zh-CN" sz="2400" dirty="0">
              <a:solidFill>
                <a:schemeClr val="tx1"/>
              </a:solidFill>
              <a:latin typeface="微软雅黑" panose="020B0503020204020204" charset="-122"/>
              <a:ea typeface="微软雅黑" panose="020B0503020204020204" charset="-122"/>
              <a:cs typeface="微软雅黑" panose="020B0503020204020204" charset="-122"/>
            </a:endParaRPr>
          </a:p>
          <a:p>
            <a:pPr marL="342900" lvl="1" indent="-342900" defTabSz="914400">
              <a:buFont typeface="Wingdings" panose="05000000000000000000" pitchFamily="2" charset="2"/>
              <a:buChar char="l"/>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第一周第二周，每次随机抽取同学，在主屏幕检查</a:t>
            </a:r>
            <a:endParaRPr lang="en-US" altLang="zh-CN" sz="2400" dirty="0">
              <a:solidFill>
                <a:schemeClr val="tx1"/>
              </a:solidFill>
              <a:latin typeface="微软雅黑" panose="020B0503020204020204" charset="-122"/>
              <a:ea typeface="微软雅黑" panose="020B0503020204020204" charset="-122"/>
              <a:cs typeface="微软雅黑" panose="020B0503020204020204" charset="-122"/>
            </a:endParaRPr>
          </a:p>
          <a:p>
            <a:pPr marL="342900" lvl="1" indent="-342900" defTabSz="914400">
              <a:buFont typeface="Wingdings" panose="05000000000000000000" pitchFamily="2" charset="2"/>
              <a:buChar char="l"/>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查重认定抄袭者，该实验整体不计分</a:t>
            </a:r>
            <a:endParaRPr lang="en-US" altLang="zh-CN" sz="2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2"/>
          </p:nvPr>
        </p:nvSpPr>
        <p:spPr/>
        <p:txBody>
          <a:bodyPr/>
          <a:lstStyle/>
          <a:p>
            <a:fld id="{9860EDB8-5305-433F-BE41-D7A86D811DB3}" type="slidenum">
              <a:rPr lang="en-US" altLang="zh-CN" smtClean="0"/>
              <a:t>19</a:t>
            </a:fld>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303E0F-263B-4EE3-99A7-431EE69CFB7A}"/>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6071DC22-4EC2-4D59-8DF2-5C4FB5DC682A}"/>
              </a:ext>
            </a:extLst>
          </p:cNvPr>
          <p:cNvSpPr>
            <a:spLocks noGrp="1"/>
          </p:cNvSpPr>
          <p:nvPr>
            <p:ph idx="1"/>
          </p:nvPr>
        </p:nvSpPr>
        <p:spPr/>
        <p:txBody>
          <a:bodyPr/>
          <a:lstStyle/>
          <a:p>
            <a:r>
              <a:rPr lang="zh-CN" altLang="en-US" dirty="0"/>
              <a:t>解释器</a:t>
            </a:r>
            <a:endParaRPr lang="en-US" altLang="zh-CN" dirty="0"/>
          </a:p>
          <a:p>
            <a:r>
              <a:rPr lang="en-US" altLang="zh-CN" dirty="0"/>
              <a:t>Prolog</a:t>
            </a:r>
            <a:r>
              <a:rPr lang="zh-CN" altLang="en-US" dirty="0"/>
              <a:t>基础语法</a:t>
            </a:r>
            <a:endParaRPr lang="en-US" altLang="zh-CN" dirty="0"/>
          </a:p>
          <a:p>
            <a:r>
              <a:rPr lang="en-US" altLang="zh-CN" dirty="0"/>
              <a:t>Prolog</a:t>
            </a:r>
            <a:r>
              <a:rPr lang="zh-CN" altLang="en-US" dirty="0"/>
              <a:t>解释器基础实现</a:t>
            </a:r>
            <a:endParaRPr lang="en-US" altLang="zh-CN" dirty="0"/>
          </a:p>
          <a:p>
            <a:pPr lvl="1"/>
            <a:r>
              <a:rPr lang="zh-CN" altLang="en-US" dirty="0"/>
              <a:t>词法分析</a:t>
            </a:r>
            <a:endParaRPr lang="en-US" altLang="zh-CN" dirty="0"/>
          </a:p>
          <a:p>
            <a:pPr lvl="1"/>
            <a:r>
              <a:rPr lang="zh-CN" altLang="en-US" dirty="0"/>
              <a:t>语法分析</a:t>
            </a:r>
            <a:endParaRPr lang="en-US" altLang="zh-CN" dirty="0"/>
          </a:p>
          <a:p>
            <a:r>
              <a:rPr lang="zh-CN" altLang="en-US" dirty="0"/>
              <a:t>拓展实验</a:t>
            </a:r>
          </a:p>
        </p:txBody>
      </p:sp>
      <p:sp>
        <p:nvSpPr>
          <p:cNvPr id="4" name="灯片编号占位符 3">
            <a:extLst>
              <a:ext uri="{FF2B5EF4-FFF2-40B4-BE49-F238E27FC236}">
                <a16:creationId xmlns:a16="http://schemas.microsoft.com/office/drawing/2014/main" id="{1A3881B6-BD59-4D36-B98D-4F7BEA1E41F0}"/>
              </a:ext>
            </a:extLst>
          </p:cNvPr>
          <p:cNvSpPr>
            <a:spLocks noGrp="1"/>
          </p:cNvSpPr>
          <p:nvPr>
            <p:ph type="sldNum" sz="quarter" idx="12"/>
          </p:nvPr>
        </p:nvSpPr>
        <p:spPr/>
        <p:txBody>
          <a:bodyPr/>
          <a:lstStyle/>
          <a:p>
            <a:fld id="{6B6BE337-6C82-214F-9EA6-558D35415685}" type="slidenum">
              <a:rPr kumimoji="1" lang="zh-CN" altLang="en-US" smtClean="0"/>
              <a:t>2</a:t>
            </a:fld>
            <a:endParaRPr kumimoji="1" lang="zh-CN" altLang="en-US"/>
          </a:p>
        </p:txBody>
      </p:sp>
    </p:spTree>
    <p:extLst>
      <p:ext uri="{BB962C8B-B14F-4D97-AF65-F5344CB8AC3E}">
        <p14:creationId xmlns:p14="http://schemas.microsoft.com/office/powerpoint/2010/main" val="731734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26D0C3-6D83-4D43-8E05-377EFD94D112}"/>
              </a:ext>
            </a:extLst>
          </p:cNvPr>
          <p:cNvSpPr>
            <a:spLocks noGrp="1"/>
          </p:cNvSpPr>
          <p:nvPr>
            <p:ph type="title"/>
          </p:nvPr>
        </p:nvSpPr>
        <p:spPr/>
        <p:txBody>
          <a:bodyPr/>
          <a:lstStyle/>
          <a:p>
            <a:r>
              <a:rPr lang="zh-CN" altLang="en-US" dirty="0"/>
              <a:t>附录 </a:t>
            </a:r>
            <a:r>
              <a:rPr lang="en-US" altLang="zh-CN" dirty="0"/>
              <a:t>—— </a:t>
            </a:r>
            <a:r>
              <a:rPr lang="zh-CN" altLang="en-US" dirty="0"/>
              <a:t>词法分析</a:t>
            </a:r>
          </a:p>
        </p:txBody>
      </p:sp>
      <p:sp>
        <p:nvSpPr>
          <p:cNvPr id="3" name="内容占位符 2">
            <a:extLst>
              <a:ext uri="{FF2B5EF4-FFF2-40B4-BE49-F238E27FC236}">
                <a16:creationId xmlns:a16="http://schemas.microsoft.com/office/drawing/2014/main" id="{EA962D0B-2EC0-44C3-9D35-1D134B9FA57E}"/>
              </a:ext>
            </a:extLst>
          </p:cNvPr>
          <p:cNvSpPr>
            <a:spLocks noGrp="1"/>
          </p:cNvSpPr>
          <p:nvPr>
            <p:ph idx="1"/>
          </p:nvPr>
        </p:nvSpPr>
        <p:spPr/>
        <p:txBody>
          <a:bodyPr/>
          <a:lstStyle/>
          <a:p>
            <a:r>
              <a:rPr lang="zh-CN" altLang="en-US" sz="2000" dirty="0"/>
              <a:t>有限状态机</a:t>
            </a:r>
            <a:endParaRPr lang="en-US" altLang="zh-CN" sz="2000" dirty="0"/>
          </a:p>
          <a:p>
            <a:pPr lvl="1"/>
            <a:r>
              <a:rPr lang="zh-CN" altLang="en-US" sz="1800" dirty="0"/>
              <a:t>状态机是一种组织代码的方式</a:t>
            </a:r>
          </a:p>
          <a:p>
            <a:pPr lvl="1"/>
            <a:r>
              <a:rPr lang="zh-CN" altLang="en-US" sz="1800" dirty="0"/>
              <a:t>用这种方式可以确保你的对象随时知道自己所处的状态和所能做的操作</a:t>
            </a:r>
          </a:p>
          <a:p>
            <a:pPr lvl="1"/>
            <a:r>
              <a:rPr lang="zh-CN" altLang="en-US" sz="1800" dirty="0"/>
              <a:t>方便给出错误信息，使得调试更加方便</a:t>
            </a:r>
          </a:p>
          <a:p>
            <a:pPr lvl="1"/>
            <a:endParaRPr lang="zh-CN" altLang="en-US" dirty="0"/>
          </a:p>
        </p:txBody>
      </p:sp>
      <p:sp>
        <p:nvSpPr>
          <p:cNvPr id="4" name="灯片编号占位符 3">
            <a:extLst>
              <a:ext uri="{FF2B5EF4-FFF2-40B4-BE49-F238E27FC236}">
                <a16:creationId xmlns:a16="http://schemas.microsoft.com/office/drawing/2014/main" id="{4AEAF5EC-E403-48B0-8886-BAB133BC6021}"/>
              </a:ext>
            </a:extLst>
          </p:cNvPr>
          <p:cNvSpPr>
            <a:spLocks noGrp="1"/>
          </p:cNvSpPr>
          <p:nvPr>
            <p:ph type="sldNum" sz="quarter" idx="12"/>
          </p:nvPr>
        </p:nvSpPr>
        <p:spPr/>
        <p:txBody>
          <a:bodyPr/>
          <a:lstStyle/>
          <a:p>
            <a:fld id="{6B6BE337-6C82-214F-9EA6-558D35415685}" type="slidenum">
              <a:rPr kumimoji="1" lang="zh-CN" altLang="en-US" smtClean="0"/>
              <a:t>20</a:t>
            </a:fld>
            <a:endParaRPr kumimoji="1" lang="zh-CN" altLang="en-US"/>
          </a:p>
        </p:txBody>
      </p:sp>
      <p:pic>
        <p:nvPicPr>
          <p:cNvPr id="31" name="图片 30">
            <a:extLst>
              <a:ext uri="{FF2B5EF4-FFF2-40B4-BE49-F238E27FC236}">
                <a16:creationId xmlns:a16="http://schemas.microsoft.com/office/drawing/2014/main" id="{DFB05723-D854-42F0-86A2-A95462EE1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4215" y="3515904"/>
            <a:ext cx="4636229" cy="2887182"/>
          </a:xfrm>
          <a:prstGeom prst="rect">
            <a:avLst/>
          </a:prstGeom>
        </p:spPr>
      </p:pic>
    </p:spTree>
    <p:extLst>
      <p:ext uri="{BB962C8B-B14F-4D97-AF65-F5344CB8AC3E}">
        <p14:creationId xmlns:p14="http://schemas.microsoft.com/office/powerpoint/2010/main" val="697217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A2EBCC-8AFA-43BC-941C-D12F1EBA9821}"/>
              </a:ext>
            </a:extLst>
          </p:cNvPr>
          <p:cNvSpPr>
            <a:spLocks noGrp="1"/>
          </p:cNvSpPr>
          <p:nvPr>
            <p:ph type="title"/>
          </p:nvPr>
        </p:nvSpPr>
        <p:spPr/>
        <p:txBody>
          <a:bodyPr/>
          <a:lstStyle/>
          <a:p>
            <a:r>
              <a:rPr lang="zh-CN" altLang="en-US" dirty="0"/>
              <a:t>附录 </a:t>
            </a:r>
            <a:r>
              <a:rPr lang="en-US" altLang="zh-CN" dirty="0"/>
              <a:t>—— </a:t>
            </a:r>
            <a:r>
              <a:rPr lang="zh-CN" altLang="en-US" dirty="0"/>
              <a:t>语法分析</a:t>
            </a:r>
          </a:p>
        </p:txBody>
      </p:sp>
      <p:sp>
        <p:nvSpPr>
          <p:cNvPr id="3" name="内容占位符 2">
            <a:extLst>
              <a:ext uri="{FF2B5EF4-FFF2-40B4-BE49-F238E27FC236}">
                <a16:creationId xmlns:a16="http://schemas.microsoft.com/office/drawing/2014/main" id="{050077E5-8A95-4628-A8E7-218EFEB72549}"/>
              </a:ext>
            </a:extLst>
          </p:cNvPr>
          <p:cNvSpPr>
            <a:spLocks noGrp="1"/>
          </p:cNvSpPr>
          <p:nvPr>
            <p:ph idx="1"/>
          </p:nvPr>
        </p:nvSpPr>
        <p:spPr/>
        <p:txBody>
          <a:bodyPr>
            <a:normAutofit/>
          </a:bodyPr>
          <a:lstStyle/>
          <a:p>
            <a:r>
              <a:rPr lang="zh-CN" altLang="en-US" dirty="0"/>
              <a:t>由于本实验</a:t>
            </a:r>
            <a:r>
              <a:rPr lang="en-US" altLang="zh-CN" dirty="0"/>
              <a:t>prolog</a:t>
            </a:r>
            <a:r>
              <a:rPr lang="zh-CN" altLang="en-US" dirty="0"/>
              <a:t>程序比较简单，不存在嵌套，可以使用状态机结构进行语法检查</a:t>
            </a:r>
            <a:endParaRPr lang="en-US" altLang="zh-CN" dirty="0"/>
          </a:p>
          <a:p>
            <a:r>
              <a:rPr lang="zh-CN" altLang="en-US" dirty="0"/>
              <a:t>正确通过状态机的程序一定是符合语法的，所以可以检测出</a:t>
            </a:r>
            <a:r>
              <a:rPr lang="zh-CN" altLang="en-US" b="1" dirty="0"/>
              <a:t>所有的</a:t>
            </a:r>
            <a:r>
              <a:rPr lang="zh-CN" altLang="en-US" dirty="0"/>
              <a:t>语法错误。</a:t>
            </a:r>
            <a:endParaRPr lang="en-US" altLang="zh-CN" dirty="0"/>
          </a:p>
          <a:p>
            <a:r>
              <a:rPr lang="zh-CN" altLang="en-US" dirty="0"/>
              <a:t>根据当前的状态，以及当前状态接受的合法</a:t>
            </a:r>
            <a:r>
              <a:rPr lang="en-US" altLang="zh-CN" dirty="0"/>
              <a:t>token</a:t>
            </a:r>
            <a:r>
              <a:rPr lang="zh-CN" altLang="en-US" dirty="0"/>
              <a:t>，来决定下一个状态。如果无法跳转至下一个状态则进行合理的报错</a:t>
            </a:r>
            <a:endParaRPr lang="en-US" altLang="zh-CN" dirty="0"/>
          </a:p>
        </p:txBody>
      </p:sp>
      <p:sp>
        <p:nvSpPr>
          <p:cNvPr id="4" name="灯片编号占位符 3">
            <a:extLst>
              <a:ext uri="{FF2B5EF4-FFF2-40B4-BE49-F238E27FC236}">
                <a16:creationId xmlns:a16="http://schemas.microsoft.com/office/drawing/2014/main" id="{A61B0B7F-4E2D-4FB0-BE5D-5D6D98B5E89E}"/>
              </a:ext>
            </a:extLst>
          </p:cNvPr>
          <p:cNvSpPr>
            <a:spLocks noGrp="1"/>
          </p:cNvSpPr>
          <p:nvPr>
            <p:ph type="sldNum" sz="quarter" idx="12"/>
          </p:nvPr>
        </p:nvSpPr>
        <p:spPr/>
        <p:txBody>
          <a:bodyPr/>
          <a:lstStyle/>
          <a:p>
            <a:fld id="{6B6BE337-6C82-214F-9EA6-558D35415685}" type="slidenum">
              <a:rPr kumimoji="1" lang="zh-CN" altLang="en-US" smtClean="0"/>
              <a:t>21</a:t>
            </a:fld>
            <a:endParaRPr kumimoji="1" lang="zh-CN" altLang="en-US"/>
          </a:p>
        </p:txBody>
      </p:sp>
    </p:spTree>
    <p:extLst>
      <p:ext uri="{BB962C8B-B14F-4D97-AF65-F5344CB8AC3E}">
        <p14:creationId xmlns:p14="http://schemas.microsoft.com/office/powerpoint/2010/main" val="4075222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Thank you!</a:t>
            </a:r>
            <a:endParaRPr lang="zh-CN" altLang="en-US" dirty="0"/>
          </a:p>
        </p:txBody>
      </p:sp>
      <p:sp>
        <p:nvSpPr>
          <p:cNvPr id="5" name="文本占位符 4"/>
          <p:cNvSpPr>
            <a:spLocks noGrp="1"/>
          </p:cNvSpPr>
          <p:nvPr>
            <p:ph type="body" idx="1"/>
          </p:nvPr>
        </p:nvSpPr>
        <p:spPr/>
        <p:txBody>
          <a:bodyPr/>
          <a:lstStyle/>
          <a:p>
            <a:r>
              <a:rPr lang="en-US" altLang="zh-CN" sz="3600" b="1" dirty="0"/>
              <a:t>Q&amp;A</a:t>
            </a:r>
            <a:endParaRPr lang="zh-CN" altLang="en-US" b="1" dirty="0"/>
          </a:p>
        </p:txBody>
      </p:sp>
      <p:sp>
        <p:nvSpPr>
          <p:cNvPr id="2" name="灯片编号占位符 1"/>
          <p:cNvSpPr>
            <a:spLocks noGrp="1"/>
          </p:cNvSpPr>
          <p:nvPr>
            <p:ph type="sldNum" sz="quarter" idx="12"/>
          </p:nvPr>
        </p:nvSpPr>
        <p:spPr/>
        <p:txBody>
          <a:bodyPr/>
          <a:lstStyle/>
          <a:p>
            <a:fld id="{9860EDB8-5305-433F-BE41-D7A86D811DB3}" type="slidenum">
              <a:rPr lang="en-US" altLang="zh-CN" smtClean="0"/>
              <a:t>22</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编译器与解释器</a:t>
            </a:r>
          </a:p>
        </p:txBody>
      </p:sp>
      <p:sp>
        <p:nvSpPr>
          <p:cNvPr id="18" name="文本框 17">
            <a:extLst>
              <a:ext uri="{FF2B5EF4-FFF2-40B4-BE49-F238E27FC236}">
                <a16:creationId xmlns:a16="http://schemas.microsoft.com/office/drawing/2014/main" id="{AD964682-89B7-4BCE-9123-A41BB0B84948}"/>
              </a:ext>
            </a:extLst>
          </p:cNvPr>
          <p:cNvSpPr txBox="1"/>
          <p:nvPr/>
        </p:nvSpPr>
        <p:spPr>
          <a:xfrm>
            <a:off x="498764" y="1639874"/>
            <a:ext cx="8237157" cy="5355312"/>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编译器</a:t>
            </a:r>
            <a:endParaRPr lang="en-US" altLang="zh-CN" b="1" dirty="0"/>
          </a:p>
          <a:p>
            <a:pPr marL="742950" lvl="1" indent="-285750">
              <a:buFont typeface="Arial" panose="020B0604020202020204" pitchFamily="34" charset="0"/>
              <a:buChar char="•"/>
            </a:pPr>
            <a:r>
              <a:rPr lang="zh-CN" altLang="en-US" dirty="0"/>
              <a:t>在运行前把高级语言源文件编译为</a:t>
            </a:r>
            <a:r>
              <a:rPr lang="en-US" altLang="zh-CN" dirty="0"/>
              <a:t>CPU</a:t>
            </a:r>
            <a:r>
              <a:rPr lang="zh-CN" altLang="en-US" dirty="0"/>
              <a:t>可以执行的机器码</a:t>
            </a:r>
            <a:endParaRPr lang="en-US" altLang="zh-CN" dirty="0"/>
          </a:p>
          <a:p>
            <a:pPr marL="742950" lvl="1" indent="-285750">
              <a:buFont typeface="Arial" panose="020B0604020202020204" pitchFamily="34" charset="0"/>
              <a:buChar char="•"/>
            </a:pPr>
            <a:r>
              <a:rPr lang="en-US" altLang="zh-CN" dirty="0"/>
              <a:t>…</a:t>
            </a:r>
            <a:r>
              <a:rPr lang="zh-CN" altLang="en-US" dirty="0"/>
              <a:t> </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a:p>
            <a:pPr marL="285750" indent="-285750">
              <a:buFont typeface="Arial" panose="020B0604020202020204" pitchFamily="34" charset="0"/>
              <a:buChar char="•"/>
            </a:pPr>
            <a:r>
              <a:rPr lang="zh-CN" altLang="en-US" b="1" dirty="0"/>
              <a:t>解释器</a:t>
            </a:r>
            <a:endParaRPr lang="en-US" altLang="zh-CN" b="1" dirty="0"/>
          </a:p>
          <a:p>
            <a:pPr marL="742950" lvl="1" indent="-285750">
              <a:buFont typeface="Arial" panose="020B0604020202020204" pitchFamily="34" charset="0"/>
              <a:buChar char="•"/>
            </a:pPr>
            <a:r>
              <a:rPr lang="zh-CN" altLang="en-US" dirty="0"/>
              <a:t>边处理高级语言的源文件边执行</a:t>
            </a:r>
            <a:endParaRPr lang="en-US" altLang="zh-CN" dirty="0"/>
          </a:p>
          <a:p>
            <a:pPr marL="742950" lvl="1" indent="-285750">
              <a:buFont typeface="Arial" panose="020B0604020202020204" pitchFamily="34" charset="0"/>
              <a:buChar char="•"/>
            </a:pPr>
            <a:r>
              <a:rPr lang="zh-CN" altLang="en-US" dirty="0"/>
              <a:t>不会生成可执行文件 </a:t>
            </a:r>
            <a:endParaRPr lang="en-US" altLang="zh-CN" dirty="0"/>
          </a:p>
          <a:p>
            <a:pPr marL="742950" lvl="1" indent="-285750">
              <a:buFont typeface="Arial" panose="020B0604020202020204" pitchFamily="34" charset="0"/>
              <a:buChar char="•"/>
            </a:pPr>
            <a:r>
              <a:rPr lang="en-US" altLang="zh-CN" dirty="0"/>
              <a:t>….</a:t>
            </a:r>
          </a:p>
          <a:p>
            <a:pPr marL="742950" lvl="1" indent="-285750">
              <a:buFont typeface="Arial" panose="020B0604020202020204" pitchFamily="34" charset="0"/>
              <a:buChar char="•"/>
            </a:pPr>
            <a:endParaRPr lang="zh-CN" altLang="en-US" dirty="0"/>
          </a:p>
          <a:p>
            <a:pPr marL="742950" lvl="1"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zh-CN" altLang="en-US" dirty="0"/>
          </a:p>
        </p:txBody>
      </p:sp>
      <p:pic>
        <p:nvPicPr>
          <p:cNvPr id="22" name="图片 21">
            <a:extLst>
              <a:ext uri="{FF2B5EF4-FFF2-40B4-BE49-F238E27FC236}">
                <a16:creationId xmlns:a16="http://schemas.microsoft.com/office/drawing/2014/main" id="{2575C441-92E5-447A-A3C4-9E13FD59A790}"/>
              </a:ext>
            </a:extLst>
          </p:cNvPr>
          <p:cNvPicPr>
            <a:picLocks noChangeAspect="1"/>
          </p:cNvPicPr>
          <p:nvPr/>
        </p:nvPicPr>
        <p:blipFill>
          <a:blip r:embed="rId2"/>
          <a:stretch>
            <a:fillRect/>
          </a:stretch>
        </p:blipFill>
        <p:spPr>
          <a:xfrm>
            <a:off x="2065685" y="2743548"/>
            <a:ext cx="5012630" cy="1370904"/>
          </a:xfrm>
          <a:prstGeom prst="rect">
            <a:avLst/>
          </a:prstGeom>
        </p:spPr>
      </p:pic>
      <p:pic>
        <p:nvPicPr>
          <p:cNvPr id="23" name="图片 22">
            <a:extLst>
              <a:ext uri="{FF2B5EF4-FFF2-40B4-BE49-F238E27FC236}">
                <a16:creationId xmlns:a16="http://schemas.microsoft.com/office/drawing/2014/main" id="{A1D6D4F0-193E-4583-99CF-23C62FD0A299}"/>
              </a:ext>
            </a:extLst>
          </p:cNvPr>
          <p:cNvPicPr>
            <a:picLocks noChangeAspect="1"/>
          </p:cNvPicPr>
          <p:nvPr/>
        </p:nvPicPr>
        <p:blipFill>
          <a:blip r:embed="rId3"/>
          <a:stretch>
            <a:fillRect/>
          </a:stretch>
        </p:blipFill>
        <p:spPr>
          <a:xfrm>
            <a:off x="2488504" y="5640886"/>
            <a:ext cx="4257675" cy="7905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B88010-8A83-4902-B402-18D640957F4B}"/>
              </a:ext>
            </a:extLst>
          </p:cNvPr>
          <p:cNvSpPr>
            <a:spLocks noGrp="1"/>
          </p:cNvSpPr>
          <p:nvPr>
            <p:ph type="title"/>
          </p:nvPr>
        </p:nvSpPr>
        <p:spPr/>
        <p:txBody>
          <a:bodyPr/>
          <a:lstStyle/>
          <a:p>
            <a:r>
              <a:rPr lang="en-US" altLang="zh-CN" dirty="0" err="1"/>
              <a:t>CPython</a:t>
            </a:r>
            <a:r>
              <a:rPr lang="zh-CN" altLang="en-US" dirty="0"/>
              <a:t>解释器</a:t>
            </a:r>
          </a:p>
        </p:txBody>
      </p:sp>
      <p:sp>
        <p:nvSpPr>
          <p:cNvPr id="3" name="内容占位符 2">
            <a:extLst>
              <a:ext uri="{FF2B5EF4-FFF2-40B4-BE49-F238E27FC236}">
                <a16:creationId xmlns:a16="http://schemas.microsoft.com/office/drawing/2014/main" id="{62229CE6-5E5D-4970-9AA9-4B3DF6F75D46}"/>
              </a:ext>
            </a:extLst>
          </p:cNvPr>
          <p:cNvSpPr>
            <a:spLocks noGrp="1"/>
          </p:cNvSpPr>
          <p:nvPr>
            <p:ph idx="1"/>
          </p:nvPr>
        </p:nvSpPr>
        <p:spPr/>
        <p:txBody>
          <a:bodyPr/>
          <a:lstStyle/>
          <a:p>
            <a:r>
              <a:rPr lang="zh-CN" altLang="en-US" dirty="0"/>
              <a:t>最常用的</a:t>
            </a:r>
            <a:r>
              <a:rPr lang="en-US" altLang="zh-CN" dirty="0"/>
              <a:t>python</a:t>
            </a:r>
            <a:r>
              <a:rPr lang="zh-CN" altLang="en-US" dirty="0"/>
              <a:t>解释器</a:t>
            </a:r>
            <a:r>
              <a:rPr lang="en-US" altLang="zh-CN" dirty="0" err="1"/>
              <a:t>CPython</a:t>
            </a:r>
            <a:r>
              <a:rPr lang="zh-CN" altLang="en-US" dirty="0"/>
              <a:t>，就是用</a:t>
            </a:r>
            <a:r>
              <a:rPr lang="en-US" altLang="zh-CN" dirty="0"/>
              <a:t>C</a:t>
            </a:r>
            <a:r>
              <a:rPr lang="zh-CN" altLang="en-US" dirty="0"/>
              <a:t>写的</a:t>
            </a:r>
          </a:p>
          <a:p>
            <a:endParaRPr lang="zh-CN" altLang="en-US" dirty="0"/>
          </a:p>
        </p:txBody>
      </p:sp>
      <p:sp>
        <p:nvSpPr>
          <p:cNvPr id="4" name="灯片编号占位符 3">
            <a:extLst>
              <a:ext uri="{FF2B5EF4-FFF2-40B4-BE49-F238E27FC236}">
                <a16:creationId xmlns:a16="http://schemas.microsoft.com/office/drawing/2014/main" id="{9FB5350F-1520-40A6-8689-F3D6ED844763}"/>
              </a:ext>
            </a:extLst>
          </p:cNvPr>
          <p:cNvSpPr>
            <a:spLocks noGrp="1"/>
          </p:cNvSpPr>
          <p:nvPr>
            <p:ph type="sldNum" sz="quarter" idx="12"/>
          </p:nvPr>
        </p:nvSpPr>
        <p:spPr/>
        <p:txBody>
          <a:bodyPr/>
          <a:lstStyle/>
          <a:p>
            <a:fld id="{6B6BE337-6C82-214F-9EA6-558D35415685}" type="slidenum">
              <a:rPr kumimoji="1" lang="zh-CN" altLang="en-US" smtClean="0"/>
              <a:t>4</a:t>
            </a:fld>
            <a:endParaRPr kumimoji="1" lang="zh-CN" altLang="en-US"/>
          </a:p>
        </p:txBody>
      </p:sp>
      <p:sp>
        <p:nvSpPr>
          <p:cNvPr id="5" name="矩形: 圆角 4">
            <a:extLst>
              <a:ext uri="{FF2B5EF4-FFF2-40B4-BE49-F238E27FC236}">
                <a16:creationId xmlns:a16="http://schemas.microsoft.com/office/drawing/2014/main" id="{E90DB2BA-2D88-4948-9F5C-3DC26B09704B}"/>
              </a:ext>
            </a:extLst>
          </p:cNvPr>
          <p:cNvSpPr/>
          <p:nvPr/>
        </p:nvSpPr>
        <p:spPr>
          <a:xfrm>
            <a:off x="2759730" y="2937791"/>
            <a:ext cx="2703999" cy="47798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err="1"/>
              <a:t>grammar.c</a:t>
            </a:r>
            <a:r>
              <a:rPr lang="en-US" altLang="zh-CN" dirty="0"/>
              <a:t>; </a:t>
            </a:r>
            <a:r>
              <a:rPr lang="en-US" altLang="zh-CN" dirty="0" err="1"/>
              <a:t>token.h</a:t>
            </a:r>
            <a:r>
              <a:rPr lang="en-US" altLang="zh-CN" dirty="0"/>
              <a:t>; ….</a:t>
            </a:r>
            <a:endParaRPr lang="zh-CN" altLang="en-US" dirty="0"/>
          </a:p>
        </p:txBody>
      </p:sp>
      <p:sp>
        <p:nvSpPr>
          <p:cNvPr id="6" name="矩形: 圆角 5">
            <a:extLst>
              <a:ext uri="{FF2B5EF4-FFF2-40B4-BE49-F238E27FC236}">
                <a16:creationId xmlns:a16="http://schemas.microsoft.com/office/drawing/2014/main" id="{1ACF8200-03F3-4A4C-8CEA-EF632F9124B8}"/>
              </a:ext>
            </a:extLst>
          </p:cNvPr>
          <p:cNvSpPr/>
          <p:nvPr/>
        </p:nvSpPr>
        <p:spPr>
          <a:xfrm>
            <a:off x="3348468" y="4439751"/>
            <a:ext cx="1526519" cy="47798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python.exe</a:t>
            </a:r>
            <a:endParaRPr lang="zh-CN" altLang="en-US" dirty="0"/>
          </a:p>
        </p:txBody>
      </p:sp>
      <p:sp>
        <p:nvSpPr>
          <p:cNvPr id="7" name="箭头: 下 6">
            <a:extLst>
              <a:ext uri="{FF2B5EF4-FFF2-40B4-BE49-F238E27FC236}">
                <a16:creationId xmlns:a16="http://schemas.microsoft.com/office/drawing/2014/main" id="{3D0C1882-53D2-4257-8CEF-0327C34EF43D}"/>
              </a:ext>
            </a:extLst>
          </p:cNvPr>
          <p:cNvSpPr/>
          <p:nvPr/>
        </p:nvSpPr>
        <p:spPr>
          <a:xfrm>
            <a:off x="4039937" y="3489454"/>
            <a:ext cx="169326" cy="87661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3C4E584B-8F87-4174-8FAD-E878EAA2E929}"/>
              </a:ext>
            </a:extLst>
          </p:cNvPr>
          <p:cNvSpPr txBox="1"/>
          <p:nvPr/>
        </p:nvSpPr>
        <p:spPr>
          <a:xfrm>
            <a:off x="4299947" y="3740771"/>
            <a:ext cx="1269580" cy="369332"/>
          </a:xfrm>
          <a:prstGeom prst="rect">
            <a:avLst/>
          </a:prstGeom>
          <a:noFill/>
        </p:spPr>
        <p:txBody>
          <a:bodyPr wrap="square" rtlCol="0">
            <a:spAutoFit/>
          </a:bodyPr>
          <a:lstStyle/>
          <a:p>
            <a:r>
              <a:rPr lang="en-US" altLang="zh-CN" dirty="0"/>
              <a:t>C</a:t>
            </a:r>
            <a:r>
              <a:rPr lang="zh-CN" altLang="en-US" dirty="0"/>
              <a:t>语言编译</a:t>
            </a:r>
          </a:p>
        </p:txBody>
      </p:sp>
      <p:sp>
        <p:nvSpPr>
          <p:cNvPr id="9" name="矩形: 圆角 8">
            <a:extLst>
              <a:ext uri="{FF2B5EF4-FFF2-40B4-BE49-F238E27FC236}">
                <a16:creationId xmlns:a16="http://schemas.microsoft.com/office/drawing/2014/main" id="{E17B253F-670F-44A5-8F28-3C6B217EFBA5}"/>
              </a:ext>
            </a:extLst>
          </p:cNvPr>
          <p:cNvSpPr/>
          <p:nvPr/>
        </p:nvSpPr>
        <p:spPr>
          <a:xfrm>
            <a:off x="983830" y="4443529"/>
            <a:ext cx="1177479" cy="47798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test.py</a:t>
            </a:r>
            <a:endParaRPr lang="zh-CN" altLang="en-US" dirty="0"/>
          </a:p>
        </p:txBody>
      </p:sp>
      <p:sp>
        <p:nvSpPr>
          <p:cNvPr id="10" name="箭头: 右 9">
            <a:extLst>
              <a:ext uri="{FF2B5EF4-FFF2-40B4-BE49-F238E27FC236}">
                <a16:creationId xmlns:a16="http://schemas.microsoft.com/office/drawing/2014/main" id="{D6F2EF37-745B-44B4-9476-39B482938CCA}"/>
              </a:ext>
            </a:extLst>
          </p:cNvPr>
          <p:cNvSpPr/>
          <p:nvPr/>
        </p:nvSpPr>
        <p:spPr>
          <a:xfrm>
            <a:off x="2365349" y="4579557"/>
            <a:ext cx="785930" cy="16968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11" name="箭头: 右 10">
            <a:extLst>
              <a:ext uri="{FF2B5EF4-FFF2-40B4-BE49-F238E27FC236}">
                <a16:creationId xmlns:a16="http://schemas.microsoft.com/office/drawing/2014/main" id="{FB46C8A0-67AF-4F4F-AB1F-603AF1DD776F}"/>
              </a:ext>
            </a:extLst>
          </p:cNvPr>
          <p:cNvSpPr/>
          <p:nvPr/>
        </p:nvSpPr>
        <p:spPr>
          <a:xfrm>
            <a:off x="5176562" y="4579556"/>
            <a:ext cx="785930" cy="16968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2" name="矩形: 圆角 11">
            <a:extLst>
              <a:ext uri="{FF2B5EF4-FFF2-40B4-BE49-F238E27FC236}">
                <a16:creationId xmlns:a16="http://schemas.microsoft.com/office/drawing/2014/main" id="{97D3AEF5-12F4-4007-AAB7-36A46CC8E264}"/>
              </a:ext>
            </a:extLst>
          </p:cNvPr>
          <p:cNvSpPr/>
          <p:nvPr/>
        </p:nvSpPr>
        <p:spPr>
          <a:xfrm>
            <a:off x="6264067" y="4439750"/>
            <a:ext cx="2001901" cy="477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r>
              <a:rPr lang="en-US" altLang="zh-CN" dirty="0" err="1"/>
              <a:t>py</a:t>
            </a:r>
            <a:r>
              <a:rPr lang="zh-CN" altLang="en-US" dirty="0"/>
              <a:t>文件运行结果</a:t>
            </a:r>
          </a:p>
        </p:txBody>
      </p:sp>
      <p:sp>
        <p:nvSpPr>
          <p:cNvPr id="13" name="文本框 12">
            <a:extLst>
              <a:ext uri="{FF2B5EF4-FFF2-40B4-BE49-F238E27FC236}">
                <a16:creationId xmlns:a16="http://schemas.microsoft.com/office/drawing/2014/main" id="{D9F84A39-F380-4CF7-A1EA-0C83681989E6}"/>
              </a:ext>
            </a:extLst>
          </p:cNvPr>
          <p:cNvSpPr txBox="1"/>
          <p:nvPr/>
        </p:nvSpPr>
        <p:spPr>
          <a:xfrm>
            <a:off x="2402427" y="4215499"/>
            <a:ext cx="704923" cy="369332"/>
          </a:xfrm>
          <a:prstGeom prst="rect">
            <a:avLst/>
          </a:prstGeom>
          <a:noFill/>
        </p:spPr>
        <p:txBody>
          <a:bodyPr wrap="square" rtlCol="0">
            <a:spAutoFit/>
          </a:bodyPr>
          <a:lstStyle/>
          <a:p>
            <a:r>
              <a:rPr lang="zh-CN" altLang="en-US" dirty="0"/>
              <a:t>输入</a:t>
            </a:r>
          </a:p>
        </p:txBody>
      </p:sp>
      <p:sp>
        <p:nvSpPr>
          <p:cNvPr id="14" name="文本框 13">
            <a:extLst>
              <a:ext uri="{FF2B5EF4-FFF2-40B4-BE49-F238E27FC236}">
                <a16:creationId xmlns:a16="http://schemas.microsoft.com/office/drawing/2014/main" id="{1BAB3D7C-516E-4DBE-9707-333D418CA021}"/>
              </a:ext>
            </a:extLst>
          </p:cNvPr>
          <p:cNvSpPr txBox="1"/>
          <p:nvPr/>
        </p:nvSpPr>
        <p:spPr>
          <a:xfrm>
            <a:off x="5217065" y="4215499"/>
            <a:ext cx="704923" cy="369332"/>
          </a:xfrm>
          <a:prstGeom prst="rect">
            <a:avLst/>
          </a:prstGeom>
          <a:noFill/>
        </p:spPr>
        <p:txBody>
          <a:bodyPr wrap="square" rtlCol="0">
            <a:spAutoFit/>
          </a:bodyPr>
          <a:lstStyle/>
          <a:p>
            <a:r>
              <a:rPr lang="zh-CN" altLang="en-US" dirty="0"/>
              <a:t>输出</a:t>
            </a:r>
          </a:p>
        </p:txBody>
      </p:sp>
    </p:spTree>
    <p:extLst>
      <p:ext uri="{BB962C8B-B14F-4D97-AF65-F5344CB8AC3E}">
        <p14:creationId xmlns:p14="http://schemas.microsoft.com/office/powerpoint/2010/main" val="791726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38ACF5-2C12-41D2-B0F9-A7A4CA59E36D}"/>
              </a:ext>
            </a:extLst>
          </p:cNvPr>
          <p:cNvSpPr>
            <a:spLocks noGrp="1"/>
          </p:cNvSpPr>
          <p:nvPr>
            <p:ph type="title"/>
          </p:nvPr>
        </p:nvSpPr>
        <p:spPr/>
        <p:txBody>
          <a:bodyPr/>
          <a:lstStyle/>
          <a:p>
            <a:r>
              <a:rPr lang="en-US" altLang="zh-CN" dirty="0"/>
              <a:t>Prolog</a:t>
            </a:r>
            <a:endParaRPr lang="zh-CN" altLang="en-US" dirty="0"/>
          </a:p>
        </p:txBody>
      </p:sp>
      <p:sp>
        <p:nvSpPr>
          <p:cNvPr id="3" name="内容占位符 2">
            <a:extLst>
              <a:ext uri="{FF2B5EF4-FFF2-40B4-BE49-F238E27FC236}">
                <a16:creationId xmlns:a16="http://schemas.microsoft.com/office/drawing/2014/main" id="{37E130B7-823B-4EF9-AD15-1292417D51A7}"/>
              </a:ext>
            </a:extLst>
          </p:cNvPr>
          <p:cNvSpPr>
            <a:spLocks noGrp="1"/>
          </p:cNvSpPr>
          <p:nvPr>
            <p:ph idx="1"/>
          </p:nvPr>
        </p:nvSpPr>
        <p:spPr/>
        <p:txBody>
          <a:bodyPr/>
          <a:lstStyle/>
          <a:p>
            <a:r>
              <a:rPr lang="zh-CN" altLang="en-US" dirty="0"/>
              <a:t>是最早、也是最著名的逻辑编程语言之一。</a:t>
            </a:r>
            <a:r>
              <a:rPr lang="en-US" altLang="zh-CN" dirty="0"/>
              <a:t>Prolog</a:t>
            </a:r>
            <a:r>
              <a:rPr lang="zh-CN" altLang="en-US" dirty="0"/>
              <a:t>被广泛用于定理证明、专家系统、符号系统，人工智能领域非常重要的工具。 </a:t>
            </a:r>
            <a:endParaRPr lang="en-US" altLang="zh-CN" dirty="0"/>
          </a:p>
          <a:p>
            <a:r>
              <a:rPr lang="zh-CN" altLang="en-US" dirty="0"/>
              <a:t>声明式语言</a:t>
            </a:r>
            <a:endParaRPr lang="en-US" altLang="zh-CN" dirty="0"/>
          </a:p>
          <a:p>
            <a:pPr lvl="1"/>
            <a:r>
              <a:rPr lang="zh-CN" altLang="en-US" dirty="0"/>
              <a:t>事实逻辑</a:t>
            </a:r>
            <a:endParaRPr lang="en-US" altLang="zh-CN" dirty="0"/>
          </a:p>
          <a:p>
            <a:pPr lvl="1"/>
            <a:r>
              <a:rPr lang="zh-CN" altLang="en-US" dirty="0"/>
              <a:t>逻辑规则</a:t>
            </a:r>
            <a:endParaRPr lang="en-US" altLang="zh-CN" dirty="0"/>
          </a:p>
          <a:p>
            <a:pPr lvl="1"/>
            <a:r>
              <a:rPr lang="zh-CN" altLang="en-US" dirty="0"/>
              <a:t>逻辑查询</a:t>
            </a:r>
            <a:endParaRPr lang="en-US" altLang="zh-CN" dirty="0"/>
          </a:p>
          <a:p>
            <a:r>
              <a:rPr lang="zh-CN" altLang="en-US" dirty="0"/>
              <a:t>相比于命令式语言（例如</a:t>
            </a:r>
            <a:r>
              <a:rPr lang="en-US" altLang="zh-CN" dirty="0"/>
              <a:t>C</a:t>
            </a:r>
            <a:r>
              <a:rPr lang="zh-CN" altLang="en-US" dirty="0"/>
              <a:t>语言），语法更简单</a:t>
            </a:r>
            <a:endParaRPr lang="en-US" altLang="zh-CN" dirty="0"/>
          </a:p>
        </p:txBody>
      </p:sp>
      <p:sp>
        <p:nvSpPr>
          <p:cNvPr id="4" name="灯片编号占位符 3">
            <a:extLst>
              <a:ext uri="{FF2B5EF4-FFF2-40B4-BE49-F238E27FC236}">
                <a16:creationId xmlns:a16="http://schemas.microsoft.com/office/drawing/2014/main" id="{0BC402B4-BE07-44DD-80F6-4C0D82A19133}"/>
              </a:ext>
            </a:extLst>
          </p:cNvPr>
          <p:cNvSpPr>
            <a:spLocks noGrp="1"/>
          </p:cNvSpPr>
          <p:nvPr>
            <p:ph type="sldNum" sz="quarter" idx="12"/>
          </p:nvPr>
        </p:nvSpPr>
        <p:spPr/>
        <p:txBody>
          <a:bodyPr/>
          <a:lstStyle/>
          <a:p>
            <a:fld id="{6B6BE337-6C82-214F-9EA6-558D35415685}" type="slidenum">
              <a:rPr kumimoji="1" lang="zh-CN" altLang="en-US" smtClean="0"/>
              <a:t>5</a:t>
            </a:fld>
            <a:endParaRPr kumimoji="1" lang="zh-CN" altLang="en-US"/>
          </a:p>
        </p:txBody>
      </p:sp>
    </p:spTree>
    <p:extLst>
      <p:ext uri="{BB962C8B-B14F-4D97-AF65-F5344CB8AC3E}">
        <p14:creationId xmlns:p14="http://schemas.microsoft.com/office/powerpoint/2010/main" val="2497670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BA7A74E9-574B-4DA8-A694-156618C181BA}"/>
              </a:ext>
            </a:extLst>
          </p:cNvPr>
          <p:cNvPicPr>
            <a:picLocks noChangeAspect="1"/>
          </p:cNvPicPr>
          <p:nvPr/>
        </p:nvPicPr>
        <p:blipFill>
          <a:blip r:embed="rId2"/>
          <a:stretch>
            <a:fillRect/>
          </a:stretch>
        </p:blipFill>
        <p:spPr>
          <a:xfrm>
            <a:off x="2110668" y="2400184"/>
            <a:ext cx="4919014" cy="4219454"/>
          </a:xfrm>
          <a:prstGeom prst="rect">
            <a:avLst/>
          </a:prstGeom>
        </p:spPr>
      </p:pic>
      <p:sp>
        <p:nvSpPr>
          <p:cNvPr id="2" name="标题 1">
            <a:extLst>
              <a:ext uri="{FF2B5EF4-FFF2-40B4-BE49-F238E27FC236}">
                <a16:creationId xmlns:a16="http://schemas.microsoft.com/office/drawing/2014/main" id="{7759BB1D-1B65-497A-8ED2-19F152BE7571}"/>
              </a:ext>
            </a:extLst>
          </p:cNvPr>
          <p:cNvSpPr>
            <a:spLocks noGrp="1"/>
          </p:cNvSpPr>
          <p:nvPr>
            <p:ph type="title"/>
          </p:nvPr>
        </p:nvSpPr>
        <p:spPr/>
        <p:txBody>
          <a:bodyPr/>
          <a:lstStyle/>
          <a:p>
            <a:r>
              <a:rPr lang="en-US" altLang="zh-CN" dirty="0"/>
              <a:t>prolog</a:t>
            </a:r>
            <a:endParaRPr lang="zh-CN" altLang="en-US" dirty="0"/>
          </a:p>
        </p:txBody>
      </p:sp>
      <p:sp>
        <p:nvSpPr>
          <p:cNvPr id="3" name="内容占位符 2">
            <a:extLst>
              <a:ext uri="{FF2B5EF4-FFF2-40B4-BE49-F238E27FC236}">
                <a16:creationId xmlns:a16="http://schemas.microsoft.com/office/drawing/2014/main" id="{25BBEC39-1B81-4B93-BAB1-3DA8EB8FC04B}"/>
              </a:ext>
            </a:extLst>
          </p:cNvPr>
          <p:cNvSpPr>
            <a:spLocks noGrp="1"/>
          </p:cNvSpPr>
          <p:nvPr>
            <p:ph idx="1"/>
          </p:nvPr>
        </p:nvSpPr>
        <p:spPr/>
        <p:txBody>
          <a:bodyPr/>
          <a:lstStyle/>
          <a:p>
            <a:r>
              <a:rPr lang="zh-CN" altLang="en-US" dirty="0"/>
              <a:t>源文件 </a:t>
            </a:r>
            <a:r>
              <a:rPr lang="en-US" altLang="zh-CN" dirty="0"/>
              <a:t>.pl</a:t>
            </a:r>
            <a:endParaRPr lang="zh-CN" altLang="en-US" dirty="0"/>
          </a:p>
        </p:txBody>
      </p:sp>
      <p:sp>
        <p:nvSpPr>
          <p:cNvPr id="4" name="灯片编号占位符 3">
            <a:extLst>
              <a:ext uri="{FF2B5EF4-FFF2-40B4-BE49-F238E27FC236}">
                <a16:creationId xmlns:a16="http://schemas.microsoft.com/office/drawing/2014/main" id="{91280AA4-84B6-45D0-BF50-1EFC74909C0D}"/>
              </a:ext>
            </a:extLst>
          </p:cNvPr>
          <p:cNvSpPr>
            <a:spLocks noGrp="1"/>
          </p:cNvSpPr>
          <p:nvPr>
            <p:ph type="sldNum" sz="quarter" idx="12"/>
          </p:nvPr>
        </p:nvSpPr>
        <p:spPr/>
        <p:txBody>
          <a:bodyPr/>
          <a:lstStyle/>
          <a:p>
            <a:fld id="{6B6BE337-6C82-214F-9EA6-558D35415685}" type="slidenum">
              <a:rPr kumimoji="1" lang="zh-CN" altLang="en-US" smtClean="0"/>
              <a:t>6</a:t>
            </a:fld>
            <a:endParaRPr kumimoji="1" lang="zh-CN" altLang="en-US"/>
          </a:p>
        </p:txBody>
      </p:sp>
      <p:sp>
        <p:nvSpPr>
          <p:cNvPr id="7" name="矩形 6">
            <a:extLst>
              <a:ext uri="{FF2B5EF4-FFF2-40B4-BE49-F238E27FC236}">
                <a16:creationId xmlns:a16="http://schemas.microsoft.com/office/drawing/2014/main" id="{A55D8D5E-3FD6-422A-A438-BFA3AD57C9D6}"/>
              </a:ext>
            </a:extLst>
          </p:cNvPr>
          <p:cNvSpPr/>
          <p:nvPr/>
        </p:nvSpPr>
        <p:spPr>
          <a:xfrm>
            <a:off x="5384802" y="2009422"/>
            <a:ext cx="3356328" cy="462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di </a:t>
            </a:r>
            <a:r>
              <a:rPr lang="zh-CN" altLang="en-US" dirty="0"/>
              <a:t>是 </a:t>
            </a:r>
            <a:r>
              <a:rPr lang="en-US" altLang="zh-CN" dirty="0"/>
              <a:t>male; di </a:t>
            </a:r>
            <a:r>
              <a:rPr lang="zh-CN" altLang="en-US" dirty="0"/>
              <a:t>拥有 </a:t>
            </a:r>
            <a:r>
              <a:rPr lang="en-US" altLang="zh-CN" dirty="0"/>
              <a:t>male </a:t>
            </a:r>
            <a:r>
              <a:rPr lang="zh-CN" altLang="en-US" dirty="0"/>
              <a:t>属性</a:t>
            </a:r>
          </a:p>
        </p:txBody>
      </p:sp>
      <p:cxnSp>
        <p:nvCxnSpPr>
          <p:cNvPr id="11" name="直接箭头连接符 10">
            <a:extLst>
              <a:ext uri="{FF2B5EF4-FFF2-40B4-BE49-F238E27FC236}">
                <a16:creationId xmlns:a16="http://schemas.microsoft.com/office/drawing/2014/main" id="{B7EB0A4C-3C1D-4CE8-90A0-89C07CC5E4BB}"/>
              </a:ext>
            </a:extLst>
          </p:cNvPr>
          <p:cNvCxnSpPr>
            <a:cxnSpLocks/>
            <a:stCxn id="7" idx="1"/>
          </p:cNvCxnSpPr>
          <p:nvPr/>
        </p:nvCxnSpPr>
        <p:spPr>
          <a:xfrm flipH="1">
            <a:off x="3087513" y="2240845"/>
            <a:ext cx="2297289" cy="306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F006BFBF-5CC4-47B1-9C70-B43181059E85}"/>
              </a:ext>
            </a:extLst>
          </p:cNvPr>
          <p:cNvSpPr/>
          <p:nvPr/>
        </p:nvSpPr>
        <p:spPr>
          <a:xfrm>
            <a:off x="5802491" y="3429000"/>
            <a:ext cx="2938639" cy="462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jianbo</a:t>
            </a:r>
            <a:r>
              <a:rPr lang="en-US" altLang="zh-CN" dirty="0"/>
              <a:t> </a:t>
            </a:r>
            <a:r>
              <a:rPr lang="zh-CN" altLang="en-US" dirty="0"/>
              <a:t>是 </a:t>
            </a:r>
            <a:r>
              <a:rPr lang="en-US" altLang="zh-CN" dirty="0"/>
              <a:t>di </a:t>
            </a:r>
            <a:r>
              <a:rPr lang="zh-CN" altLang="en-US" dirty="0"/>
              <a:t>的 </a:t>
            </a:r>
            <a:r>
              <a:rPr lang="en-US" altLang="zh-CN" dirty="0"/>
              <a:t>father</a:t>
            </a:r>
            <a:r>
              <a:rPr lang="zh-CN" altLang="en-US" dirty="0"/>
              <a:t> </a:t>
            </a:r>
          </a:p>
        </p:txBody>
      </p:sp>
      <p:cxnSp>
        <p:nvCxnSpPr>
          <p:cNvPr id="14" name="直接箭头连接符 13">
            <a:extLst>
              <a:ext uri="{FF2B5EF4-FFF2-40B4-BE49-F238E27FC236}">
                <a16:creationId xmlns:a16="http://schemas.microsoft.com/office/drawing/2014/main" id="{21AE9C94-199A-4839-B722-A95F1529D1B5}"/>
              </a:ext>
            </a:extLst>
          </p:cNvPr>
          <p:cNvCxnSpPr>
            <a:cxnSpLocks/>
          </p:cNvCxnSpPr>
          <p:nvPr/>
        </p:nvCxnSpPr>
        <p:spPr>
          <a:xfrm flipH="1">
            <a:off x="3945470" y="3646311"/>
            <a:ext cx="1857021" cy="636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1E67E5E1-F06F-4B59-ACAB-1CD3A138CC95}"/>
              </a:ext>
            </a:extLst>
          </p:cNvPr>
          <p:cNvSpPr/>
          <p:nvPr/>
        </p:nvSpPr>
        <p:spPr>
          <a:xfrm>
            <a:off x="2111024" y="2400184"/>
            <a:ext cx="1952978" cy="1652527"/>
          </a:xfrm>
          <a:prstGeom prst="rect">
            <a:avLst/>
          </a:prstGeom>
          <a:noFill/>
          <a:ln w="1905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94078C2A-17AC-421A-9194-EBE70204DF4B}"/>
              </a:ext>
            </a:extLst>
          </p:cNvPr>
          <p:cNvSpPr/>
          <p:nvPr/>
        </p:nvSpPr>
        <p:spPr>
          <a:xfrm>
            <a:off x="2111024" y="4052711"/>
            <a:ext cx="2494845" cy="1418826"/>
          </a:xfrm>
          <a:prstGeom prst="rect">
            <a:avLst/>
          </a:prstGeom>
          <a:noFill/>
          <a:ln w="1905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FC73C7C0-EB16-4DCC-8AB2-551E0078D1AE}"/>
              </a:ext>
            </a:extLst>
          </p:cNvPr>
          <p:cNvSpPr/>
          <p:nvPr/>
        </p:nvSpPr>
        <p:spPr>
          <a:xfrm>
            <a:off x="372177" y="2472267"/>
            <a:ext cx="1624895"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Facts with one arguments</a:t>
            </a:r>
            <a:endParaRPr lang="zh-CN" altLang="en-US" dirty="0"/>
          </a:p>
        </p:txBody>
      </p:sp>
      <p:sp>
        <p:nvSpPr>
          <p:cNvPr id="18" name="矩形 17">
            <a:extLst>
              <a:ext uri="{FF2B5EF4-FFF2-40B4-BE49-F238E27FC236}">
                <a16:creationId xmlns:a16="http://schemas.microsoft.com/office/drawing/2014/main" id="{D3D6BEFB-DE1C-4871-8D42-BCBE576371DA}"/>
              </a:ext>
            </a:extLst>
          </p:cNvPr>
          <p:cNvSpPr/>
          <p:nvPr/>
        </p:nvSpPr>
        <p:spPr>
          <a:xfrm>
            <a:off x="372177" y="4052711"/>
            <a:ext cx="1624895"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Facts with two</a:t>
            </a:r>
          </a:p>
          <a:p>
            <a:pPr algn="ctr"/>
            <a:r>
              <a:rPr lang="en-US" altLang="zh-CN" dirty="0"/>
              <a:t>arguments</a:t>
            </a:r>
            <a:endParaRPr lang="zh-CN" altLang="en-US" dirty="0"/>
          </a:p>
        </p:txBody>
      </p:sp>
      <p:sp>
        <p:nvSpPr>
          <p:cNvPr id="19" name="矩形 18">
            <a:extLst>
              <a:ext uri="{FF2B5EF4-FFF2-40B4-BE49-F238E27FC236}">
                <a16:creationId xmlns:a16="http://schemas.microsoft.com/office/drawing/2014/main" id="{C9030C2B-0C8D-4712-83FA-316D74A91018}"/>
              </a:ext>
            </a:extLst>
          </p:cNvPr>
          <p:cNvSpPr/>
          <p:nvPr/>
        </p:nvSpPr>
        <p:spPr>
          <a:xfrm>
            <a:off x="372177" y="5471537"/>
            <a:ext cx="1624895" cy="60054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Rules</a:t>
            </a:r>
            <a:endParaRPr lang="zh-CN" altLang="en-US" dirty="0"/>
          </a:p>
        </p:txBody>
      </p:sp>
      <p:sp>
        <p:nvSpPr>
          <p:cNvPr id="20" name="矩形 19">
            <a:extLst>
              <a:ext uri="{FF2B5EF4-FFF2-40B4-BE49-F238E27FC236}">
                <a16:creationId xmlns:a16="http://schemas.microsoft.com/office/drawing/2014/main" id="{E25714EF-A503-44AE-A53F-EDB438AC7070}"/>
              </a:ext>
            </a:extLst>
          </p:cNvPr>
          <p:cNvSpPr/>
          <p:nvPr/>
        </p:nvSpPr>
        <p:spPr>
          <a:xfrm>
            <a:off x="2110668" y="5496852"/>
            <a:ext cx="5046134" cy="1086511"/>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828759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DD115F-D45B-4AD8-BFAF-447D04B3DF6A}"/>
              </a:ext>
            </a:extLst>
          </p:cNvPr>
          <p:cNvSpPr>
            <a:spLocks noGrp="1"/>
          </p:cNvSpPr>
          <p:nvPr>
            <p:ph type="title"/>
          </p:nvPr>
        </p:nvSpPr>
        <p:spPr/>
        <p:txBody>
          <a:bodyPr/>
          <a:lstStyle/>
          <a:p>
            <a:r>
              <a:rPr lang="en-US" altLang="zh-CN" dirty="0"/>
              <a:t>Example1</a:t>
            </a:r>
            <a:endParaRPr lang="zh-CN" altLang="en-US" dirty="0"/>
          </a:p>
        </p:txBody>
      </p:sp>
      <p:sp>
        <p:nvSpPr>
          <p:cNvPr id="3" name="内容占位符 2">
            <a:extLst>
              <a:ext uri="{FF2B5EF4-FFF2-40B4-BE49-F238E27FC236}">
                <a16:creationId xmlns:a16="http://schemas.microsoft.com/office/drawing/2014/main" id="{6DC92767-A0D2-4425-BBEF-D29FE8452DF9}"/>
              </a:ext>
            </a:extLst>
          </p:cNvPr>
          <p:cNvSpPr>
            <a:spLocks noGrp="1"/>
          </p:cNvSpPr>
          <p:nvPr>
            <p:ph idx="1"/>
          </p:nvPr>
        </p:nvSpPr>
        <p:spPr/>
        <p:txBody>
          <a:bodyPr>
            <a:normAutofit/>
          </a:bodyPr>
          <a:lstStyle/>
          <a:p>
            <a:pPr marL="0" indent="0">
              <a:buNone/>
            </a:pPr>
            <a:r>
              <a:rPr lang="en-US" altLang="zh-CN" sz="1800" dirty="0"/>
              <a:t>?- male(di).</a:t>
            </a:r>
          </a:p>
          <a:p>
            <a:pPr marL="0" indent="0">
              <a:buNone/>
            </a:pPr>
            <a:r>
              <a:rPr lang="en-US" altLang="zh-CN" sz="1800" dirty="0"/>
              <a:t>true.</a:t>
            </a:r>
          </a:p>
          <a:p>
            <a:pPr marL="0" indent="0">
              <a:buNone/>
            </a:pPr>
            <a:r>
              <a:rPr lang="en-US" altLang="zh-CN" sz="1800" dirty="0"/>
              <a:t>?- father(</a:t>
            </a:r>
            <a:r>
              <a:rPr lang="en-US" altLang="zh-CN" sz="1800" dirty="0" err="1"/>
              <a:t>jianbo</a:t>
            </a:r>
            <a:r>
              <a:rPr lang="en-US" altLang="zh-CN" sz="1800" dirty="0"/>
              <a:t>, di).</a:t>
            </a:r>
          </a:p>
          <a:p>
            <a:pPr marL="0" indent="0">
              <a:buNone/>
            </a:pPr>
            <a:r>
              <a:rPr lang="en-US" altLang="zh-CN" sz="1800" dirty="0"/>
              <a:t>true.</a:t>
            </a:r>
          </a:p>
          <a:p>
            <a:pPr marL="0" indent="0">
              <a:buNone/>
            </a:pPr>
            <a:r>
              <a:rPr lang="en-US" altLang="zh-CN" sz="1800" dirty="0"/>
              <a:t>?-  grandfather(</a:t>
            </a:r>
            <a:r>
              <a:rPr lang="en-US" altLang="zh-CN" sz="1800" dirty="0" err="1"/>
              <a:t>jianbo,yuqing</a:t>
            </a:r>
            <a:r>
              <a:rPr lang="en-US" altLang="zh-CN" sz="1800" dirty="0"/>
              <a:t>).</a:t>
            </a:r>
          </a:p>
          <a:p>
            <a:pPr marL="0" indent="0">
              <a:buNone/>
            </a:pPr>
            <a:r>
              <a:rPr lang="en-US" altLang="zh-CN" sz="1800" dirty="0"/>
              <a:t>true.</a:t>
            </a:r>
          </a:p>
          <a:p>
            <a:pPr marL="0" indent="0">
              <a:buNone/>
            </a:pPr>
            <a:r>
              <a:rPr lang="en-US" altLang="zh-CN" sz="1800" dirty="0"/>
              <a:t>?- daughter(yuan, </a:t>
            </a:r>
            <a:r>
              <a:rPr lang="en-US" altLang="zh-CN" sz="1800" dirty="0" err="1"/>
              <a:t>yuqing</a:t>
            </a:r>
            <a:r>
              <a:rPr lang="en-US" altLang="zh-CN" sz="1800" dirty="0"/>
              <a:t>).</a:t>
            </a:r>
          </a:p>
          <a:p>
            <a:pPr marL="0" indent="0">
              <a:buNone/>
            </a:pPr>
            <a:r>
              <a:rPr lang="en-US" altLang="zh-CN" sz="1800" dirty="0"/>
              <a:t>true.</a:t>
            </a:r>
          </a:p>
          <a:p>
            <a:pPr marL="0" indent="0">
              <a:buNone/>
            </a:pPr>
            <a:endParaRPr lang="en-US" altLang="zh-CN" sz="1800" dirty="0"/>
          </a:p>
          <a:p>
            <a:pPr marL="0" indent="0">
              <a:buNone/>
            </a:pPr>
            <a:endParaRPr lang="zh-CN" altLang="en-US" sz="1800" dirty="0"/>
          </a:p>
        </p:txBody>
      </p:sp>
      <p:sp>
        <p:nvSpPr>
          <p:cNvPr id="4" name="灯片编号占位符 3">
            <a:extLst>
              <a:ext uri="{FF2B5EF4-FFF2-40B4-BE49-F238E27FC236}">
                <a16:creationId xmlns:a16="http://schemas.microsoft.com/office/drawing/2014/main" id="{759DF184-B43A-48F0-BD06-F7F90B1CE942}"/>
              </a:ext>
            </a:extLst>
          </p:cNvPr>
          <p:cNvSpPr>
            <a:spLocks noGrp="1"/>
          </p:cNvSpPr>
          <p:nvPr>
            <p:ph type="sldNum" sz="quarter" idx="12"/>
          </p:nvPr>
        </p:nvSpPr>
        <p:spPr/>
        <p:txBody>
          <a:bodyPr/>
          <a:lstStyle/>
          <a:p>
            <a:fld id="{6B6BE337-6C82-214F-9EA6-558D35415685}" type="slidenum">
              <a:rPr kumimoji="1" lang="zh-CN" altLang="en-US" smtClean="0"/>
              <a:t>7</a:t>
            </a:fld>
            <a:endParaRPr kumimoji="1" lang="zh-CN" altLang="en-US"/>
          </a:p>
        </p:txBody>
      </p:sp>
      <p:sp>
        <p:nvSpPr>
          <p:cNvPr id="6" name="矩形 5">
            <a:extLst>
              <a:ext uri="{FF2B5EF4-FFF2-40B4-BE49-F238E27FC236}">
                <a16:creationId xmlns:a16="http://schemas.microsoft.com/office/drawing/2014/main" id="{CF00CC04-72F6-415A-86FC-B0AFD3F1C46B}"/>
              </a:ext>
            </a:extLst>
          </p:cNvPr>
          <p:cNvSpPr/>
          <p:nvPr/>
        </p:nvSpPr>
        <p:spPr>
          <a:xfrm>
            <a:off x="2090058" y="5708877"/>
            <a:ext cx="3559628" cy="468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命令提示符，类似于</a:t>
            </a:r>
            <a:r>
              <a:rPr lang="en-US" altLang="zh-CN" dirty="0" err="1"/>
              <a:t>mysql</a:t>
            </a:r>
            <a:r>
              <a:rPr lang="zh-CN" altLang="en-US" dirty="0"/>
              <a:t>的</a:t>
            </a:r>
            <a:r>
              <a:rPr lang="en-US" altLang="zh-CN" dirty="0"/>
              <a:t>==&gt;</a:t>
            </a:r>
            <a:endParaRPr lang="zh-CN" altLang="en-US" dirty="0"/>
          </a:p>
        </p:txBody>
      </p:sp>
      <p:cxnSp>
        <p:nvCxnSpPr>
          <p:cNvPr id="8" name="直接箭头连接符 7">
            <a:extLst>
              <a:ext uri="{FF2B5EF4-FFF2-40B4-BE49-F238E27FC236}">
                <a16:creationId xmlns:a16="http://schemas.microsoft.com/office/drawing/2014/main" id="{404E091B-B152-4306-8911-E4FD410466E9}"/>
              </a:ext>
            </a:extLst>
          </p:cNvPr>
          <p:cNvCxnSpPr>
            <a:stCxn id="6" idx="1"/>
          </p:cNvCxnSpPr>
          <p:nvPr/>
        </p:nvCxnSpPr>
        <p:spPr>
          <a:xfrm flipH="1" flipV="1">
            <a:off x="859971" y="4724400"/>
            <a:ext cx="1230087" cy="1218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ED1B2621-CD93-48D5-9327-05C82E912103}"/>
              </a:ext>
            </a:extLst>
          </p:cNvPr>
          <p:cNvSpPr/>
          <p:nvPr/>
        </p:nvSpPr>
        <p:spPr>
          <a:xfrm>
            <a:off x="628650" y="4441371"/>
            <a:ext cx="351064" cy="3701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E530820E-B53F-40E1-A857-E9135AE9FD98}"/>
              </a:ext>
            </a:extLst>
          </p:cNvPr>
          <p:cNvPicPr>
            <a:picLocks noChangeAspect="1"/>
          </p:cNvPicPr>
          <p:nvPr/>
        </p:nvPicPr>
        <p:blipFill>
          <a:blip r:embed="rId2"/>
          <a:stretch>
            <a:fillRect/>
          </a:stretch>
        </p:blipFill>
        <p:spPr>
          <a:xfrm>
            <a:off x="4572000" y="1614962"/>
            <a:ext cx="4335236" cy="3718698"/>
          </a:xfrm>
          <a:prstGeom prst="rect">
            <a:avLst/>
          </a:prstGeom>
        </p:spPr>
      </p:pic>
    </p:spTree>
    <p:extLst>
      <p:ext uri="{BB962C8B-B14F-4D97-AF65-F5344CB8AC3E}">
        <p14:creationId xmlns:p14="http://schemas.microsoft.com/office/powerpoint/2010/main" val="2003006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E0F21F-3768-465E-A17D-4A6FBA7F5647}"/>
              </a:ext>
            </a:extLst>
          </p:cNvPr>
          <p:cNvSpPr>
            <a:spLocks noGrp="1"/>
          </p:cNvSpPr>
          <p:nvPr>
            <p:ph type="title"/>
          </p:nvPr>
        </p:nvSpPr>
        <p:spPr/>
        <p:txBody>
          <a:bodyPr/>
          <a:lstStyle/>
          <a:p>
            <a:r>
              <a:rPr lang="en-US" altLang="zh-CN" dirty="0"/>
              <a:t>Example2</a:t>
            </a:r>
            <a:endParaRPr lang="zh-CN" altLang="en-US" dirty="0"/>
          </a:p>
        </p:txBody>
      </p:sp>
      <p:sp>
        <p:nvSpPr>
          <p:cNvPr id="3" name="内容占位符 2">
            <a:extLst>
              <a:ext uri="{FF2B5EF4-FFF2-40B4-BE49-F238E27FC236}">
                <a16:creationId xmlns:a16="http://schemas.microsoft.com/office/drawing/2014/main" id="{5EEEE55F-50A9-49FB-AC01-696F3FFFDDCE}"/>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E057D8F1-8010-43CB-A987-60FD887C6575}"/>
              </a:ext>
            </a:extLst>
          </p:cNvPr>
          <p:cNvSpPr>
            <a:spLocks noGrp="1"/>
          </p:cNvSpPr>
          <p:nvPr>
            <p:ph type="sldNum" sz="quarter" idx="12"/>
          </p:nvPr>
        </p:nvSpPr>
        <p:spPr/>
        <p:txBody>
          <a:bodyPr/>
          <a:lstStyle/>
          <a:p>
            <a:fld id="{6B6BE337-6C82-214F-9EA6-558D35415685}" type="slidenum">
              <a:rPr kumimoji="1" lang="zh-CN" altLang="en-US" smtClean="0"/>
              <a:t>8</a:t>
            </a:fld>
            <a:endParaRPr kumimoji="1" lang="zh-CN" altLang="en-US"/>
          </a:p>
        </p:txBody>
      </p:sp>
      <p:pic>
        <p:nvPicPr>
          <p:cNvPr id="5" name="图片 4">
            <a:extLst>
              <a:ext uri="{FF2B5EF4-FFF2-40B4-BE49-F238E27FC236}">
                <a16:creationId xmlns:a16="http://schemas.microsoft.com/office/drawing/2014/main" id="{BF62B36D-32CE-4D7B-A82A-13262A63A3C3}"/>
              </a:ext>
            </a:extLst>
          </p:cNvPr>
          <p:cNvPicPr>
            <a:picLocks noChangeAspect="1"/>
          </p:cNvPicPr>
          <p:nvPr/>
        </p:nvPicPr>
        <p:blipFill>
          <a:blip r:embed="rId2"/>
          <a:stretch>
            <a:fillRect/>
          </a:stretch>
        </p:blipFill>
        <p:spPr>
          <a:xfrm>
            <a:off x="504825" y="1558977"/>
            <a:ext cx="8134350" cy="5000625"/>
          </a:xfrm>
          <a:prstGeom prst="rect">
            <a:avLst/>
          </a:prstGeom>
        </p:spPr>
      </p:pic>
    </p:spTree>
    <p:extLst>
      <p:ext uri="{BB962C8B-B14F-4D97-AF65-F5344CB8AC3E}">
        <p14:creationId xmlns:p14="http://schemas.microsoft.com/office/powerpoint/2010/main" val="855057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50C8D4-47C2-4173-8FC0-BDB8CE7A82C3}"/>
              </a:ext>
            </a:extLst>
          </p:cNvPr>
          <p:cNvSpPr>
            <a:spLocks noGrp="1"/>
          </p:cNvSpPr>
          <p:nvPr>
            <p:ph type="title"/>
          </p:nvPr>
        </p:nvSpPr>
        <p:spPr/>
        <p:txBody>
          <a:bodyPr/>
          <a:lstStyle/>
          <a:p>
            <a:r>
              <a:rPr lang="zh-CN" altLang="en-US" dirty="0"/>
              <a:t>参考</a:t>
            </a:r>
            <a:r>
              <a:rPr lang="en-US" altLang="zh-CN" dirty="0" err="1"/>
              <a:t>swipl</a:t>
            </a:r>
            <a:endParaRPr lang="zh-CN" altLang="en-US" dirty="0"/>
          </a:p>
        </p:txBody>
      </p:sp>
      <p:sp>
        <p:nvSpPr>
          <p:cNvPr id="4" name="灯片编号占位符 3">
            <a:extLst>
              <a:ext uri="{FF2B5EF4-FFF2-40B4-BE49-F238E27FC236}">
                <a16:creationId xmlns:a16="http://schemas.microsoft.com/office/drawing/2014/main" id="{81276DC5-7B67-498F-99C5-D6C81FCCD35E}"/>
              </a:ext>
            </a:extLst>
          </p:cNvPr>
          <p:cNvSpPr>
            <a:spLocks noGrp="1"/>
          </p:cNvSpPr>
          <p:nvPr>
            <p:ph type="sldNum" sz="quarter" idx="12"/>
          </p:nvPr>
        </p:nvSpPr>
        <p:spPr/>
        <p:txBody>
          <a:bodyPr/>
          <a:lstStyle/>
          <a:p>
            <a:fld id="{6B6BE337-6C82-214F-9EA6-558D35415685}" type="slidenum">
              <a:rPr kumimoji="1" lang="zh-CN" altLang="en-US" smtClean="0"/>
              <a:t>9</a:t>
            </a:fld>
            <a:endParaRPr kumimoji="1" lang="zh-CN" altLang="en-US"/>
          </a:p>
        </p:txBody>
      </p:sp>
      <p:pic>
        <p:nvPicPr>
          <p:cNvPr id="6" name="图片 5">
            <a:extLst>
              <a:ext uri="{FF2B5EF4-FFF2-40B4-BE49-F238E27FC236}">
                <a16:creationId xmlns:a16="http://schemas.microsoft.com/office/drawing/2014/main" id="{5E03208C-7CF4-462D-822F-0408E9D47967}"/>
              </a:ext>
            </a:extLst>
          </p:cNvPr>
          <p:cNvPicPr>
            <a:picLocks noChangeAspect="1"/>
          </p:cNvPicPr>
          <p:nvPr/>
        </p:nvPicPr>
        <p:blipFill>
          <a:blip r:embed="rId2"/>
          <a:stretch>
            <a:fillRect/>
          </a:stretch>
        </p:blipFill>
        <p:spPr>
          <a:xfrm>
            <a:off x="498646" y="2884370"/>
            <a:ext cx="7308285" cy="1554954"/>
          </a:xfrm>
          <a:prstGeom prst="rect">
            <a:avLst/>
          </a:prstGeom>
        </p:spPr>
      </p:pic>
      <p:sp>
        <p:nvSpPr>
          <p:cNvPr id="8" name="内容占位符 7">
            <a:extLst>
              <a:ext uri="{FF2B5EF4-FFF2-40B4-BE49-F238E27FC236}">
                <a16:creationId xmlns:a16="http://schemas.microsoft.com/office/drawing/2014/main" id="{D2FCA0AE-18CF-4E1B-A403-9F1EBF9C6D9C}"/>
              </a:ext>
            </a:extLst>
          </p:cNvPr>
          <p:cNvSpPr>
            <a:spLocks noGrp="1"/>
          </p:cNvSpPr>
          <p:nvPr>
            <p:ph idx="1"/>
          </p:nvPr>
        </p:nvSpPr>
        <p:spPr>
          <a:xfrm>
            <a:off x="378278" y="1546578"/>
            <a:ext cx="7886700" cy="4617986"/>
          </a:xfrm>
        </p:spPr>
        <p:txBody>
          <a:bodyPr/>
          <a:lstStyle/>
          <a:p>
            <a:r>
              <a:rPr lang="en-US" altLang="zh-CN" dirty="0"/>
              <a:t>$ </a:t>
            </a:r>
            <a:r>
              <a:rPr lang="en-US" altLang="zh-CN" dirty="0" err="1"/>
              <a:t>sudo</a:t>
            </a:r>
            <a:r>
              <a:rPr lang="en-US" altLang="zh-CN" dirty="0"/>
              <a:t> apt-get install </a:t>
            </a:r>
            <a:r>
              <a:rPr lang="en-US" altLang="zh-CN" dirty="0" err="1"/>
              <a:t>swi</a:t>
            </a:r>
            <a:r>
              <a:rPr lang="en-US" altLang="zh-CN" dirty="0"/>
              <a:t>-prolog</a:t>
            </a:r>
          </a:p>
          <a:p>
            <a:r>
              <a:rPr lang="en-US" altLang="zh-CN" dirty="0"/>
              <a:t>test.pl</a:t>
            </a:r>
            <a:endParaRPr lang="zh-CN" altLang="en-US" dirty="0"/>
          </a:p>
        </p:txBody>
      </p:sp>
      <p:pic>
        <p:nvPicPr>
          <p:cNvPr id="9" name="图片 8">
            <a:extLst>
              <a:ext uri="{FF2B5EF4-FFF2-40B4-BE49-F238E27FC236}">
                <a16:creationId xmlns:a16="http://schemas.microsoft.com/office/drawing/2014/main" id="{221A2190-2E1A-4E49-A36B-EA3A5DF1A04E}"/>
              </a:ext>
            </a:extLst>
          </p:cNvPr>
          <p:cNvPicPr>
            <a:picLocks noChangeAspect="1"/>
          </p:cNvPicPr>
          <p:nvPr/>
        </p:nvPicPr>
        <p:blipFill>
          <a:blip r:embed="rId3"/>
          <a:stretch>
            <a:fillRect/>
          </a:stretch>
        </p:blipFill>
        <p:spPr>
          <a:xfrm>
            <a:off x="498646" y="4517519"/>
            <a:ext cx="6587954" cy="2158447"/>
          </a:xfrm>
          <a:prstGeom prst="rect">
            <a:avLst/>
          </a:prstGeom>
        </p:spPr>
      </p:pic>
    </p:spTree>
    <p:extLst>
      <p:ext uri="{BB962C8B-B14F-4D97-AF65-F5344CB8AC3E}">
        <p14:creationId xmlns:p14="http://schemas.microsoft.com/office/powerpoint/2010/main" val="2610589469"/>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1195</Words>
  <Application>Microsoft Office PowerPoint</Application>
  <PresentationFormat>全屏显示(4:3)</PresentationFormat>
  <Paragraphs>209</Paragraphs>
  <Slides>22</Slides>
  <Notes>5</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22</vt:i4>
      </vt:variant>
    </vt:vector>
  </HeadingPairs>
  <TitlesOfParts>
    <vt:vector size="32" baseType="lpstr">
      <vt:lpstr>Microsoft YaHei UI</vt:lpstr>
      <vt:lpstr>微软雅黑</vt:lpstr>
      <vt:lpstr>Arial</vt:lpstr>
      <vt:lpstr>Calibri</vt:lpstr>
      <vt:lpstr>Calibri Light</vt:lpstr>
      <vt:lpstr>Segoe UI</vt:lpstr>
      <vt:lpstr>Segoe UI Light</vt:lpstr>
      <vt:lpstr>Wingdings</vt:lpstr>
      <vt:lpstr>WelcomeDoc</vt:lpstr>
      <vt:lpstr>自定义设计方案</vt:lpstr>
      <vt:lpstr>实验四：prolog解释器实现</vt:lpstr>
      <vt:lpstr>目录</vt:lpstr>
      <vt:lpstr>编译器与解释器</vt:lpstr>
      <vt:lpstr>CPython解释器</vt:lpstr>
      <vt:lpstr>Prolog</vt:lpstr>
      <vt:lpstr>prolog</vt:lpstr>
      <vt:lpstr>Example1</vt:lpstr>
      <vt:lpstr>Example2</vt:lpstr>
      <vt:lpstr>参考swipl</vt:lpstr>
      <vt:lpstr>Prolog语法规则</vt:lpstr>
      <vt:lpstr>词法分析</vt:lpstr>
      <vt:lpstr>语法分析</vt:lpstr>
      <vt:lpstr>语法分析</vt:lpstr>
      <vt:lpstr>基本要求(使用linux系统)</vt:lpstr>
      <vt:lpstr>注意事项</vt:lpstr>
      <vt:lpstr>拓展实验</vt:lpstr>
      <vt:lpstr>评分标准</vt:lpstr>
      <vt:lpstr>实验周期</vt:lpstr>
      <vt:lpstr>实验提交与检查</vt:lpstr>
      <vt:lpstr>附录 —— 词法分析</vt:lpstr>
      <vt:lpstr>附录 —— 语法分析</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19</cp:revision>
  <dcterms:created xsi:type="dcterms:W3CDTF">2014-12-21T12:02:00Z</dcterms:created>
  <dcterms:modified xsi:type="dcterms:W3CDTF">2019-05-23T14:33:50Z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y fmtid="{D5CDD505-2E9C-101B-9397-08002B2CF9AE}" pid="3" name="KSOProductBuildVer">
    <vt:lpwstr>2052-11.1.0.8661</vt:lpwstr>
  </property>
</Properties>
</file>