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  <p:sldId id="275" r:id="rId20"/>
    <p:sldId id="276" r:id="rId21"/>
    <p:sldId id="277" r:id="rId22"/>
    <p:sldId id="278" r:id="rId23"/>
    <p:sldId id="279" r:id="rId24"/>
    <p:sldId id="282" r:id="rId25"/>
    <p:sldId id="285" r:id="rId26"/>
    <p:sldId id="288" r:id="rId27"/>
    <p:sldId id="283" r:id="rId28"/>
    <p:sldId id="286" r:id="rId29"/>
    <p:sldId id="287" r:id="rId30"/>
    <p:sldId id="281" r:id="rId31"/>
    <p:sldId id="280" r:id="rId32"/>
    <p:sldId id="284" r:id="rId34"/>
    <p:sldId id="289" r:id="rId35"/>
    <p:sldId id="292" r:id="rId36"/>
    <p:sldId id="290" r:id="rId37"/>
    <p:sldId id="291" r:id="rId38"/>
    <p:sldId id="293" r:id="rId39"/>
    <p:sldId id="294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求解Fibonacci数列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还是Fibonacci数列，在内存中操作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602038"/>
            <a:ext cx="77724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4529-C124-4538-993B-19480666FB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6AEA-45A6-46A7-9748-88957E77C0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4529-C124-4538-993B-19480666FB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6AEA-45A6-46A7-9748-88957E77C0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4529-C124-4538-993B-19480666FB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6AEA-45A6-46A7-9748-88957E77C0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4529-C124-4538-993B-19480666FB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6AEA-45A6-46A7-9748-88957E77C0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4529-C124-4538-993B-19480666FB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6AEA-45A6-46A7-9748-88957E77C0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4529-C124-4538-993B-19480666FB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6AEA-45A6-46A7-9748-88957E77C0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4529-C124-4538-993B-19480666FB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6AEA-45A6-46A7-9748-88957E77C0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4529-C124-4538-993B-19480666FB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6AEA-45A6-46A7-9748-88957E77C0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4529-C124-4538-993B-19480666FB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6AEA-45A6-46A7-9748-88957E77C0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4529-C124-4538-993B-19480666FB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6AEA-45A6-46A7-9748-88957E77C0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4529-C124-4538-993B-19480666FB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6AEA-45A6-46A7-9748-88957E77C0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2255"/>
            <a:ext cx="7886700" cy="4994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10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7BF4529-C124-4538-993B-19480666FB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104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810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31D6AEA-45A6-46A7-9748-88957E77C0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898709"/>
            <a:ext cx="7772400" cy="8662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PA 2 </a:t>
            </a:r>
            <a:r>
              <a:rPr lang="zh-CN" altLang="en-US" dirty="0" smtClean="0"/>
              <a:t>先导  汇编语言程序设计简介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4068146"/>
            <a:ext cx="7772400" cy="1444690"/>
          </a:xfrm>
        </p:spPr>
        <p:txBody>
          <a:bodyPr/>
          <a:lstStyle/>
          <a:p>
            <a:pPr algn="r"/>
            <a:r>
              <a:rPr lang="en-US" altLang="zh-CN" dirty="0" smtClean="0"/>
              <a:t>201</a:t>
            </a:r>
            <a:r>
              <a:rPr lang="en-US" altLang="en-US" dirty="0" smtClean="0"/>
              <a:t>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en-US" dirty="0" smtClean="0"/>
              <a:t>2</a:t>
            </a:r>
            <a:r>
              <a:rPr lang="en-US" altLang="zh-CN" dirty="0" smtClean="0"/>
              <a:t>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685800" y="1111994"/>
            <a:ext cx="6858000" cy="1786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 smtClean="0"/>
              <a:t>计算机系统基础</a:t>
            </a:r>
            <a:br>
              <a:rPr lang="en-US" altLang="zh-CN" sz="2000" dirty="0" smtClean="0"/>
            </a:br>
            <a:r>
              <a:rPr lang="en-US" altLang="zh-CN" sz="2000" dirty="0" smtClean="0"/>
              <a:t>Programming Assignment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高级语言、汇编语言和机器指令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022655"/>
            <a:ext cx="5104731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gcc</a:t>
            </a:r>
            <a:r>
              <a:rPr lang="en-US" altLang="zh-CN" sz="2400" dirty="0" smtClean="0"/>
              <a:t> –c –o </a:t>
            </a:r>
            <a:r>
              <a:rPr lang="en-US" altLang="zh-CN" sz="2400" dirty="0" err="1" smtClean="0"/>
              <a:t>hello_world.o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hello_world.S</a:t>
            </a:r>
            <a:endParaRPr lang="en-US" altLang="zh-CN" sz="2400" dirty="0" smtClean="0"/>
          </a:p>
          <a:p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hexdump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hello_world.o</a:t>
            </a:r>
            <a:r>
              <a:rPr lang="en-US" altLang="zh-CN" sz="2400" dirty="0" smtClean="0"/>
              <a:t> | less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318097" y="2691883"/>
            <a:ext cx="6507805" cy="2862322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0000000 457f 464c 0101 0001 0000 0000 0000 0000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0000010 0001 0003 0001 0000 0000 0000 0000 0000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0000020 02fc 0000 0000 0000 0034 0000 0000 0028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0000030 000f 000e 0001 0000 0007 0000 4c8d 0424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0000040 e483 fff0 fc71 8955 53e5 e851 </a:t>
            </a:r>
            <a:r>
              <a:rPr lang="en-US" altLang="zh-CN" dirty="0" err="1">
                <a:latin typeface="Consolas" panose="020B0609020204030204" pitchFamily="49" charset="0"/>
              </a:rPr>
              <a:t>fffc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ffff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0000050 0105 0000 8300 0cec 908d 0000 0000 8952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0000060 e8c3 </a:t>
            </a:r>
            <a:r>
              <a:rPr lang="en-US" altLang="zh-CN" dirty="0" err="1">
                <a:latin typeface="Consolas" panose="020B0609020204030204" pitchFamily="49" charset="0"/>
              </a:rPr>
              <a:t>fffc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ffff</a:t>
            </a:r>
            <a:r>
              <a:rPr lang="en-US" altLang="zh-CN" dirty="0">
                <a:latin typeface="Consolas" panose="020B0609020204030204" pitchFamily="49" charset="0"/>
              </a:rPr>
              <a:t> c483 b810 0000 0000 658d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0000070 59f8 5d5b 618d c3fc 6548 6c6c 206f 6f57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0000080 6c72 2164 8b00 2404 00c3 4347 3a43 2820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0000090 6544 6962 6e61 3620 332e 302e 312d 2938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002" y="1980380"/>
            <a:ext cx="511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 smtClean="0"/>
              <a:t>hello_world.o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查看其内容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839027" y="6254566"/>
            <a:ext cx="2893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机器语言程序！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318097" y="5885234"/>
            <a:ext cx="640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偏移量                                            数据，两字节一组，小端</a:t>
            </a:r>
            <a:endParaRPr lang="zh-CN" altLang="en-US" dirty="0"/>
          </a:p>
        </p:txBody>
      </p:sp>
      <p:sp>
        <p:nvSpPr>
          <p:cNvPr id="8" name="右大括号 7"/>
          <p:cNvSpPr/>
          <p:nvPr/>
        </p:nvSpPr>
        <p:spPr>
          <a:xfrm rot="5400000">
            <a:off x="4736627" y="3335844"/>
            <a:ext cx="267531" cy="48312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高级语言、汇编语言和机器指令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022655"/>
            <a:ext cx="5104731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gcc</a:t>
            </a:r>
            <a:r>
              <a:rPr lang="en-US" altLang="zh-CN" sz="2400" dirty="0" smtClean="0"/>
              <a:t> –c –o </a:t>
            </a:r>
            <a:r>
              <a:rPr lang="en-US" altLang="zh-CN" sz="2400" dirty="0" err="1" smtClean="0"/>
              <a:t>hello_world.o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hello_world.S</a:t>
            </a:r>
            <a:endParaRPr lang="en-US" altLang="zh-CN" sz="2400" dirty="0" smtClean="0"/>
          </a:p>
          <a:p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objdump</a:t>
            </a:r>
            <a:r>
              <a:rPr lang="en-US" altLang="zh-CN" sz="2400" dirty="0" smtClean="0"/>
              <a:t> -d </a:t>
            </a:r>
            <a:r>
              <a:rPr lang="en-US" altLang="zh-CN" sz="2400" dirty="0" err="1" smtClean="0"/>
              <a:t>hello_world.o</a:t>
            </a:r>
            <a:r>
              <a:rPr lang="en-US" altLang="zh-CN" sz="2400" dirty="0" smtClean="0"/>
              <a:t> | less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809827" y="2691883"/>
            <a:ext cx="7524346" cy="3970318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hello_world.o</a:t>
            </a:r>
            <a:r>
              <a:rPr lang="en-US" altLang="zh-CN" dirty="0">
                <a:latin typeface="Consolas" panose="020B0609020204030204" pitchFamily="49" charset="0"/>
              </a:rPr>
              <a:t>:     file format elf32-i386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Disassembly of section .text: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00000000 &lt;main&gt;: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0:   8d 4c 24 04             lea    0x4(%</a:t>
            </a:r>
            <a:r>
              <a:rPr lang="en-US" altLang="zh-CN" dirty="0" err="1">
                <a:latin typeface="Consolas" panose="020B0609020204030204" pitchFamily="49" charset="0"/>
              </a:rPr>
              <a:t>esp</a:t>
            </a:r>
            <a:r>
              <a:rPr lang="en-US" altLang="zh-CN" dirty="0">
                <a:latin typeface="Consolas" panose="020B0609020204030204" pitchFamily="49" charset="0"/>
              </a:rPr>
              <a:t>),%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4:   83 e4 f0                and    $0xfffffff0,%esp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7:   </a:t>
            </a:r>
            <a:r>
              <a:rPr lang="en-US" altLang="zh-CN" dirty="0" err="1">
                <a:latin typeface="Consolas" panose="020B0609020204030204" pitchFamily="49" charset="0"/>
              </a:rPr>
              <a:t>ff</a:t>
            </a:r>
            <a:r>
              <a:rPr lang="en-US" altLang="zh-CN" dirty="0">
                <a:latin typeface="Consolas" panose="020B0609020204030204" pitchFamily="49" charset="0"/>
              </a:rPr>
              <a:t> 71 fc                </a:t>
            </a:r>
            <a:r>
              <a:rPr lang="en-US" altLang="zh-CN" dirty="0" err="1">
                <a:latin typeface="Consolas" panose="020B0609020204030204" pitchFamily="49" charset="0"/>
              </a:rPr>
              <a:t>pushl</a:t>
            </a:r>
            <a:r>
              <a:rPr lang="en-US" altLang="zh-CN" dirty="0">
                <a:latin typeface="Consolas" panose="020B0609020204030204" pitchFamily="49" charset="0"/>
              </a:rPr>
              <a:t>  -0x4(%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a:   55                      push   %</a:t>
            </a:r>
            <a:r>
              <a:rPr lang="en-US" altLang="zh-CN" dirty="0" err="1">
                <a:latin typeface="Consolas" panose="020B0609020204030204" pitchFamily="49" charset="0"/>
              </a:rPr>
              <a:t>ebp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b:   89 e5               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%</a:t>
            </a:r>
            <a:r>
              <a:rPr lang="en-US" altLang="zh-CN" dirty="0" err="1">
                <a:latin typeface="Consolas" panose="020B0609020204030204" pitchFamily="49" charset="0"/>
              </a:rPr>
              <a:t>esp</a:t>
            </a:r>
            <a:r>
              <a:rPr lang="en-US" altLang="zh-CN" dirty="0">
                <a:latin typeface="Consolas" panose="020B0609020204030204" pitchFamily="49" charset="0"/>
              </a:rPr>
              <a:t>,%</a:t>
            </a:r>
            <a:r>
              <a:rPr lang="en-US" altLang="zh-CN" dirty="0" err="1">
                <a:latin typeface="Consolas" panose="020B0609020204030204" pitchFamily="49" charset="0"/>
              </a:rPr>
              <a:t>ebp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d:   53                      push   %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e:   51                      push   %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f:   e8 fc </a:t>
            </a:r>
            <a:r>
              <a:rPr lang="en-US" altLang="zh-CN" dirty="0" err="1">
                <a:latin typeface="Consolas" panose="020B0609020204030204" pitchFamily="49" charset="0"/>
              </a:rPr>
              <a:t>ff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ff</a:t>
            </a:r>
            <a:r>
              <a:rPr lang="en-US" altLang="zh-CN" dirty="0">
                <a:latin typeface="Consolas" panose="020B0609020204030204" pitchFamily="49" charset="0"/>
              </a:rPr>
              <a:t>          call   10 &lt;main+0x10&gt;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002" y="1980380"/>
            <a:ext cx="511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 smtClean="0"/>
              <a:t>hello_world.o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反汇编其内容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高级语言、汇编语言和机器指令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054485"/>
            <a:ext cx="7886700" cy="3122478"/>
          </a:xfrm>
        </p:spPr>
        <p:txBody>
          <a:bodyPr/>
          <a:lstStyle/>
          <a:p>
            <a:r>
              <a:rPr lang="zh-CN" altLang="en-US" dirty="0" smtClean="0"/>
              <a:t>最后将</a:t>
            </a:r>
            <a:r>
              <a:rPr lang="en-US" altLang="zh-CN" dirty="0" err="1" smtClean="0"/>
              <a:t>hello_world.o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ld</a:t>
            </a:r>
            <a:r>
              <a:rPr lang="zh-CN" altLang="en-US" dirty="0" smtClean="0"/>
              <a:t>程序链接库文件，得到最终的可执行文件</a:t>
            </a:r>
            <a:r>
              <a:rPr lang="en-US" altLang="zh-CN" dirty="0" err="1" smtClean="0"/>
              <a:t>hello_world</a:t>
            </a:r>
            <a:endParaRPr lang="en-US" altLang="zh-CN" dirty="0"/>
          </a:p>
          <a:p>
            <a:r>
              <a:rPr lang="zh-CN" altLang="en-US" dirty="0" smtClean="0"/>
              <a:t>此系后话，先略去不表</a:t>
            </a:r>
            <a:endParaRPr lang="en-US" altLang="zh-CN" dirty="0" smtClean="0"/>
          </a:p>
          <a:p>
            <a:r>
              <a:rPr lang="zh-CN" altLang="en-US" dirty="0"/>
              <a:t>回过头</a:t>
            </a:r>
            <a:r>
              <a:rPr lang="zh-CN" altLang="en-US" dirty="0" smtClean="0"/>
              <a:t>来关注 </a:t>
            </a:r>
            <a:r>
              <a:rPr lang="en-US" altLang="zh-CN" dirty="0" err="1" smtClean="0"/>
              <a:t>hello_world.o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1375041"/>
            <a:ext cx="5817141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gcc</a:t>
            </a:r>
            <a:r>
              <a:rPr lang="en-US" altLang="zh-CN" sz="2400" dirty="0" smtClean="0"/>
              <a:t> –o </a:t>
            </a:r>
            <a:r>
              <a:rPr lang="en-US" altLang="zh-CN" sz="2400" dirty="0" err="1" smtClean="0"/>
              <a:t>hello_world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hello_world.o</a:t>
            </a:r>
            <a:endParaRPr lang="en-US" altLang="zh-CN" sz="2400" dirty="0" smtClean="0"/>
          </a:p>
          <a:p>
            <a:r>
              <a:rPr lang="en-US" altLang="zh-CN" sz="2400" dirty="0" smtClean="0"/>
              <a:t>$ ./</a:t>
            </a:r>
            <a:r>
              <a:rPr lang="en-US" altLang="zh-CN" sz="2400" dirty="0" err="1" smtClean="0"/>
              <a:t>hello_world</a:t>
            </a:r>
            <a:endParaRPr lang="en-US" altLang="zh-CN" sz="2400" dirty="0" smtClean="0"/>
          </a:p>
          <a:p>
            <a:r>
              <a:rPr lang="en-US" altLang="zh-CN" sz="2400" dirty="0" smtClean="0"/>
              <a:t>Hello World!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高级语言、汇编语言和机器指令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9827" y="1939274"/>
            <a:ext cx="7524346" cy="2585323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00000000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&lt;main&gt;: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0:   8d 4c 24 04             lea    0x4(%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esp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),%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ecx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4:   83 e4 f0                and    $0xfffffff0,%esp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7: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71 fc            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pushl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-0x4(%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ecx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a:   55                      push   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ebp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b:   89 e5               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 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esp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ebp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d:   53                      push   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ebx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e:   51                      push   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ecx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f:   e8 fc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       call   10 &lt;main+0x10&gt;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1037665"/>
            <a:ext cx="891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/>
              <a:t>对比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hello_world.o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反汇编和 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hello_world.S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的内容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809827" y="5311654"/>
            <a:ext cx="7524346" cy="1200329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main: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   leal    4(%esp), %</a:t>
            </a:r>
            <a:r>
              <a:rPr lang="zh-CN" alt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ecx</a:t>
            </a:r>
            <a:endParaRPr lang="en-US" altLang="zh-CN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andl    $-16, %esp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   pushl   -4(%ecx)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5695" y="4667373"/>
            <a:ext cx="486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它们有何联系？谁生成的谁？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高级语言、汇编语言和机器指令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218873" y="1048522"/>
            <a:ext cx="9581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对比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hello_world.o</a:t>
            </a:r>
            <a:r>
              <a:rPr lang="zh-CN" altLang="en-US" sz="3200" dirty="0" smtClean="0">
                <a:solidFill>
                  <a:srgbClr val="C00000"/>
                </a:solidFill>
              </a:rPr>
              <a:t>反汇编</a:t>
            </a:r>
            <a:r>
              <a:rPr lang="zh-CN" altLang="en-US" sz="3200" dirty="0" smtClean="0"/>
              <a:t>和 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hello_world.o</a:t>
            </a:r>
            <a:r>
              <a:rPr lang="zh-CN" altLang="en-US" sz="3200" dirty="0" smtClean="0">
                <a:solidFill>
                  <a:srgbClr val="0070C0"/>
                </a:solidFill>
              </a:rPr>
              <a:t>数据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252" y="1949002"/>
            <a:ext cx="7524346" cy="2585323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00000000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&lt;main&gt;: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0:   8d 4c 24 04             lea    0x4(%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esp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),%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ecx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4:   83 e4 f0                and    $0xfffffff0,%esp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7: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71 fc            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pushl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-0x4(%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ecx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a:   55                      push   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ebp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b:   89 e5               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 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esp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ebp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d:   53                      push   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ebx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e:   51                      push   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ecx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f:   e8 fc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       call   10 &lt;main+0x10&gt;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251" y="4659901"/>
            <a:ext cx="7524346" cy="2031325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0000020 02fc 0000 0000 0000 0034 0000 0000 0028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0000030 000f 000e 0001 0000 0007 0000 4c8d 0424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0000040 e483 fff0 fc71 8955 53e5 e851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fffc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ffff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0000050 0105 0000 8300 0cec 908d 0000 0000 8952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0000060 e8c3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fffc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ffff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c483 b810 0000 0000 658d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0000070 59f8 5d5b 618d c3fc 6548 6c6c 206f 6f57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0000080 6c72 2164 8b00 2404 00c3 4347 3a43 2820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高级语言、汇编语言和机器指令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52" y="1949002"/>
            <a:ext cx="7524346" cy="2585323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00000000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&lt;main&gt;: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0:   8d 4c 24 04             lea    0x4(%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esp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),%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ecx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4:   83 e4 f0                and    $0xfffffff0,%esp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7: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71 fc            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pushl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-0x4(%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ecx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a:   55                      push   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ebp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b:   89 e5               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 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esp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ebp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d:   53                      push   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ebx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e:   51                      push   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ecx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f:   e8 fc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       call   10 &lt;main+0x10&gt;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218873" y="1048522"/>
            <a:ext cx="9581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对比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hello_world.o</a:t>
            </a:r>
            <a:r>
              <a:rPr lang="zh-CN" altLang="en-US" sz="3200" dirty="0" smtClean="0">
                <a:solidFill>
                  <a:srgbClr val="C00000"/>
                </a:solidFill>
              </a:rPr>
              <a:t>反汇编</a:t>
            </a:r>
            <a:r>
              <a:rPr lang="zh-CN" altLang="en-US" sz="3200" dirty="0" smtClean="0"/>
              <a:t>和 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hello_world.o</a:t>
            </a:r>
            <a:r>
              <a:rPr lang="zh-CN" altLang="en-US" sz="3200" dirty="0" smtClean="0">
                <a:solidFill>
                  <a:srgbClr val="0070C0"/>
                </a:solidFill>
              </a:rPr>
              <a:t>数据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251" y="4659901"/>
            <a:ext cx="7524346" cy="2031325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0000020 02fc 0000 0000 0000 0034 0000 0000 0028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0000030 000f 000e 0001 0000 0007 0000 4c8d 0424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0000040 e483 fff0 fc71 8955 53e5 e851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fffc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ffff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0000050 0105 0000 8300 0cec 908d 0000 0000 8952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0000060 e8c3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fffc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ffff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c483 b810 0000 0000 658d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0000070 59f8 5d5b 618d c3fc 6548 6c6c 206f 6f57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0000080 6c72 2164 8b00 2404 00c3 4347 3a43 2820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49438" y="4863303"/>
            <a:ext cx="2470826" cy="1624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readelf</a:t>
            </a:r>
            <a:r>
              <a:rPr lang="en-US" altLang="zh-CN" dirty="0"/>
              <a:t> -S </a:t>
            </a:r>
            <a:r>
              <a:rPr lang="en-US" altLang="zh-CN" dirty="0" err="1"/>
              <a:t>hello_world.o</a:t>
            </a:r>
            <a:endParaRPr lang="en-US" altLang="zh-CN" dirty="0" smtClean="0"/>
          </a:p>
          <a:p>
            <a:r>
              <a:rPr lang="zh-CN" altLang="en-US" dirty="0" smtClean="0"/>
              <a:t>可知：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.text Off</a:t>
            </a:r>
            <a:r>
              <a:rPr lang="zh-CN" altLang="en-US" dirty="0" smtClean="0"/>
              <a:t>  </a:t>
            </a:r>
            <a:r>
              <a:rPr lang="en-US" altLang="zh-CN" dirty="0" smtClean="0"/>
              <a:t>= 0x3c</a:t>
            </a:r>
            <a:endParaRPr lang="en-US" altLang="zh-CN" dirty="0" smtClean="0"/>
          </a:p>
          <a:p>
            <a:r>
              <a:rPr lang="en-US" altLang="zh-CN" dirty="0" smtClean="0"/>
              <a:t>.data Off = 0x78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高级语言、汇编语言和机器指令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52" y="1949002"/>
            <a:ext cx="7524346" cy="2585323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00000000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&lt;main&gt;: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0:   8d 4c 24 04             lea    0x4(%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esp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),%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ecx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4:   83 e4 f0                and    $0xfffffff0,%esp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7: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71 fc            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pushl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-0x4(%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ecx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a:   55                      push   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ebp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b:   89 e5               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 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esp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ebp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d:   53                      push   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ebx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e:   51                      push   %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ecx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f:   e8 fc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       call   10 &lt;main+0x10&gt;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218873" y="1048522"/>
            <a:ext cx="9581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对比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hello_world.o</a:t>
            </a:r>
            <a:r>
              <a:rPr lang="zh-CN" altLang="en-US" sz="3200" dirty="0" smtClean="0">
                <a:solidFill>
                  <a:srgbClr val="C00000"/>
                </a:solidFill>
              </a:rPr>
              <a:t>反汇编</a:t>
            </a:r>
            <a:r>
              <a:rPr lang="zh-CN" altLang="en-US" sz="3200" dirty="0" smtClean="0"/>
              <a:t>和 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hello_world.o</a:t>
            </a:r>
            <a:r>
              <a:rPr lang="zh-CN" altLang="en-US" sz="3200" dirty="0" smtClean="0">
                <a:solidFill>
                  <a:srgbClr val="0070C0"/>
                </a:solidFill>
              </a:rPr>
              <a:t>数据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251" y="4659901"/>
            <a:ext cx="7524346" cy="2031325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0000020 02fc 0000 0000 0000 0034 0000 0000 0028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0000030 000f 000e 0001 0000 0007 0000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4c8d 0424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0000040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e483 fff0 fc71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8955 53e5 e851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fffc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ffff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0000050 0105 0000 8300 0cec 908d 0000 0000 8952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0000060 e8c3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fffc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ffff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c483 b810 0000 0000 658d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0000070 59f8 5d5b 618d c3fc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6548 6c6c 206f 6f57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0000080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6c72 2164 8b00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2404 00c3 4347 3a43 2820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49438" y="4863303"/>
            <a:ext cx="2470826" cy="1624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readelf</a:t>
            </a:r>
            <a:r>
              <a:rPr lang="en-US" altLang="zh-CN" dirty="0"/>
              <a:t> -S </a:t>
            </a:r>
            <a:r>
              <a:rPr lang="en-US" altLang="zh-CN" dirty="0" err="1"/>
              <a:t>hello_world.o</a:t>
            </a:r>
            <a:endParaRPr lang="en-US" altLang="zh-CN" dirty="0" smtClean="0"/>
          </a:p>
          <a:p>
            <a:r>
              <a:rPr lang="zh-CN" altLang="en-US" dirty="0" smtClean="0"/>
              <a:t>可知：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.text Off</a:t>
            </a:r>
            <a:r>
              <a:rPr lang="zh-CN" altLang="en-US" dirty="0" smtClean="0"/>
              <a:t>  </a:t>
            </a:r>
            <a:r>
              <a:rPr lang="en-US" altLang="zh-CN" dirty="0" smtClean="0"/>
              <a:t>= 0x3c</a:t>
            </a:r>
            <a:endParaRPr lang="en-US" altLang="zh-CN" dirty="0" smtClean="0"/>
          </a:p>
          <a:p>
            <a:r>
              <a:rPr lang="en-US" altLang="zh-CN" dirty="0" smtClean="0"/>
              <a:t>.data Off = 0x78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 rot="8156192">
            <a:off x="3775080" y="2840249"/>
            <a:ext cx="369651" cy="254562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5538487"/>
            <a:ext cx="48740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C00000"/>
                </a:solidFill>
              </a:rPr>
              <a:t>Hello World!\0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高级语言、汇编语言和机器指令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汇编语言是对应机器语言的助记符</a:t>
            </a:r>
            <a:endParaRPr lang="en-US" altLang="zh-CN" dirty="0" smtClean="0"/>
          </a:p>
          <a:p>
            <a:r>
              <a:rPr lang="zh-CN" altLang="en-US" dirty="0" smtClean="0"/>
              <a:t>汇编语言的一条语句对应一条机器指令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9827" y="2691883"/>
            <a:ext cx="7524346" cy="3970318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hello_world.o</a:t>
            </a:r>
            <a:r>
              <a:rPr lang="en-US" altLang="zh-CN" dirty="0">
                <a:latin typeface="Consolas" panose="020B0609020204030204" pitchFamily="49" charset="0"/>
              </a:rPr>
              <a:t>:     file format elf32-i386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Disassembly of section .text: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00000000 &lt;main&gt;: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0:   8d 4c 24 04             lea    0x4(%</a:t>
            </a:r>
            <a:r>
              <a:rPr lang="en-US" altLang="zh-CN" dirty="0" err="1">
                <a:latin typeface="Consolas" panose="020B0609020204030204" pitchFamily="49" charset="0"/>
              </a:rPr>
              <a:t>esp</a:t>
            </a:r>
            <a:r>
              <a:rPr lang="en-US" altLang="zh-CN" dirty="0">
                <a:latin typeface="Consolas" panose="020B0609020204030204" pitchFamily="49" charset="0"/>
              </a:rPr>
              <a:t>),%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4:   83 e4 f0                and    $0xfffffff0,%esp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7:   </a:t>
            </a:r>
            <a:r>
              <a:rPr lang="en-US" altLang="zh-CN" dirty="0" err="1">
                <a:latin typeface="Consolas" panose="020B0609020204030204" pitchFamily="49" charset="0"/>
              </a:rPr>
              <a:t>ff</a:t>
            </a:r>
            <a:r>
              <a:rPr lang="en-US" altLang="zh-CN" dirty="0">
                <a:latin typeface="Consolas" panose="020B0609020204030204" pitchFamily="49" charset="0"/>
              </a:rPr>
              <a:t> 71 fc                </a:t>
            </a:r>
            <a:r>
              <a:rPr lang="en-US" altLang="zh-CN" dirty="0" err="1">
                <a:latin typeface="Consolas" panose="020B0609020204030204" pitchFamily="49" charset="0"/>
              </a:rPr>
              <a:t>pushl</a:t>
            </a:r>
            <a:r>
              <a:rPr lang="en-US" altLang="zh-CN" dirty="0">
                <a:latin typeface="Consolas" panose="020B0609020204030204" pitchFamily="49" charset="0"/>
              </a:rPr>
              <a:t>  -0x4(%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a:   55                      push   %</a:t>
            </a:r>
            <a:r>
              <a:rPr lang="en-US" altLang="zh-CN" dirty="0" err="1">
                <a:latin typeface="Consolas" panose="020B0609020204030204" pitchFamily="49" charset="0"/>
              </a:rPr>
              <a:t>ebp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b:   89 e5               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%</a:t>
            </a:r>
            <a:r>
              <a:rPr lang="en-US" altLang="zh-CN" dirty="0" err="1">
                <a:latin typeface="Consolas" panose="020B0609020204030204" pitchFamily="49" charset="0"/>
              </a:rPr>
              <a:t>esp</a:t>
            </a:r>
            <a:r>
              <a:rPr lang="en-US" altLang="zh-CN" dirty="0">
                <a:latin typeface="Consolas" panose="020B0609020204030204" pitchFamily="49" charset="0"/>
              </a:rPr>
              <a:t>,%</a:t>
            </a:r>
            <a:r>
              <a:rPr lang="en-US" altLang="zh-CN" dirty="0" err="1">
                <a:latin typeface="Consolas" panose="020B0609020204030204" pitchFamily="49" charset="0"/>
              </a:rPr>
              <a:t>ebp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d:   53                      push   %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e:   51                      push   %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f:   e8 fc </a:t>
            </a:r>
            <a:r>
              <a:rPr lang="en-US" altLang="zh-CN" dirty="0" err="1">
                <a:latin typeface="Consolas" panose="020B0609020204030204" pitchFamily="49" charset="0"/>
              </a:rPr>
              <a:t>ff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ff</a:t>
            </a:r>
            <a:r>
              <a:rPr lang="en-US" altLang="zh-CN" dirty="0">
                <a:latin typeface="Consolas" panose="020B0609020204030204" pitchFamily="49" charset="0"/>
              </a:rPr>
              <a:t>          call   10 &lt;main+0x10&gt;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7425" y="2107108"/>
            <a:ext cx="511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 smtClean="0"/>
              <a:t>hello_world.o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反汇编其内容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789889" y="4367719"/>
            <a:ext cx="2013626" cy="2198451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8433" y="4367718"/>
            <a:ext cx="600279" cy="2198451"/>
          </a:xfrm>
          <a:prstGeom prst="rect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5686" y="2507217"/>
            <a:ext cx="4596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相对于起始位置的偏移量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6507" y="3276658"/>
            <a:ext cx="360247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实际存储在</a:t>
            </a:r>
            <a:r>
              <a:rPr lang="en-US" altLang="zh-CN" sz="2400" dirty="0" smtClean="0">
                <a:solidFill>
                  <a:srgbClr val="C00000"/>
                </a:solidFill>
              </a:rPr>
              <a:t>.o</a:t>
            </a:r>
            <a:r>
              <a:rPr lang="zh-CN" altLang="en-US" sz="2400" dirty="0" smtClean="0">
                <a:solidFill>
                  <a:srgbClr val="C00000"/>
                </a:solidFill>
              </a:rPr>
              <a:t>文件中的机器指令（和数据）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68985" y="4367717"/>
            <a:ext cx="3100691" cy="2198451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01015" y="3762888"/>
            <a:ext cx="19366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B050"/>
                </a:solidFill>
              </a:rPr>
              <a:t>汇编助记符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汇编语言程序的编写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2255"/>
            <a:ext cx="7886700" cy="948102"/>
          </a:xfrm>
        </p:spPr>
        <p:txBody>
          <a:bodyPr/>
          <a:lstStyle/>
          <a:p>
            <a:r>
              <a:rPr lang="zh-CN" altLang="en-US" dirty="0" smtClean="0"/>
              <a:t>一个汇编语言程序：</a:t>
            </a:r>
            <a:r>
              <a:rPr lang="zh-CN" altLang="en-US" dirty="0" smtClean="0">
                <a:solidFill>
                  <a:srgbClr val="C00000"/>
                </a:solidFill>
              </a:rPr>
              <a:t>一条又一条排好的汇编语句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1312" y="2691883"/>
            <a:ext cx="7524346" cy="3970318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hello_world.o</a:t>
            </a:r>
            <a:r>
              <a:rPr lang="en-US" altLang="zh-CN" dirty="0">
                <a:latin typeface="Consolas" panose="020B0609020204030204" pitchFamily="49" charset="0"/>
              </a:rPr>
              <a:t>:     file format elf32-i386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Disassembly of section .text: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00000000 &lt;main&gt;: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0:   8d 4c 24 04             lea    0x4(%</a:t>
            </a:r>
            <a:r>
              <a:rPr lang="en-US" altLang="zh-CN" dirty="0" err="1">
                <a:latin typeface="Consolas" panose="020B0609020204030204" pitchFamily="49" charset="0"/>
              </a:rPr>
              <a:t>esp</a:t>
            </a:r>
            <a:r>
              <a:rPr lang="en-US" altLang="zh-CN" dirty="0">
                <a:latin typeface="Consolas" panose="020B0609020204030204" pitchFamily="49" charset="0"/>
              </a:rPr>
              <a:t>),%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4:   83 e4 f0                and    $0xfffffff0,%esp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7:   </a:t>
            </a:r>
            <a:r>
              <a:rPr lang="en-US" altLang="zh-CN" dirty="0" err="1">
                <a:latin typeface="Consolas" panose="020B0609020204030204" pitchFamily="49" charset="0"/>
              </a:rPr>
              <a:t>ff</a:t>
            </a:r>
            <a:r>
              <a:rPr lang="en-US" altLang="zh-CN" dirty="0">
                <a:latin typeface="Consolas" panose="020B0609020204030204" pitchFamily="49" charset="0"/>
              </a:rPr>
              <a:t> 71 fc                </a:t>
            </a:r>
            <a:r>
              <a:rPr lang="en-US" altLang="zh-CN" dirty="0" err="1">
                <a:latin typeface="Consolas" panose="020B0609020204030204" pitchFamily="49" charset="0"/>
              </a:rPr>
              <a:t>pushl</a:t>
            </a:r>
            <a:r>
              <a:rPr lang="en-US" altLang="zh-CN" dirty="0">
                <a:latin typeface="Consolas" panose="020B0609020204030204" pitchFamily="49" charset="0"/>
              </a:rPr>
              <a:t>  -0x4(%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a:   55                      push   %</a:t>
            </a:r>
            <a:r>
              <a:rPr lang="en-US" altLang="zh-CN" dirty="0" err="1">
                <a:latin typeface="Consolas" panose="020B0609020204030204" pitchFamily="49" charset="0"/>
              </a:rPr>
              <a:t>ebp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b:   89 e5               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%</a:t>
            </a:r>
            <a:r>
              <a:rPr lang="en-US" altLang="zh-CN" dirty="0" err="1">
                <a:latin typeface="Consolas" panose="020B0609020204030204" pitchFamily="49" charset="0"/>
              </a:rPr>
              <a:t>esp</a:t>
            </a:r>
            <a:r>
              <a:rPr lang="en-US" altLang="zh-CN" dirty="0">
                <a:latin typeface="Consolas" panose="020B0609020204030204" pitchFamily="49" charset="0"/>
              </a:rPr>
              <a:t>,%</a:t>
            </a:r>
            <a:r>
              <a:rPr lang="en-US" altLang="zh-CN" dirty="0" err="1">
                <a:latin typeface="Consolas" panose="020B0609020204030204" pitchFamily="49" charset="0"/>
              </a:rPr>
              <a:t>ebp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d:   53                      push   %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e:   51                      push   %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f:   e8 fc </a:t>
            </a:r>
            <a:r>
              <a:rPr lang="en-US" altLang="zh-CN" dirty="0" err="1">
                <a:latin typeface="Consolas" panose="020B0609020204030204" pitchFamily="49" charset="0"/>
              </a:rPr>
              <a:t>ff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ff</a:t>
            </a:r>
            <a:r>
              <a:rPr lang="en-US" altLang="zh-CN" dirty="0">
                <a:latin typeface="Consolas" panose="020B0609020204030204" pitchFamily="49" charset="0"/>
              </a:rPr>
              <a:t>          call   10 &lt;main+0x10&gt;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3487" y="1980380"/>
            <a:ext cx="511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 smtClean="0"/>
              <a:t>hello_world.o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反汇编其内容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高级语言、汇编语言和机器指令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2255"/>
            <a:ext cx="7886700" cy="948102"/>
          </a:xfrm>
        </p:spPr>
        <p:txBody>
          <a:bodyPr/>
          <a:lstStyle/>
          <a:p>
            <a:r>
              <a:rPr lang="zh-CN" altLang="en-US" dirty="0" smtClean="0"/>
              <a:t>一个汇编语言程序的（正常）执行方式：</a:t>
            </a:r>
            <a:r>
              <a:rPr lang="zh-CN" altLang="en-US" dirty="0" smtClean="0">
                <a:solidFill>
                  <a:srgbClr val="C00000"/>
                </a:solidFill>
              </a:rPr>
              <a:t>一条接一条的执行，遇到</a:t>
            </a:r>
            <a:r>
              <a:rPr lang="en-US" altLang="zh-CN" dirty="0" smtClean="0">
                <a:solidFill>
                  <a:srgbClr val="C00000"/>
                </a:solidFill>
              </a:rPr>
              <a:t>call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err="1" smtClean="0">
                <a:solidFill>
                  <a:srgbClr val="C00000"/>
                </a:solidFill>
              </a:rPr>
              <a:t>jmp</a:t>
            </a:r>
            <a:r>
              <a:rPr lang="zh-CN" altLang="en-US" dirty="0" smtClean="0">
                <a:solidFill>
                  <a:srgbClr val="C00000"/>
                </a:solidFill>
              </a:rPr>
              <a:t>等便跳转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48254" y="2691883"/>
            <a:ext cx="7147403" cy="3970318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hello_world.o</a:t>
            </a:r>
            <a:r>
              <a:rPr lang="en-US" altLang="zh-CN" dirty="0">
                <a:latin typeface="Consolas" panose="020B0609020204030204" pitchFamily="49" charset="0"/>
              </a:rPr>
              <a:t>:     file format elf32-i386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Disassembly of section .text: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00000000 &lt;main&gt;: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0:   8d 4c 24 04             lea    0x4(%</a:t>
            </a:r>
            <a:r>
              <a:rPr lang="en-US" altLang="zh-CN" dirty="0" err="1">
                <a:latin typeface="Consolas" panose="020B0609020204030204" pitchFamily="49" charset="0"/>
              </a:rPr>
              <a:t>esp</a:t>
            </a:r>
            <a:r>
              <a:rPr lang="en-US" altLang="zh-CN" dirty="0">
                <a:latin typeface="Consolas" panose="020B0609020204030204" pitchFamily="49" charset="0"/>
              </a:rPr>
              <a:t>),%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4:   83 e4 f0                and    $0xfffffff0,%esp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7:   </a:t>
            </a:r>
            <a:r>
              <a:rPr lang="en-US" altLang="zh-CN" dirty="0" err="1">
                <a:latin typeface="Consolas" panose="020B0609020204030204" pitchFamily="49" charset="0"/>
              </a:rPr>
              <a:t>ff</a:t>
            </a:r>
            <a:r>
              <a:rPr lang="en-US" altLang="zh-CN" dirty="0">
                <a:latin typeface="Consolas" panose="020B0609020204030204" pitchFamily="49" charset="0"/>
              </a:rPr>
              <a:t> 71 fc                </a:t>
            </a:r>
            <a:r>
              <a:rPr lang="en-US" altLang="zh-CN" dirty="0" err="1">
                <a:latin typeface="Consolas" panose="020B0609020204030204" pitchFamily="49" charset="0"/>
              </a:rPr>
              <a:t>pushl</a:t>
            </a:r>
            <a:r>
              <a:rPr lang="en-US" altLang="zh-CN" dirty="0">
                <a:latin typeface="Consolas" panose="020B0609020204030204" pitchFamily="49" charset="0"/>
              </a:rPr>
              <a:t>  -0x4(%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a:   55                      push   %</a:t>
            </a:r>
            <a:r>
              <a:rPr lang="en-US" altLang="zh-CN" dirty="0" err="1">
                <a:latin typeface="Consolas" panose="020B0609020204030204" pitchFamily="49" charset="0"/>
              </a:rPr>
              <a:t>ebp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b:   89 e5               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%</a:t>
            </a:r>
            <a:r>
              <a:rPr lang="en-US" altLang="zh-CN" dirty="0" err="1">
                <a:latin typeface="Consolas" panose="020B0609020204030204" pitchFamily="49" charset="0"/>
              </a:rPr>
              <a:t>esp</a:t>
            </a:r>
            <a:r>
              <a:rPr lang="en-US" altLang="zh-CN" dirty="0">
                <a:latin typeface="Consolas" panose="020B0609020204030204" pitchFamily="49" charset="0"/>
              </a:rPr>
              <a:t>,%</a:t>
            </a:r>
            <a:r>
              <a:rPr lang="en-US" altLang="zh-CN" dirty="0" err="1">
                <a:latin typeface="Consolas" panose="020B0609020204030204" pitchFamily="49" charset="0"/>
              </a:rPr>
              <a:t>ebp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d:   53                      push   %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e:   51                      push   %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f:   e8 fc </a:t>
            </a:r>
            <a:r>
              <a:rPr lang="en-US" altLang="zh-CN" dirty="0" err="1">
                <a:latin typeface="Consolas" panose="020B0609020204030204" pitchFamily="49" charset="0"/>
              </a:rPr>
              <a:t>ff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ff</a:t>
            </a:r>
            <a:r>
              <a:rPr lang="en-US" altLang="zh-CN" dirty="0">
                <a:latin typeface="Consolas" panose="020B0609020204030204" pitchFamily="49" charset="0"/>
              </a:rPr>
              <a:t>          call   10 &lt;main+0x10&gt;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93487" y="2097116"/>
            <a:ext cx="511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 smtClean="0"/>
              <a:t>hello_world.o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反汇编其内容</a:t>
            </a:r>
            <a:endParaRPr lang="zh-CN" altLang="en-US" sz="3200" dirty="0"/>
          </a:p>
        </p:txBody>
      </p:sp>
      <p:sp>
        <p:nvSpPr>
          <p:cNvPr id="8" name="右箭头 7"/>
          <p:cNvSpPr/>
          <p:nvPr/>
        </p:nvSpPr>
        <p:spPr>
          <a:xfrm rot="2691967">
            <a:off x="1211092" y="3797599"/>
            <a:ext cx="1274323" cy="3988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92" y="31260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从第一条开始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rot="5400000">
            <a:off x="906243" y="4809124"/>
            <a:ext cx="1536450" cy="3988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36589" y="4447311"/>
            <a:ext cx="666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顺序往下执行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 rot="10800000">
            <a:off x="175098" y="6263367"/>
            <a:ext cx="1989935" cy="3988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-66244" y="5731178"/>
            <a:ext cx="2155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遇到</a:t>
            </a:r>
            <a:r>
              <a:rPr lang="en-US" altLang="zh-CN" dirty="0" smtClean="0">
                <a:solidFill>
                  <a:srgbClr val="C00000"/>
                </a:solidFill>
              </a:rPr>
              <a:t>call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err="1" smtClean="0">
                <a:solidFill>
                  <a:srgbClr val="C00000"/>
                </a:solidFill>
              </a:rPr>
              <a:t>jmp</a:t>
            </a:r>
            <a:r>
              <a:rPr lang="zh-CN" altLang="en-US" dirty="0" smtClean="0">
                <a:solidFill>
                  <a:srgbClr val="C00000"/>
                </a:solidFill>
              </a:rPr>
              <a:t>等便跳转到目的地址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2255"/>
            <a:ext cx="7886700" cy="1181566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一条汇编语句的格式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330741" y="1930297"/>
            <a:ext cx="8813259" cy="14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(</a:t>
            </a:r>
            <a:r>
              <a:rPr lang="en-US" altLang="zh-CN" sz="3200" dirty="0" err="1" smtClean="0"/>
              <a:t>gcc</a:t>
            </a:r>
            <a:r>
              <a:rPr lang="zh-CN" altLang="en-US" sz="3200" dirty="0" smtClean="0"/>
              <a:t>接受的格式，也是我们写程序的格式）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AT&amp;T</a:t>
            </a:r>
            <a:r>
              <a:rPr lang="zh-CN" altLang="en-US" sz="3200" b="1" dirty="0" smtClean="0"/>
              <a:t>格式</a:t>
            </a:r>
            <a:r>
              <a:rPr lang="zh-CN" altLang="en-US" sz="3200" dirty="0" smtClean="0"/>
              <a:t>：</a:t>
            </a:r>
            <a:r>
              <a:rPr lang="zh-CN" altLang="en-US" sz="3200" dirty="0" smtClean="0">
                <a:solidFill>
                  <a:srgbClr val="C00000"/>
                </a:solidFill>
              </a:rPr>
              <a:t>指令</a:t>
            </a:r>
            <a:r>
              <a:rPr lang="zh-CN" altLang="en-US" sz="3200" dirty="0" smtClean="0">
                <a:solidFill>
                  <a:srgbClr val="0070C0"/>
                </a:solidFill>
              </a:rPr>
              <a:t>长度后缀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solidFill>
                  <a:schemeClr val="accent4">
                    <a:lumMod val="75000"/>
                  </a:schemeClr>
                </a:solidFill>
              </a:rPr>
              <a:t>源操作数</a:t>
            </a:r>
            <a:r>
              <a:rPr lang="en-US" altLang="zh-CN" sz="3200" dirty="0" smtClean="0"/>
              <a:t>, </a:t>
            </a:r>
            <a:r>
              <a:rPr lang="zh-CN" altLang="en-US" sz="3200" dirty="0" smtClean="0">
                <a:solidFill>
                  <a:srgbClr val="00B050"/>
                </a:solidFill>
              </a:rPr>
              <a:t>目的操作数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32774" y="3410157"/>
            <a:ext cx="40064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C00000"/>
                </a:solidFill>
              </a:rPr>
              <a:t>mov</a:t>
            </a:r>
            <a:r>
              <a:rPr lang="zh-CN" altLang="en-US" sz="4400" dirty="0">
                <a:solidFill>
                  <a:srgbClr val="0070C0"/>
                </a:solidFill>
              </a:rPr>
              <a:t>l</a:t>
            </a:r>
            <a:r>
              <a:rPr lang="zh-CN" altLang="en-US" sz="4400" dirty="0"/>
              <a:t> </a:t>
            </a:r>
            <a:r>
              <a:rPr lang="zh-CN" altLang="en-US" sz="4400" dirty="0">
                <a:solidFill>
                  <a:schemeClr val="accent4">
                    <a:lumMod val="75000"/>
                  </a:schemeClr>
                </a:solidFill>
              </a:rPr>
              <a:t>$0x7</a:t>
            </a:r>
            <a:r>
              <a:rPr lang="zh-CN" altLang="en-US" sz="4400" dirty="0"/>
              <a:t>, </a:t>
            </a:r>
            <a:r>
              <a:rPr lang="zh-CN" altLang="en-US" sz="4400" dirty="0">
                <a:solidFill>
                  <a:srgbClr val="00B050"/>
                </a:solidFill>
              </a:rPr>
              <a:t>%eax</a:t>
            </a:r>
            <a:endParaRPr lang="zh-CN" altLang="en-US" sz="4400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0741" y="5156642"/>
            <a:ext cx="8813259" cy="14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INTEL</a:t>
            </a:r>
            <a:r>
              <a:rPr lang="zh-CN" altLang="en-US" sz="3200" b="1" dirty="0" smtClean="0"/>
              <a:t>格式</a:t>
            </a:r>
            <a:r>
              <a:rPr lang="zh-CN" altLang="en-US" sz="3200" dirty="0" smtClean="0"/>
              <a:t>：</a:t>
            </a:r>
            <a:r>
              <a:rPr lang="zh-CN" altLang="en-US" sz="3200" dirty="0" smtClean="0">
                <a:solidFill>
                  <a:srgbClr val="C00000"/>
                </a:solidFill>
              </a:rPr>
              <a:t>指令</a:t>
            </a:r>
            <a:r>
              <a:rPr lang="zh-CN" altLang="en-US" sz="3200" dirty="0">
                <a:solidFill>
                  <a:srgbClr val="00B050"/>
                </a:solidFill>
              </a:rPr>
              <a:t>目的</a:t>
            </a:r>
            <a:r>
              <a:rPr lang="zh-CN" altLang="en-US" sz="3200" dirty="0" smtClean="0">
                <a:solidFill>
                  <a:srgbClr val="00B050"/>
                </a:solidFill>
              </a:rPr>
              <a:t>操作数</a:t>
            </a:r>
            <a:r>
              <a:rPr lang="en-US" altLang="zh-CN" sz="3200" dirty="0" smtClean="0">
                <a:solidFill>
                  <a:srgbClr val="00B050"/>
                </a:solidFill>
              </a:rPr>
              <a:t>, </a:t>
            </a:r>
            <a:r>
              <a:rPr lang="zh-CN" altLang="en-US" sz="3200" dirty="0" smtClean="0">
                <a:solidFill>
                  <a:schemeClr val="accent4">
                    <a:lumMod val="75000"/>
                  </a:schemeClr>
                </a:solidFill>
              </a:rPr>
              <a:t>源操作数</a:t>
            </a:r>
            <a:endParaRPr lang="en-US" altLang="zh-CN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(i386</a:t>
            </a:r>
            <a:r>
              <a:rPr lang="zh-CN" altLang="en-US" sz="3200" dirty="0" smtClean="0"/>
              <a:t>手册上采用的格式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432774" y="4542817"/>
            <a:ext cx="4630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C00000"/>
                </a:solidFill>
              </a:rPr>
              <a:t>MOV</a:t>
            </a:r>
            <a:r>
              <a:rPr lang="en-US" altLang="zh-CN" sz="4400" dirty="0" smtClean="0"/>
              <a:t> </a:t>
            </a:r>
            <a:r>
              <a:rPr lang="en-US" altLang="zh-CN" sz="4400" dirty="0" smtClean="0">
                <a:solidFill>
                  <a:srgbClr val="00B050"/>
                </a:solidFill>
              </a:rPr>
              <a:t>EAX</a:t>
            </a:r>
            <a:r>
              <a:rPr lang="en-US" altLang="zh-CN" sz="4400" dirty="0" smtClean="0"/>
              <a:t>, </a:t>
            </a:r>
            <a:r>
              <a:rPr lang="en-US" altLang="zh-CN" sz="4400" dirty="0" smtClean="0">
                <a:solidFill>
                  <a:schemeClr val="accent4">
                    <a:lumMod val="75000"/>
                  </a:schemeClr>
                </a:solidFill>
              </a:rPr>
              <a:t>0x7</a:t>
            </a:r>
            <a:endParaRPr lang="zh-CN" altLang="en-US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-194553" y="4396902"/>
            <a:ext cx="94261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2255"/>
            <a:ext cx="7886700" cy="1629039"/>
          </a:xfrm>
        </p:spPr>
        <p:txBody>
          <a:bodyPr/>
          <a:lstStyle/>
          <a:p>
            <a:r>
              <a:rPr lang="zh-CN" altLang="en-US" dirty="0" smtClean="0"/>
              <a:t>汇编语言的大致种类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和课本</a:t>
            </a:r>
            <a:r>
              <a:rPr lang="en-US" altLang="zh-CN" dirty="0" smtClean="0"/>
              <a:t>3.3</a:t>
            </a:r>
            <a:r>
              <a:rPr lang="zh-CN" altLang="en-US" dirty="0" smtClean="0"/>
              <a:t>节讲的指令内容一致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6082" y="2415843"/>
          <a:ext cx="6991350" cy="2978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0604"/>
                <a:gridCol w="4750746"/>
              </a:tblGrid>
              <a:tr h="59576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类型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举例 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长度后缀省略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9576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传送指令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xchg</a:t>
                      </a:r>
                      <a:r>
                        <a:rPr lang="en-US" altLang="zh-CN" baseline="0" dirty="0" smtClean="0"/>
                        <a:t>, push, lea, …, in, out, 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9576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定点算术运算指令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add, sub, </a:t>
                      </a:r>
                      <a:r>
                        <a:rPr lang="en-US" altLang="zh-CN" dirty="0" err="1" smtClean="0"/>
                        <a:t>mul</a:t>
                      </a:r>
                      <a:r>
                        <a:rPr lang="en-US" altLang="zh-CN" dirty="0" smtClean="0"/>
                        <a:t>, div, </a:t>
                      </a:r>
                      <a:r>
                        <a:rPr lang="en-US" altLang="zh-CN" dirty="0" err="1" smtClean="0"/>
                        <a:t>inc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dec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cmp</a:t>
                      </a:r>
                      <a:r>
                        <a:rPr lang="en-US" altLang="zh-CN" dirty="0" smtClean="0"/>
                        <a:t>, 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9576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按位运算指令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and, not, or, </a:t>
                      </a:r>
                      <a:r>
                        <a:rPr lang="en-US" altLang="zh-CN" dirty="0" err="1" smtClean="0"/>
                        <a:t>xor</a:t>
                      </a:r>
                      <a:r>
                        <a:rPr lang="en-US" altLang="zh-CN" dirty="0" smtClean="0"/>
                        <a:t>, test, </a:t>
                      </a:r>
                      <a:r>
                        <a:rPr lang="en-US" altLang="zh-CN" dirty="0" err="1" smtClean="0"/>
                        <a:t>shr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shl</a:t>
                      </a:r>
                      <a:r>
                        <a:rPr lang="en-US" altLang="zh-CN" dirty="0" smtClean="0"/>
                        <a:t>, 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9576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控制转移指令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call, ret, </a:t>
                      </a:r>
                      <a:r>
                        <a:rPr lang="en-US" altLang="zh-CN" dirty="0" err="1" smtClean="0"/>
                        <a:t>jmp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jne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jb</a:t>
                      </a:r>
                      <a:r>
                        <a:rPr lang="en-US" altLang="zh-CN" baseline="0" dirty="0" smtClean="0"/>
                        <a:t>, …, </a:t>
                      </a:r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iret</a:t>
                      </a:r>
                      <a:r>
                        <a:rPr lang="en-US" altLang="zh-CN" baseline="0" dirty="0" smtClean="0"/>
                        <a:t>, …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16082" y="5572045"/>
            <a:ext cx="699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smtClean="0"/>
              <a:t>i386</a:t>
            </a:r>
            <a:r>
              <a:rPr lang="zh-CN" altLang="en-US" dirty="0" smtClean="0"/>
              <a:t>手册，以及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实验指导 </a:t>
            </a:r>
            <a:r>
              <a:rPr lang="en-US" altLang="zh-CN" dirty="0" smtClean="0"/>
              <a:t>(Guide)》</a:t>
            </a:r>
            <a:r>
              <a:rPr lang="zh-CN" altLang="en-US" dirty="0" smtClean="0"/>
              <a:t>第一页上列举的参考资料和网站，注意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At&amp;t</a:t>
            </a:r>
            <a:r>
              <a:rPr lang="zh-CN" altLang="en-US" dirty="0" smtClean="0"/>
              <a:t>格式的区别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2255"/>
            <a:ext cx="7886700" cy="1638766"/>
          </a:xfrm>
        </p:spPr>
        <p:txBody>
          <a:bodyPr/>
          <a:lstStyle/>
          <a:p>
            <a:r>
              <a:rPr lang="zh-CN" altLang="en-US" dirty="0" smtClean="0"/>
              <a:t>操作数的寻址（找到它的值）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课本</a:t>
            </a:r>
            <a:r>
              <a:rPr lang="en-US" altLang="zh-CN" dirty="0" smtClean="0"/>
              <a:t>pg. 93</a:t>
            </a:r>
            <a:r>
              <a:rPr lang="zh-CN" altLang="en-US" dirty="0" smtClean="0"/>
              <a:t>，图</a:t>
            </a:r>
            <a:r>
              <a:rPr lang="en-US" altLang="zh-CN" dirty="0" smtClean="0"/>
              <a:t>3.4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96588" y="2888516"/>
            <a:ext cx="40064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C00000"/>
                </a:solidFill>
              </a:rPr>
              <a:t>mov</a:t>
            </a:r>
            <a:r>
              <a:rPr lang="zh-CN" altLang="en-US" sz="4400" dirty="0">
                <a:solidFill>
                  <a:srgbClr val="0070C0"/>
                </a:solidFill>
              </a:rPr>
              <a:t>l</a:t>
            </a:r>
            <a:r>
              <a:rPr lang="zh-CN" altLang="en-US" sz="4400" dirty="0"/>
              <a:t> </a:t>
            </a:r>
            <a:r>
              <a:rPr lang="zh-CN" altLang="en-US" sz="4400" dirty="0">
                <a:solidFill>
                  <a:schemeClr val="accent4">
                    <a:lumMod val="75000"/>
                  </a:schemeClr>
                </a:solidFill>
              </a:rPr>
              <a:t>$0x7</a:t>
            </a:r>
            <a:r>
              <a:rPr lang="zh-CN" altLang="en-US" sz="4400" dirty="0"/>
              <a:t>, </a:t>
            </a:r>
            <a:r>
              <a:rPr lang="zh-CN" altLang="en-US" sz="4400" dirty="0">
                <a:solidFill>
                  <a:srgbClr val="00B050"/>
                </a:solidFill>
              </a:rPr>
              <a:t>%eax</a:t>
            </a:r>
            <a:endParaRPr lang="zh-CN" altLang="en-US" sz="4400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1252" y="221300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</a:rPr>
              <a:t>立即数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10002" y="221300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寄存器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2036" y="4467839"/>
            <a:ext cx="85669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err="1"/>
              <a:t>movl</a:t>
            </a:r>
            <a:r>
              <a:rPr lang="en-US" altLang="zh-CN" sz="4400" dirty="0">
                <a:solidFill>
                  <a:srgbClr val="C00000"/>
                </a:solidFill>
              </a:rPr>
              <a:t>    </a:t>
            </a:r>
            <a:r>
              <a:rPr lang="en-US" altLang="zh-CN" sz="4400" dirty="0">
                <a:solidFill>
                  <a:srgbClr val="00B050"/>
                </a:solidFill>
              </a:rPr>
              <a:t>0x1100</a:t>
            </a:r>
            <a:r>
              <a:rPr lang="en-US" altLang="zh-CN" sz="4400" dirty="0"/>
              <a:t>(</a:t>
            </a:r>
            <a:r>
              <a:rPr lang="en-US" altLang="zh-CN" sz="4400" dirty="0">
                <a:solidFill>
                  <a:srgbClr val="C00000"/>
                </a:solidFill>
              </a:rPr>
              <a:t>%</a:t>
            </a:r>
            <a:r>
              <a:rPr lang="en-US" altLang="zh-CN" sz="4400" dirty="0" err="1">
                <a:solidFill>
                  <a:srgbClr val="C00000"/>
                </a:solidFill>
              </a:rPr>
              <a:t>ebx</a:t>
            </a:r>
            <a:r>
              <a:rPr lang="en-US" altLang="zh-CN" sz="4400" dirty="0">
                <a:solidFill>
                  <a:srgbClr val="C00000"/>
                </a:solidFill>
              </a:rPr>
              <a:t>, </a:t>
            </a:r>
            <a:r>
              <a:rPr lang="en-US" altLang="zh-CN" sz="4400" dirty="0">
                <a:solidFill>
                  <a:srgbClr val="0070C0"/>
                </a:solidFill>
              </a:rPr>
              <a:t>%</a:t>
            </a:r>
            <a:r>
              <a:rPr lang="en-US" altLang="zh-CN" sz="4400" dirty="0" err="1">
                <a:solidFill>
                  <a:srgbClr val="0070C0"/>
                </a:solidFill>
              </a:rPr>
              <a:t>eax</a:t>
            </a:r>
            <a:r>
              <a:rPr lang="en-US" altLang="zh-CN" sz="4400" dirty="0">
                <a:solidFill>
                  <a:srgbClr val="C00000"/>
                </a:solidFill>
              </a:rPr>
              <a:t>, </a:t>
            </a:r>
            <a:r>
              <a:rPr lang="en-US" altLang="zh-CN" sz="4400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en-US" altLang="zh-CN" sz="4400" dirty="0" smtClean="0"/>
              <a:t>), %</a:t>
            </a:r>
            <a:r>
              <a:rPr lang="en-US" altLang="zh-CN" sz="4400" dirty="0" err="1"/>
              <a:t>edx</a:t>
            </a:r>
            <a:endParaRPr lang="zh-CN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1655830" y="5382905"/>
            <a:ext cx="6849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</a:rPr>
              <a:t>基址</a:t>
            </a:r>
            <a:r>
              <a:rPr lang="zh-CN" altLang="en-US" sz="3600" dirty="0" smtClean="0"/>
              <a:t>加</a:t>
            </a:r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</a:rPr>
              <a:t>比例</a:t>
            </a:r>
            <a:r>
              <a:rPr lang="zh-CN" altLang="en-US" sz="3600" dirty="0" smtClean="0">
                <a:solidFill>
                  <a:srgbClr val="0070C0"/>
                </a:solidFill>
              </a:rPr>
              <a:t>变址</a:t>
            </a:r>
            <a:r>
              <a:rPr lang="zh-CN" altLang="en-US" sz="3600" dirty="0" smtClean="0"/>
              <a:t>加</a:t>
            </a:r>
            <a:r>
              <a:rPr lang="zh-CN" altLang="en-US" sz="3600" dirty="0" smtClean="0">
                <a:solidFill>
                  <a:srgbClr val="00B050"/>
                </a:solidFill>
              </a:rPr>
              <a:t>位移</a:t>
            </a:r>
            <a:endParaRPr lang="en-US" altLang="zh-CN" sz="3600" dirty="0" smtClean="0">
              <a:solidFill>
                <a:srgbClr val="00B050"/>
              </a:solidFill>
            </a:endParaRPr>
          </a:p>
          <a:p>
            <a:r>
              <a:rPr lang="zh-CN" altLang="en-US" sz="3600" i="1" dirty="0" smtClean="0"/>
              <a:t>内存地址 </a:t>
            </a:r>
            <a:r>
              <a:rPr lang="en-US" altLang="zh-CN" sz="3600" dirty="0" smtClean="0"/>
              <a:t>= </a:t>
            </a:r>
            <a:r>
              <a:rPr lang="zh-CN" altLang="en-US" sz="3600" dirty="0" smtClean="0">
                <a:solidFill>
                  <a:srgbClr val="C00000"/>
                </a:solidFill>
              </a:rPr>
              <a:t>基址</a:t>
            </a:r>
            <a:r>
              <a:rPr lang="en-US" altLang="zh-CN" sz="3600" dirty="0" smtClean="0"/>
              <a:t>+</a:t>
            </a:r>
            <a:r>
              <a:rPr lang="zh-CN" altLang="en-US" sz="3600" dirty="0" smtClean="0">
                <a:solidFill>
                  <a:srgbClr val="0070C0"/>
                </a:solidFill>
              </a:rPr>
              <a:t>变址</a:t>
            </a:r>
            <a:r>
              <a:rPr lang="en-US" altLang="zh-CN" sz="3600" dirty="0" smtClean="0"/>
              <a:t>*</a:t>
            </a:r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</a:rPr>
              <a:t>比例</a:t>
            </a:r>
            <a:r>
              <a:rPr lang="en-US" altLang="zh-CN" sz="3600" dirty="0" smtClean="0"/>
              <a:t>+</a:t>
            </a:r>
            <a:r>
              <a:rPr lang="zh-CN" altLang="en-US" sz="3600" dirty="0">
                <a:solidFill>
                  <a:srgbClr val="00B050"/>
                </a:solidFill>
              </a:rPr>
              <a:t>位移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2036" y="4194058"/>
            <a:ext cx="570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可概括除了立即数和寄存器寻址以外的各种寻址方式：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2255"/>
            <a:ext cx="7886700" cy="1619311"/>
          </a:xfrm>
        </p:spPr>
        <p:txBody>
          <a:bodyPr/>
          <a:lstStyle/>
          <a:p>
            <a:r>
              <a:rPr lang="zh-CN" altLang="en-US" dirty="0" smtClean="0"/>
              <a:t>操作数的长度（关联长度后缀</a:t>
            </a:r>
            <a:r>
              <a:rPr lang="en-US" altLang="zh-CN" dirty="0" smtClean="0"/>
              <a:t>, 32</a:t>
            </a:r>
            <a:r>
              <a:rPr lang="zh-CN" altLang="en-US" dirty="0" smtClean="0"/>
              <a:t>位机器）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16082" y="2415843"/>
          <a:ext cx="6991350" cy="3430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327"/>
                <a:gridCol w="1864386"/>
                <a:gridCol w="2828637"/>
              </a:tblGrid>
              <a:tr h="5957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</a:rPr>
                        <a:t>名称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</a:rPr>
                        <a:t>长度（比特）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</a:rPr>
                        <a:t>长度后缀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957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字节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en-US" altLang="zh-CN" sz="2800" dirty="0" smtClean="0"/>
                        <a:t>Byte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8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anchor="ctr"/>
                </a:tc>
              </a:tr>
              <a:tr h="5957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字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en-US" altLang="zh-CN" sz="2800" dirty="0" smtClean="0"/>
                        <a:t>Word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16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w</a:t>
                      </a:r>
                      <a:endParaRPr lang="zh-CN" altLang="en-US" sz="4000" dirty="0"/>
                    </a:p>
                  </a:txBody>
                  <a:tcPr anchor="ctr"/>
                </a:tc>
              </a:tr>
              <a:tr h="5957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双字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en-US" altLang="zh-CN" sz="2800" dirty="0" smtClean="0"/>
                        <a:t>Double Word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32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l</a:t>
                      </a:r>
                      <a:endParaRPr lang="zh-CN" altLang="en-US" sz="4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1714396"/>
          </a:xfrm>
        </p:spPr>
        <p:txBody>
          <a:bodyPr/>
          <a:lstStyle/>
          <a:p>
            <a:r>
              <a:rPr lang="zh-CN" altLang="en-US" dirty="0" smtClean="0"/>
              <a:t>掌握每一条指令写法后，就可以用汇编语言写程序了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939701"/>
            <a:ext cx="8520112" cy="23249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为啥要学会用汇编语言写程序？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有</a:t>
            </a:r>
            <a:r>
              <a:rPr lang="zh-CN" altLang="en-US" dirty="0" smtClean="0"/>
              <a:t>的嵌入式设备只能用汇编写</a:t>
            </a:r>
            <a:r>
              <a:rPr lang="en-US" altLang="zh-CN" dirty="0" smtClean="0"/>
              <a:t>		-&gt;	</a:t>
            </a:r>
            <a:r>
              <a:rPr lang="zh-CN" altLang="en-US" dirty="0" smtClean="0"/>
              <a:t>唯一的选择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充分掌握和利用机器的体系结构特点</a:t>
            </a:r>
            <a:r>
              <a:rPr lang="en-US" altLang="zh-CN" dirty="0" smtClean="0"/>
              <a:t>	-&gt;	</a:t>
            </a:r>
            <a:r>
              <a:rPr lang="zh-CN" altLang="en-US" dirty="0" smtClean="0"/>
              <a:t>超高的效率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逆向工程</a:t>
            </a:r>
            <a:r>
              <a:rPr lang="en-US" altLang="zh-CN" dirty="0" smtClean="0"/>
              <a:t>					-&gt;	hack the code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看起来好专业好牛的样子</a:t>
            </a:r>
            <a:r>
              <a:rPr lang="en-US" altLang="zh-CN" dirty="0" smtClean="0"/>
              <a:t>		-&gt;	</a:t>
            </a:r>
            <a:r>
              <a:rPr lang="zh-CN" altLang="en-US" dirty="0"/>
              <a:t>✧</a:t>
            </a:r>
            <a:r>
              <a:rPr lang="en-US" altLang="zh-CN" dirty="0"/>
              <a:t>(≖ ◡ </a:t>
            </a:r>
            <a:r>
              <a:rPr lang="en-US" altLang="zh-CN" dirty="0" smtClean="0"/>
              <a:t>≖   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中编写汇编语言程序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创建一个</a:t>
            </a:r>
            <a:r>
              <a:rPr lang="en-US" altLang="zh-CN" dirty="0" smtClean="0"/>
              <a:t>.S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624518" y="2110902"/>
            <a:ext cx="512647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$ vim </a:t>
            </a:r>
            <a:r>
              <a:rPr lang="en-US" altLang="zh-CN" sz="2800" dirty="0" err="1" smtClean="0"/>
              <a:t>hello.S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中编写汇编语言程序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创建一个</a:t>
            </a:r>
            <a:r>
              <a:rPr lang="en-US" altLang="zh-CN" dirty="0" smtClean="0"/>
              <a:t>.S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写入一条又一条的指令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624518" y="2110902"/>
            <a:ext cx="512647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$ vim </a:t>
            </a:r>
            <a:r>
              <a:rPr lang="en-US" altLang="zh-CN" sz="2800" dirty="0" err="1" smtClean="0"/>
              <a:t>hello.S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394123" y="3259279"/>
            <a:ext cx="4513635" cy="3416320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.data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hello_str: .ascii "Hello World!\n"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.text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.globl main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main: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movl $4, %eax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movl $1, %ebx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movl $hello_str, %ecx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movl $13, %edx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int $0x80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movl $1, %eax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int $0x80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67940" y="2612948"/>
            <a:ext cx="1439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/>
              <a:t>hello.S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中编写汇编语言程序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创建一个</a:t>
            </a:r>
            <a:r>
              <a:rPr lang="en-US" altLang="zh-CN" dirty="0" smtClean="0"/>
              <a:t>.S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写入一条又一条的指令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汇编链接执行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24518" y="2110902"/>
            <a:ext cx="512647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$ vim </a:t>
            </a:r>
            <a:r>
              <a:rPr lang="en-US" altLang="zh-CN" sz="2800" dirty="0" err="1" smtClean="0"/>
              <a:t>hello.S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394123" y="3259279"/>
            <a:ext cx="4513635" cy="3416320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.data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hello_str: .ascii "Hello World!\n"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.text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.globl main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main: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movl $4, %eax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movl $1, %ebx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movl $hello_str, %ecx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movl $13, %edx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int $0x80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movl $1, %eax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int $0x80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67940" y="2612948"/>
            <a:ext cx="1439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/>
              <a:t>hello.S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236242" y="5290604"/>
            <a:ext cx="4011444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$ </a:t>
            </a:r>
            <a:r>
              <a:rPr lang="en-US" altLang="zh-CN" sz="2800" dirty="0" err="1" smtClean="0"/>
              <a:t>gcc</a:t>
            </a:r>
            <a:r>
              <a:rPr lang="en-US" altLang="zh-CN" sz="2800" dirty="0" smtClean="0"/>
              <a:t> –o hello </a:t>
            </a:r>
            <a:r>
              <a:rPr lang="en-US" altLang="zh-CN" sz="2800" dirty="0" err="1" smtClean="0"/>
              <a:t>hello.S</a:t>
            </a:r>
            <a:endParaRPr lang="en-US" altLang="zh-CN" sz="2800" dirty="0" smtClean="0"/>
          </a:p>
          <a:p>
            <a:r>
              <a:rPr lang="en-US" altLang="zh-CN" sz="2800" dirty="0" smtClean="0"/>
              <a:t>$ ./hello</a:t>
            </a:r>
            <a:endParaRPr lang="en-US" altLang="zh-CN" sz="2800" dirty="0" smtClean="0"/>
          </a:p>
          <a:p>
            <a:r>
              <a:rPr lang="en-US" altLang="zh-CN" sz="2800" dirty="0"/>
              <a:t>$ Hello World!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一些小练习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高级语言、汇编语言和机器指令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2255"/>
            <a:ext cx="7886700" cy="1019769"/>
          </a:xfrm>
        </p:spPr>
        <p:txBody>
          <a:bodyPr/>
          <a:lstStyle/>
          <a:p>
            <a:r>
              <a:rPr lang="zh-CN" altLang="en-US" dirty="0"/>
              <a:t>从一个最简单的</a:t>
            </a:r>
            <a:r>
              <a:rPr lang="en-US" altLang="zh-CN" dirty="0"/>
              <a:t>Hello World</a:t>
            </a:r>
            <a:r>
              <a:rPr lang="zh-CN" altLang="en-US" dirty="0"/>
              <a:t>程序说起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63429" y="2284713"/>
            <a:ext cx="5817141" cy="26776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/>
              <a:t>#include&lt;stdio.h&gt;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int main() {</a:t>
            </a:r>
            <a:endParaRPr lang="zh-CN" altLang="en-US" sz="2800" dirty="0"/>
          </a:p>
          <a:p>
            <a:r>
              <a:rPr lang="zh-CN" altLang="en-US" sz="2800" dirty="0"/>
              <a:t>	printf("Hello World!\n");</a:t>
            </a:r>
            <a:endParaRPr lang="zh-CN" altLang="en-US" sz="2800" dirty="0"/>
          </a:p>
          <a:p>
            <a:r>
              <a:rPr lang="zh-CN" altLang="en-US" sz="2800" dirty="0"/>
              <a:t>	return 0;</a:t>
            </a:r>
            <a:endParaRPr lang="zh-CN" altLang="en-US" sz="2800" dirty="0"/>
          </a:p>
          <a:p>
            <a:r>
              <a:rPr lang="zh-CN" altLang="en-US" sz="2800" dirty="0"/>
              <a:t>}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618689" y="1699938"/>
            <a:ext cx="386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 smtClean="0"/>
              <a:t>hello_world.c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1423908"/>
            <a:ext cx="4572000" cy="3785652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.globl main</a:t>
            </a:r>
            <a:endParaRPr lang="zh-CN" altLang="en-US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main:</a:t>
            </a:r>
            <a:endParaRPr lang="zh-CN" altLang="en-US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    movl $1, %eax</a:t>
            </a:r>
            <a:endParaRPr lang="zh-CN" altLang="en-US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    movl $1, %ebx</a:t>
            </a:r>
            <a:endParaRPr lang="zh-CN" altLang="en-US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loop:</a:t>
            </a:r>
            <a:endParaRPr lang="zh-CN" altLang="en-US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    movl %ebx, %ecx</a:t>
            </a:r>
            <a:endParaRPr lang="zh-CN" altLang="en-US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    addl %eax, %ecx</a:t>
            </a:r>
            <a:endParaRPr lang="zh-CN" altLang="en-US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    movl %ebx, %eax</a:t>
            </a:r>
            <a:endParaRPr lang="zh-CN" altLang="en-US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    movl %ecx, %ebx</a:t>
            </a:r>
            <a:endParaRPr lang="zh-CN" altLang="en-US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    jmp loop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9165" y="5434560"/>
            <a:ext cx="7465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每一步中，</a:t>
            </a:r>
            <a:r>
              <a:rPr lang="en-US" altLang="zh-CN" sz="4000" dirty="0" err="1" smtClean="0"/>
              <a:t>eax</a:t>
            </a:r>
            <a:r>
              <a:rPr lang="en-US" altLang="zh-CN" sz="4000" dirty="0" smtClean="0"/>
              <a:t>, </a:t>
            </a:r>
            <a:r>
              <a:rPr lang="en-US" altLang="zh-CN" sz="4000" dirty="0" err="1" smtClean="0"/>
              <a:t>ecx</a:t>
            </a:r>
            <a:r>
              <a:rPr lang="en-US" altLang="zh-CN" sz="4000" dirty="0" smtClean="0"/>
              <a:t>, </a:t>
            </a:r>
            <a:r>
              <a:rPr lang="en-US" altLang="zh-CN" sz="4000" dirty="0" err="1" smtClean="0"/>
              <a:t>ebx</a:t>
            </a:r>
            <a:r>
              <a:rPr lang="zh-CN" altLang="en-US" sz="4000" dirty="0" smtClean="0"/>
              <a:t>中保存的是几？这是一个求解什么的程序？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8165" y="643255"/>
            <a:ext cx="8143875" cy="590804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.data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array: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.fill 12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.text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.globl main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main: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$0, %ebx                        </a:t>
            </a:r>
            <a:r>
              <a:rPr lang="" altLang="zh-CN" dirty="0">
                <a:latin typeface="Consolas" panose="020B0609020204030204" pitchFamily="49" charset="0"/>
              </a:rPr>
              <a:t>// ebx = 0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$1, %eax                        </a:t>
            </a:r>
            <a:r>
              <a:rPr lang="" altLang="zh-CN" dirty="0">
                <a:latin typeface="Consolas" panose="020B0609020204030204" pitchFamily="49" charset="0"/>
              </a:rPr>
              <a:t>// eax = 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$1, array(%ebx, %eax, 4)        </a:t>
            </a:r>
            <a:r>
              <a:rPr lang="" altLang="zh-CN" dirty="0">
                <a:latin typeface="Consolas" panose="020B0609020204030204" pitchFamily="49" charset="0"/>
              </a:rPr>
              <a:t>// array[1] = 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incl %eax                            </a:t>
            </a:r>
            <a:r>
              <a:rPr lang="" altLang="zh-CN" dirty="0">
                <a:latin typeface="Consolas" panose="020B0609020204030204" pitchFamily="49" charset="0"/>
              </a:rPr>
              <a:t>// eax = 2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$1, array(%ebx, %eax, 4)        </a:t>
            </a:r>
            <a:r>
              <a:rPr lang="" altLang="zh-CN" dirty="0">
                <a:latin typeface="Consolas" panose="020B0609020204030204" pitchFamily="49" charset="0"/>
              </a:rPr>
              <a:t>// array[2] = 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$array, %ebx                    </a:t>
            </a:r>
            <a:r>
              <a:rPr lang="" altLang="zh-CN" dirty="0">
                <a:latin typeface="Consolas" panose="020B0609020204030204" pitchFamily="49" charset="0"/>
              </a:rPr>
              <a:t>// ebx = array首地址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loop: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$1, %eax                        </a:t>
            </a:r>
            <a:r>
              <a:rPr lang="" altLang="zh-CN" dirty="0">
                <a:latin typeface="Consolas" panose="020B0609020204030204" pitchFamily="49" charset="0"/>
              </a:rPr>
              <a:t>// eax = 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(%ebx, %eax, 4), %ecx           </a:t>
            </a:r>
            <a:r>
              <a:rPr lang="" altLang="zh-CN" dirty="0">
                <a:latin typeface="Consolas" panose="020B0609020204030204" pitchFamily="49" charset="0"/>
              </a:rPr>
              <a:t>// ecx = array[1]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%ecx, array                     </a:t>
            </a:r>
            <a:r>
              <a:rPr lang="" altLang="zh-CN" dirty="0">
                <a:latin typeface="Consolas" panose="020B0609020204030204" pitchFamily="49" charset="0"/>
              </a:rPr>
              <a:t>// array[0] = ecx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incl %eax                            </a:t>
            </a:r>
            <a:r>
              <a:rPr lang="" altLang="zh-CN" dirty="0">
                <a:latin typeface="Consolas" panose="020B0609020204030204" pitchFamily="49" charset="0"/>
              </a:rPr>
              <a:t>// eax = 2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(%ebx, %eax, 4), %edx           </a:t>
            </a:r>
            <a:r>
              <a:rPr lang="" altLang="zh-CN" dirty="0">
                <a:latin typeface="Consolas" panose="020B0609020204030204" pitchFamily="49" charset="0"/>
              </a:rPr>
              <a:t>// edx = array[2]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%edx, 0x4(%ebx)                 </a:t>
            </a:r>
            <a:r>
              <a:rPr lang="" altLang="zh-CN" dirty="0">
                <a:latin typeface="Consolas" panose="020B0609020204030204" pitchFamily="49" charset="0"/>
              </a:rPr>
              <a:t>// array[1] = edx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addl %ecx, %edx    </a:t>
            </a:r>
            <a:r>
              <a:rPr lang="" altLang="zh-CN" dirty="0">
                <a:latin typeface="Consolas" panose="020B0609020204030204" pitchFamily="49" charset="0"/>
              </a:rPr>
              <a:t>// edx = edx + ecx = array[1] + array[2]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%edx, (%ebx, %eax, 4)  </a:t>
            </a:r>
            <a:r>
              <a:rPr lang="" altLang="zh-CN" dirty="0">
                <a:latin typeface="Consolas" panose="020B0609020204030204" pitchFamily="49" charset="0"/>
              </a:rPr>
              <a:t>// array[2] = edx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jmp loop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45149" y="447963"/>
            <a:ext cx="4572000" cy="590931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.data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array: .fill 12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.text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.globl main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main: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$0, %ebx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$1, %eax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$1, array(%ebx, %eax, 4)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incl %eax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$1, array(%ebx, %eax, 4)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movl $array, %ebx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loop: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$1, %eax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movl (%ebx, %eax, 4), %ecx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%ecx, array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incl %eax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(%ebx, %eax, 4), %edx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%edx, 0x4(%ebx)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addl %ecx, %edx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movl %edx, (%ebx, %eax, 4)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jmp loop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17" y="5526276"/>
            <a:ext cx="3346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array</a:t>
            </a:r>
            <a:r>
              <a:rPr lang="zh-CN" altLang="en-US" sz="2400" dirty="0" smtClean="0"/>
              <a:t>是什么？</a:t>
            </a:r>
            <a:endParaRPr lang="en-US" altLang="zh-CN" sz="2400" dirty="0" smtClean="0"/>
          </a:p>
          <a:p>
            <a:r>
              <a:rPr lang="en-US" altLang="zh-CN" sz="2400" dirty="0" smtClean="0"/>
              <a:t>array</a:t>
            </a:r>
            <a:r>
              <a:rPr lang="zh-CN" altLang="en-US" sz="2400" dirty="0" smtClean="0"/>
              <a:t>中的数据如何变化？</a:t>
            </a:r>
            <a:endParaRPr lang="zh-CN" altLang="en-US" sz="2400" dirty="0"/>
          </a:p>
        </p:txBody>
      </p:sp>
      <p:sp>
        <p:nvSpPr>
          <p:cNvPr id="6" name="右箭头 5"/>
          <p:cNvSpPr/>
          <p:nvPr/>
        </p:nvSpPr>
        <p:spPr>
          <a:xfrm rot="803802">
            <a:off x="2293620" y="2901315"/>
            <a:ext cx="1935480" cy="42799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5600" y="2684145"/>
            <a:ext cx="30340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把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这句</a:t>
            </a:r>
            <a:r>
              <a:rPr lang="zh-CN" altLang="en-US" sz="2400" dirty="0" smtClean="0"/>
              <a:t>换成 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movl </a:t>
            </a:r>
            <a:r>
              <a:rPr lang="zh-CN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array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, %</a:t>
            </a:r>
            <a:r>
              <a:rPr lang="zh-CN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ebx</a:t>
            </a:r>
            <a:endParaRPr lang="zh-CN" alt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会在</a:t>
            </a:r>
            <a:r>
              <a:rPr lang="zh-CN" altLang="en-US" sz="2400" dirty="0" smtClean="0">
                <a:solidFill>
                  <a:srgbClr val="0070C0"/>
                </a:solidFill>
              </a:rPr>
              <a:t>这句</a:t>
            </a:r>
            <a:r>
              <a:rPr lang="zh-CN" altLang="en-US" sz="2400" dirty="0" smtClean="0"/>
              <a:t>出段错误，为什么？</a:t>
            </a:r>
            <a:endParaRPr lang="zh-CN" altLang="en-US" sz="2400" dirty="0"/>
          </a:p>
        </p:txBody>
      </p:sp>
      <p:sp>
        <p:nvSpPr>
          <p:cNvPr id="8" name="右箭头 7"/>
          <p:cNvSpPr/>
          <p:nvPr/>
        </p:nvSpPr>
        <p:spPr>
          <a:xfrm rot="21087105">
            <a:off x="3061970" y="4092575"/>
            <a:ext cx="1164590" cy="42799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2255"/>
            <a:ext cx="7886700" cy="2329430"/>
          </a:xfrm>
        </p:spPr>
        <p:txBody>
          <a:bodyPr/>
          <a:lstStyle/>
          <a:p>
            <a:r>
              <a:rPr lang="zh-CN" altLang="en-US" dirty="0" smtClean="0"/>
              <a:t>回去尝试：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把上述代码保存到</a:t>
            </a:r>
            <a:r>
              <a:rPr lang="en-US" altLang="zh-CN" dirty="0" err="1" smtClean="0"/>
              <a:t>fib.S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-o fib </a:t>
            </a:r>
            <a:r>
              <a:rPr lang="en-US" altLang="zh-CN" dirty="0" err="1" smtClean="0"/>
              <a:t>fib.S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gdb</a:t>
            </a:r>
            <a:r>
              <a:rPr lang="en-US" altLang="zh-CN" dirty="0" smtClean="0"/>
              <a:t> fib    //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进行调试，请大量百度之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30533" y="3208034"/>
            <a:ext cx="7786145" cy="2308324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 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 fib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 b loop                 //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处设置断点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 r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 c                           // </a:t>
            </a:r>
            <a:r>
              <a:rPr lang="zh-CN" altLang="en-US" dirty="0" smtClean="0"/>
              <a:t>执行程序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 info r                   // </a:t>
            </a:r>
            <a:r>
              <a:rPr lang="zh-CN" altLang="en-US" dirty="0" smtClean="0"/>
              <a:t>查看寄存器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 x /12ub  $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    //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ebx</a:t>
            </a:r>
            <a:r>
              <a:rPr lang="zh-CN" altLang="en-US" dirty="0" smtClean="0"/>
              <a:t>里保存什么？或者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ebx</a:t>
            </a:r>
            <a:r>
              <a:rPr lang="zh-CN" altLang="en-US" dirty="0" smtClean="0"/>
              <a:t>替换为</a:t>
            </a:r>
            <a:r>
              <a:rPr lang="en-US" altLang="zh-CN" dirty="0" smtClean="0"/>
              <a:t>0x80002018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// 0x80002018</a:t>
            </a:r>
            <a:r>
              <a:rPr lang="zh-CN" altLang="en-US" dirty="0" smtClean="0"/>
              <a:t>是我通过</a:t>
            </a:r>
            <a:r>
              <a:rPr lang="en-US" altLang="zh-CN" dirty="0" smtClean="0"/>
              <a:t>info r</a:t>
            </a:r>
            <a:r>
              <a:rPr lang="zh-CN" altLang="en-US" dirty="0" smtClean="0"/>
              <a:t>查看到的</a:t>
            </a:r>
            <a:r>
              <a:rPr lang="en-US" altLang="zh-CN" dirty="0" err="1" smtClean="0"/>
              <a:t>ebx</a:t>
            </a:r>
            <a:r>
              <a:rPr lang="zh-CN" altLang="en-US" dirty="0" smtClean="0"/>
              <a:t>的值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30533" y="4981442"/>
            <a:ext cx="181178" cy="136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0533" y="4433826"/>
            <a:ext cx="181178" cy="136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5" idx="1"/>
            <a:endCxn id="6" idx="1"/>
          </p:cNvCxnSpPr>
          <p:nvPr/>
        </p:nvCxnSpPr>
        <p:spPr>
          <a:xfrm rot="10800000">
            <a:off x="1230533" y="4501920"/>
            <a:ext cx="12700" cy="547616"/>
          </a:xfrm>
          <a:prstGeom prst="bentConnector3">
            <a:avLst>
              <a:gd name="adj1" fmla="val 2960000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35303" y="5633726"/>
            <a:ext cx="1790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反复执行这三步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2254"/>
            <a:ext cx="7886700" cy="545003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高级语言程序通过预处理、编译、汇编、链接四个步骤最终变成机器可执行的机器语言程序</a:t>
            </a:r>
            <a:endParaRPr lang="en-US" altLang="zh-CN" dirty="0" smtClean="0"/>
          </a:p>
          <a:p>
            <a:r>
              <a:rPr lang="zh-CN" altLang="en-US" dirty="0" smtClean="0"/>
              <a:t>机器语言程序就是一串</a:t>
            </a:r>
            <a:r>
              <a:rPr lang="en-US" altLang="zh-CN" dirty="0" smtClean="0"/>
              <a:t>01</a:t>
            </a:r>
            <a:r>
              <a:rPr lang="zh-CN" altLang="en-US" dirty="0" smtClean="0"/>
              <a:t>，非机器或专业人事不能够看懂</a:t>
            </a:r>
            <a:endParaRPr lang="en-US" altLang="zh-CN" dirty="0" smtClean="0"/>
          </a:p>
          <a:p>
            <a:r>
              <a:rPr lang="zh-CN" altLang="en-US" dirty="0" smtClean="0"/>
              <a:t>汇编语言是机器语言的助记符，一一对应（不是那么严格，但差不多了，专业人事都懂）</a:t>
            </a:r>
            <a:endParaRPr lang="en-US" altLang="zh-CN" dirty="0" smtClean="0"/>
          </a:p>
          <a:p>
            <a:r>
              <a:rPr lang="zh-CN" altLang="en-US" dirty="0" smtClean="0"/>
              <a:t>汇编语言（也就是机器语言）程序的执行，就是从第一条指令开始，不断的顺序一条一条的执行，遇到跳转则跳转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这是正常控制流，异常控制流以后再讲</a:t>
            </a:r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条汇编语言指令都有其格式，往往包括指令、长度后缀、一个或多个操作数，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At&amp;t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r>
              <a:rPr lang="zh-CN" altLang="en-US" dirty="0" smtClean="0"/>
              <a:t>操作数有多种寻址方式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课后小练习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学着去编写和阅读一些汇编语言程序</a:t>
            </a:r>
            <a:endParaRPr lang="en-US" altLang="zh-CN" dirty="0" smtClean="0"/>
          </a:p>
          <a:p>
            <a:r>
              <a:rPr lang="zh-CN" altLang="en-US" dirty="0" smtClean="0"/>
              <a:t>学习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的使用，几条常用的命令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		</a:t>
            </a:r>
            <a:r>
              <a:rPr lang="zh-CN" altLang="en-US" dirty="0" smtClean="0"/>
              <a:t>设置断点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执行程序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		</a:t>
            </a:r>
            <a:r>
              <a:rPr lang="zh-CN" altLang="en-US" dirty="0" smtClean="0"/>
              <a:t>继续执行（直到再触发断点）</a:t>
            </a:r>
            <a:endParaRPr lang="en-US" altLang="zh-CN" dirty="0" smtClean="0"/>
          </a:p>
          <a:p>
            <a:pPr lvl="1"/>
            <a:r>
              <a:rPr lang="en-US" altLang="zh-CN" dirty="0"/>
              <a:t>info r	</a:t>
            </a:r>
            <a:r>
              <a:rPr lang="zh-CN" altLang="en-US" dirty="0"/>
              <a:t>查看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		</a:t>
            </a:r>
            <a:r>
              <a:rPr lang="zh-CN" altLang="en-US" dirty="0" smtClean="0"/>
              <a:t>查看内存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53317"/>
            <a:ext cx="7772400" cy="856646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祝</a:t>
            </a:r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大家学习快乐，身心健康！</a:t>
            </a: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6F99-EA09-439A-8611-6A8D1D150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高级语言、汇编语言和机器指令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2255"/>
            <a:ext cx="7886700" cy="1019769"/>
          </a:xfrm>
        </p:spPr>
        <p:txBody>
          <a:bodyPr/>
          <a:lstStyle/>
          <a:p>
            <a:r>
              <a:rPr lang="zh-CN" altLang="en-US" dirty="0"/>
              <a:t>从一个最简单的</a:t>
            </a:r>
            <a:r>
              <a:rPr lang="en-US" altLang="zh-CN" dirty="0"/>
              <a:t>Hello World</a:t>
            </a:r>
            <a:r>
              <a:rPr lang="zh-CN" altLang="en-US" dirty="0"/>
              <a:t>程序说起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63429" y="2284713"/>
            <a:ext cx="5817141" cy="26776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/>
              <a:t>#include&lt;stdio.h&gt;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int main() {</a:t>
            </a:r>
            <a:endParaRPr lang="zh-CN" altLang="en-US" sz="2800" dirty="0"/>
          </a:p>
          <a:p>
            <a:r>
              <a:rPr lang="zh-CN" altLang="en-US" sz="2800" dirty="0"/>
              <a:t>	printf("Hello World!\n");</a:t>
            </a:r>
            <a:endParaRPr lang="zh-CN" altLang="en-US" sz="2800" dirty="0"/>
          </a:p>
          <a:p>
            <a:r>
              <a:rPr lang="zh-CN" altLang="en-US" sz="2800" dirty="0"/>
              <a:t>	return 0;</a:t>
            </a:r>
            <a:endParaRPr lang="zh-CN" altLang="en-US" sz="2800" dirty="0"/>
          </a:p>
          <a:p>
            <a:r>
              <a:rPr lang="zh-CN" altLang="en-US" sz="2800" dirty="0"/>
              <a:t>}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618689" y="1699938"/>
            <a:ext cx="386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 smtClean="0"/>
              <a:t>hello_world.c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663429" y="5398851"/>
            <a:ext cx="581714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gcc</a:t>
            </a:r>
            <a:r>
              <a:rPr lang="en-US" altLang="zh-CN" sz="2400" dirty="0" smtClean="0"/>
              <a:t> –o </a:t>
            </a:r>
            <a:r>
              <a:rPr lang="en-US" altLang="zh-CN" sz="2400" dirty="0" err="1" smtClean="0"/>
              <a:t>hello_world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hello_world.c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714034" y="533729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编译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高级语言、汇编语言和机器指令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2255"/>
            <a:ext cx="7886700" cy="1019769"/>
          </a:xfrm>
        </p:spPr>
        <p:txBody>
          <a:bodyPr/>
          <a:lstStyle/>
          <a:p>
            <a:r>
              <a:rPr lang="zh-CN" altLang="en-US" dirty="0"/>
              <a:t>从一个最简单的</a:t>
            </a:r>
            <a:r>
              <a:rPr lang="en-US" altLang="zh-CN" dirty="0"/>
              <a:t>Hello World</a:t>
            </a:r>
            <a:r>
              <a:rPr lang="zh-CN" altLang="en-US" dirty="0"/>
              <a:t>程序说起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63429" y="2284713"/>
            <a:ext cx="5817141" cy="26776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/>
              <a:t>#include&lt;stdio.h&gt;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int main() {</a:t>
            </a:r>
            <a:endParaRPr lang="zh-CN" altLang="en-US" sz="2800" dirty="0"/>
          </a:p>
          <a:p>
            <a:r>
              <a:rPr lang="zh-CN" altLang="en-US" sz="2800" dirty="0"/>
              <a:t>	printf("Hello World!\n");</a:t>
            </a:r>
            <a:endParaRPr lang="zh-CN" altLang="en-US" sz="2800" dirty="0"/>
          </a:p>
          <a:p>
            <a:r>
              <a:rPr lang="zh-CN" altLang="en-US" sz="2800" dirty="0"/>
              <a:t>	return 0;</a:t>
            </a:r>
            <a:endParaRPr lang="zh-CN" altLang="en-US" sz="2800" dirty="0"/>
          </a:p>
          <a:p>
            <a:r>
              <a:rPr lang="zh-CN" altLang="en-US" sz="2800" dirty="0"/>
              <a:t>}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618689" y="1699938"/>
            <a:ext cx="386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 smtClean="0"/>
              <a:t>hello_world.c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663429" y="5398851"/>
            <a:ext cx="5817141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gcc</a:t>
            </a:r>
            <a:r>
              <a:rPr lang="en-US" altLang="zh-CN" sz="2400" dirty="0" smtClean="0"/>
              <a:t> –o </a:t>
            </a:r>
            <a:r>
              <a:rPr lang="en-US" altLang="zh-CN" sz="2400" dirty="0" err="1" smtClean="0"/>
              <a:t>hello_world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hello_world.c</a:t>
            </a:r>
            <a:endParaRPr lang="en-US" altLang="zh-CN" sz="2400" dirty="0" smtClean="0"/>
          </a:p>
          <a:p>
            <a:r>
              <a:rPr lang="en-US" altLang="zh-CN" sz="2400" dirty="0" smtClean="0"/>
              <a:t>$ ./</a:t>
            </a:r>
            <a:r>
              <a:rPr lang="en-US" altLang="zh-CN" sz="2400" dirty="0" err="1" smtClean="0"/>
              <a:t>hello_world</a:t>
            </a:r>
            <a:endParaRPr lang="en-US" altLang="zh-CN" sz="2400" dirty="0" smtClean="0"/>
          </a:p>
          <a:p>
            <a:r>
              <a:rPr lang="en-US" altLang="zh-CN" sz="2400" dirty="0" smtClean="0"/>
              <a:t>Hello World!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714034" y="5337295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编译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zh-CN" altLang="en-US" sz="3200" dirty="0">
                <a:solidFill>
                  <a:srgbClr val="C00000"/>
                </a:solidFill>
              </a:rPr>
              <a:t>运行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高级语言、汇编语言和机器指令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2255"/>
            <a:ext cx="7886700" cy="1019769"/>
          </a:xfrm>
        </p:spPr>
        <p:txBody>
          <a:bodyPr/>
          <a:lstStyle/>
          <a:p>
            <a:r>
              <a:rPr lang="zh-CN" altLang="en-US" dirty="0"/>
              <a:t>从一个最简单的</a:t>
            </a:r>
            <a:r>
              <a:rPr lang="en-US" altLang="zh-CN" dirty="0"/>
              <a:t>Hello World</a:t>
            </a:r>
            <a:r>
              <a:rPr lang="zh-CN" altLang="en-US" dirty="0"/>
              <a:t>程序说起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63429" y="2284713"/>
            <a:ext cx="5817141" cy="26776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/>
              <a:t>#include&lt;stdio.h&gt;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int main() {</a:t>
            </a:r>
            <a:endParaRPr lang="zh-CN" altLang="en-US" sz="2800" dirty="0"/>
          </a:p>
          <a:p>
            <a:r>
              <a:rPr lang="zh-CN" altLang="en-US" sz="2800" dirty="0"/>
              <a:t>	printf("Hello World!\n");</a:t>
            </a:r>
            <a:endParaRPr lang="zh-CN" altLang="en-US" sz="2800" dirty="0"/>
          </a:p>
          <a:p>
            <a:r>
              <a:rPr lang="zh-CN" altLang="en-US" sz="2800" dirty="0"/>
              <a:t>	return 0;</a:t>
            </a:r>
            <a:endParaRPr lang="zh-CN" altLang="en-US" sz="2800" dirty="0"/>
          </a:p>
          <a:p>
            <a:r>
              <a:rPr lang="zh-CN" altLang="en-US" sz="2800" dirty="0"/>
              <a:t>}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618689" y="1699938"/>
            <a:ext cx="386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 smtClean="0"/>
              <a:t>hello_world.c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663429" y="5398851"/>
            <a:ext cx="5817141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gcc</a:t>
            </a:r>
            <a:r>
              <a:rPr lang="en-US" altLang="zh-CN" sz="2400" dirty="0" smtClean="0"/>
              <a:t> –o </a:t>
            </a:r>
            <a:r>
              <a:rPr lang="en-US" altLang="zh-CN" sz="2400" dirty="0" err="1" smtClean="0"/>
              <a:t>hello_world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hello_world.c</a:t>
            </a:r>
            <a:endParaRPr lang="en-US" altLang="zh-CN" sz="2400" dirty="0" smtClean="0"/>
          </a:p>
          <a:p>
            <a:r>
              <a:rPr lang="en-US" altLang="zh-CN" sz="2400" dirty="0" smtClean="0"/>
              <a:t>$ ./</a:t>
            </a:r>
            <a:r>
              <a:rPr lang="en-US" altLang="zh-CN" sz="2400" dirty="0" err="1" smtClean="0"/>
              <a:t>hello_world</a:t>
            </a:r>
            <a:endParaRPr lang="en-US" altLang="zh-CN" sz="2400" dirty="0" smtClean="0"/>
          </a:p>
          <a:p>
            <a:r>
              <a:rPr lang="en-US" altLang="zh-CN" sz="2400" dirty="0" smtClean="0"/>
              <a:t>Hello World!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714034" y="5337295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编译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zh-CN" altLang="en-US" sz="3200" dirty="0">
                <a:solidFill>
                  <a:srgbClr val="C00000"/>
                </a:solidFill>
              </a:rPr>
              <a:t>运行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68119" y="4221804"/>
            <a:ext cx="157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中间发生了什么？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高级语言、汇编语言和机器指令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2255"/>
            <a:ext cx="7886700" cy="1019769"/>
          </a:xfrm>
        </p:spPr>
        <p:txBody>
          <a:bodyPr/>
          <a:lstStyle/>
          <a:p>
            <a:r>
              <a:rPr lang="zh-CN" altLang="en-US" dirty="0"/>
              <a:t>从一个最简单的</a:t>
            </a:r>
            <a:r>
              <a:rPr lang="en-US" altLang="zh-CN" dirty="0"/>
              <a:t>Hello World</a:t>
            </a:r>
            <a:r>
              <a:rPr lang="zh-CN" altLang="en-US" dirty="0"/>
              <a:t>程序说起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7791" y="2693619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hello_world.c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588783" y="1976575"/>
            <a:ext cx="452284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gcc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–o </a:t>
            </a:r>
            <a:r>
              <a:rPr lang="en-US" altLang="zh-CN" sz="2400" dirty="0" err="1"/>
              <a:t>hello_world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hello_world.c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5289694" y="200993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一条命令执行了四个步骤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40215" y="3484661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hello_world.i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193999" y="4275703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hello_world.S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745063" y="5066745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hello_world.o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247489" y="5869252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hello_world</a:t>
            </a:r>
            <a:endParaRPr lang="zh-CN" altLang="en-US" sz="3200" dirty="0"/>
          </a:p>
        </p:txBody>
      </p:sp>
      <p:cxnSp>
        <p:nvCxnSpPr>
          <p:cNvPr id="16" name="肘形连接符 15"/>
          <p:cNvCxnSpPr>
            <a:stCxn id="6" idx="2"/>
            <a:endCxn id="11" idx="1"/>
          </p:cNvCxnSpPr>
          <p:nvPr/>
        </p:nvCxnSpPr>
        <p:spPr>
          <a:xfrm rot="16200000" flipH="1">
            <a:off x="1392779" y="3429612"/>
            <a:ext cx="498655" cy="196217"/>
          </a:xfrm>
          <a:prstGeom prst="bentConnector2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1" idx="3"/>
            <a:endCxn id="12" idx="0"/>
          </p:cNvCxnSpPr>
          <p:nvPr/>
        </p:nvCxnSpPr>
        <p:spPr>
          <a:xfrm>
            <a:off x="4352628" y="3777049"/>
            <a:ext cx="147578" cy="498654"/>
          </a:xfrm>
          <a:prstGeom prst="bentConnector2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2" idx="2"/>
            <a:endCxn id="13" idx="1"/>
          </p:cNvCxnSpPr>
          <p:nvPr/>
        </p:nvCxnSpPr>
        <p:spPr>
          <a:xfrm rot="16200000" flipH="1">
            <a:off x="4373307" y="4987376"/>
            <a:ext cx="498655" cy="244857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3" idx="3"/>
            <a:endCxn id="14" idx="0"/>
          </p:cNvCxnSpPr>
          <p:nvPr/>
        </p:nvCxnSpPr>
        <p:spPr>
          <a:xfrm>
            <a:off x="7357476" y="5359133"/>
            <a:ext cx="196220" cy="510119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79633" y="3735582"/>
            <a:ext cx="10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C00000"/>
                </a:solidFill>
              </a:rPr>
              <a:t>gcc</a:t>
            </a:r>
            <a:r>
              <a:rPr lang="en-US" altLang="zh-CN" sz="2800" dirty="0" smtClean="0">
                <a:solidFill>
                  <a:srgbClr val="C00000"/>
                </a:solidFill>
              </a:rPr>
              <a:t> -E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9633" y="4214147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Preprocess</a:t>
            </a:r>
            <a:r>
              <a:rPr lang="en-US" altLang="zh-CN" sz="2000" dirty="0">
                <a:solidFill>
                  <a:srgbClr val="C00000"/>
                </a:solidFill>
              </a:rPr>
              <a:t>: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    展开</a:t>
            </a:r>
            <a:r>
              <a:rPr lang="en-US" altLang="zh-CN" sz="2000" dirty="0" smtClean="0">
                <a:solidFill>
                  <a:srgbClr val="C00000"/>
                </a:solidFill>
              </a:rPr>
              <a:t>#include, </a:t>
            </a:r>
            <a:r>
              <a:rPr lang="zh-CN" altLang="en-US" sz="2000" dirty="0" smtClean="0">
                <a:solidFill>
                  <a:srgbClr val="C00000"/>
                </a:solidFill>
              </a:rPr>
              <a:t>宏定义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698446" y="2610612"/>
            <a:ext cx="10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7030A0"/>
                </a:solidFill>
              </a:rPr>
              <a:t>gcc</a:t>
            </a:r>
            <a:r>
              <a:rPr lang="en-US" altLang="zh-CN" sz="2800" dirty="0" smtClean="0">
                <a:solidFill>
                  <a:srgbClr val="7030A0"/>
                </a:solidFill>
              </a:rPr>
              <a:t> -S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749735" y="3121369"/>
            <a:ext cx="2762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</a:rPr>
              <a:t>Compile: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zh-CN" altLang="en-US" sz="2000" dirty="0" smtClean="0">
                <a:solidFill>
                  <a:srgbClr val="7030A0"/>
                </a:solidFill>
              </a:rPr>
              <a:t>    将高级语言程序转变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   </a:t>
            </a:r>
            <a:r>
              <a:rPr lang="zh-CN" altLang="en-US" sz="2000" dirty="0" smtClean="0">
                <a:solidFill>
                  <a:srgbClr val="7030A0"/>
                </a:solidFill>
              </a:rPr>
              <a:t>成汇编语言程序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850204" y="5155964"/>
            <a:ext cx="10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gcc</a:t>
            </a:r>
            <a:r>
              <a:rPr lang="en-US" altLang="zh-CN" sz="2800" dirty="0" smtClean="0">
                <a:solidFill>
                  <a:srgbClr val="0070C0"/>
                </a:solidFill>
              </a:rPr>
              <a:t> -c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901492" y="5666721"/>
            <a:ext cx="2865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Assemble: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    将汇编语言程序转变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   </a:t>
            </a:r>
            <a:r>
              <a:rPr lang="zh-CN" altLang="en-US" sz="2000" dirty="0" smtClean="0">
                <a:solidFill>
                  <a:srgbClr val="0070C0"/>
                </a:solidFill>
              </a:rPr>
              <a:t>成机器语言程序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448029" y="3595668"/>
            <a:ext cx="655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B050"/>
                </a:solidFill>
              </a:rPr>
              <a:t>gcc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99317" y="4106425"/>
            <a:ext cx="2865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link: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zh-CN" altLang="en-US" sz="2000" dirty="0" smtClean="0">
                <a:solidFill>
                  <a:srgbClr val="00B050"/>
                </a:solidFill>
              </a:rPr>
              <a:t>    通过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ld</a:t>
            </a:r>
            <a:r>
              <a:rPr lang="zh-CN" altLang="en-US" sz="2000" dirty="0" smtClean="0">
                <a:solidFill>
                  <a:srgbClr val="00B050"/>
                </a:solidFill>
              </a:rPr>
              <a:t>程序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 </a:t>
            </a:r>
            <a:r>
              <a:rPr lang="zh-CN" altLang="en-US" sz="2000" dirty="0" smtClean="0">
                <a:solidFill>
                  <a:srgbClr val="00B050"/>
                </a:solidFill>
              </a:rPr>
              <a:t>进行链接，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 </a:t>
            </a:r>
            <a:r>
              <a:rPr lang="zh-CN" altLang="en-US" sz="2000" dirty="0" smtClean="0">
                <a:solidFill>
                  <a:srgbClr val="00B050"/>
                </a:solidFill>
              </a:rPr>
              <a:t>变成可执行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 </a:t>
            </a:r>
            <a:r>
              <a:rPr lang="zh-CN" altLang="en-US" sz="2000" dirty="0" smtClean="0">
                <a:solidFill>
                  <a:srgbClr val="00B050"/>
                </a:solidFill>
              </a:rPr>
              <a:t>文件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高级语言、汇编语言和机器指令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022655"/>
            <a:ext cx="5043817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gcc</a:t>
            </a:r>
            <a:r>
              <a:rPr lang="en-US" altLang="zh-CN" sz="2400" dirty="0" smtClean="0"/>
              <a:t> –E –o </a:t>
            </a:r>
            <a:r>
              <a:rPr lang="en-US" altLang="zh-CN" sz="2400" dirty="0" err="1" smtClean="0"/>
              <a:t>hello_world.i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hello_world.c</a:t>
            </a:r>
            <a:endParaRPr lang="en-US" altLang="zh-CN" sz="2400" dirty="0" smtClean="0"/>
          </a:p>
          <a:p>
            <a:r>
              <a:rPr lang="en-US" altLang="zh-CN" sz="2400" dirty="0" smtClean="0"/>
              <a:t>$ cat </a:t>
            </a:r>
            <a:r>
              <a:rPr lang="en-US" altLang="zh-CN" sz="2400" dirty="0" err="1" smtClean="0"/>
              <a:t>hello_world.i</a:t>
            </a:r>
            <a:r>
              <a:rPr lang="en-US" altLang="zh-CN" sz="2400" dirty="0" smtClean="0"/>
              <a:t> | less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204281" y="2591391"/>
            <a:ext cx="8735438" cy="3785652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…    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一大堆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语言的代码，是</a:t>
            </a:r>
            <a:r>
              <a:rPr lang="en-US" altLang="zh-CN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stdio.h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展开的结果</a:t>
            </a:r>
            <a:endParaRPr lang="en-US" altLang="zh-CN" sz="16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extern </a:t>
            </a:r>
            <a:r>
              <a:rPr lang="zh-CN" altLang="en-US" sz="1600" dirty="0">
                <a:latin typeface="Consolas" panose="020B0609020204030204" pitchFamily="49" charset="0"/>
              </a:rPr>
              <a:t>int fprintf (FILE *__restrict __stream,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const char *__restrict __format, ...);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extern </a:t>
            </a:r>
            <a:r>
              <a:rPr lang="zh-CN" altLang="en-US" sz="1600" dirty="0">
                <a:latin typeface="Consolas" panose="020B0609020204030204" pitchFamily="49" charset="0"/>
              </a:rPr>
              <a:t>int printf (const char *__restrict __format, ...)</a:t>
            </a:r>
            <a:r>
              <a:rPr lang="zh-CN" altLang="en-US" sz="1600" dirty="0" smtClean="0">
                <a:latin typeface="Consolas" panose="020B0609020204030204" pitchFamily="49" charset="0"/>
              </a:rPr>
              <a:t>;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printf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的声明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extern int sprintf (char *__restrict __s,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const char *__restrict __format, ...) __attribute__ ((__nothrow__))</a:t>
            </a:r>
            <a:r>
              <a:rPr lang="zh-CN" altLang="en-US" sz="1600" dirty="0" smtClean="0">
                <a:latin typeface="Consolas" panose="020B0609020204030204" pitchFamily="49" charset="0"/>
              </a:rPr>
              <a:t>;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…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# </a:t>
            </a:r>
            <a:r>
              <a:rPr lang="en-US" altLang="zh-CN" sz="1600" dirty="0">
                <a:latin typeface="Consolas" panose="020B0609020204030204" pitchFamily="49" charset="0"/>
              </a:rPr>
              <a:t>3 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hello_world.c</a:t>
            </a:r>
            <a:r>
              <a:rPr lang="en-US" altLang="zh-CN" sz="1600" dirty="0" smtClean="0">
                <a:latin typeface="Consolas" panose="020B0609020204030204" pitchFamily="49" charset="0"/>
              </a:rPr>
              <a:t>” 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最后，是我们的程序代码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main() 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latin typeface="Consolas" panose="020B0609020204030204" pitchFamily="49" charset="0"/>
              </a:rPr>
              <a:t>("Hello World!\n");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return 0;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002" y="1980380"/>
            <a:ext cx="511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 smtClean="0"/>
              <a:t>hello_world.i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预处理的结果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高级语言、汇编语言和机器指令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022655"/>
            <a:ext cx="512557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gcc</a:t>
            </a:r>
            <a:r>
              <a:rPr lang="en-US" altLang="zh-CN" sz="2400" dirty="0" smtClean="0"/>
              <a:t> –S –o </a:t>
            </a:r>
            <a:r>
              <a:rPr lang="en-US" altLang="zh-CN" sz="2400" dirty="0" err="1" smtClean="0"/>
              <a:t>hello_world.S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hello_world.i</a:t>
            </a:r>
            <a:endParaRPr lang="en-US" altLang="zh-CN" sz="2400" dirty="0" smtClean="0"/>
          </a:p>
          <a:p>
            <a:r>
              <a:rPr lang="en-US" altLang="zh-CN" sz="2400" dirty="0" smtClean="0"/>
              <a:t>$ cat </a:t>
            </a:r>
            <a:r>
              <a:rPr lang="en-US" altLang="zh-CN" sz="2400" dirty="0" err="1" smtClean="0"/>
              <a:t>hello_world.S</a:t>
            </a:r>
            <a:r>
              <a:rPr lang="en-US" altLang="zh-CN" sz="2400" dirty="0" smtClean="0"/>
              <a:t> | less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172183" y="2938105"/>
            <a:ext cx="6799634" cy="3539430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 .file   "hello_world.c"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.section        .</a:t>
            </a:r>
            <a:r>
              <a:rPr lang="zh-CN" altLang="en-US" sz="1600" dirty="0" smtClean="0">
                <a:latin typeface="Consolas" panose="020B0609020204030204" pitchFamily="49" charset="0"/>
              </a:rPr>
              <a:t>rodata    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只读数据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.LC0: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.string "Hello World!"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.</a:t>
            </a:r>
            <a:r>
              <a:rPr lang="zh-CN" altLang="en-US" sz="1600" dirty="0" smtClean="0">
                <a:latin typeface="Consolas" panose="020B0609020204030204" pitchFamily="49" charset="0"/>
              </a:rPr>
              <a:t>text                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代码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.globl  </a:t>
            </a:r>
            <a:r>
              <a:rPr lang="zh-CN" altLang="en-US" sz="1600" dirty="0" smtClean="0">
                <a:latin typeface="Consolas" panose="020B0609020204030204" pitchFamily="49" charset="0"/>
              </a:rPr>
              <a:t>main         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全局标号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main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.type   main, @function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main:                        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main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函数的汇编代码从这里开始</a:t>
            </a:r>
            <a:endParaRPr lang="zh-CN" altLang="en-US" sz="16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.LFB0:</a:t>
            </a:r>
            <a:endParaRPr lang="zh-CN" altLang="en-US" sz="1600" dirty="0" smtClean="0"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        </a:t>
            </a:r>
            <a:r>
              <a:rPr lang="zh-CN" altLang="en-US" sz="1600" dirty="0">
                <a:latin typeface="Consolas" panose="020B0609020204030204" pitchFamily="49" charset="0"/>
              </a:rPr>
              <a:t>.cfi_startproc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leal    4(%esp), %ecx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.cfi_def_cfa 1, 0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andl    $-16, %esp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pushl   -4(%ecx)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002" y="1980380"/>
            <a:ext cx="511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 smtClean="0"/>
              <a:t>hello_world.S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编译的结果</a:t>
            </a:r>
            <a:endParaRPr lang="zh-CN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教学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教学模板</Template>
  <TotalTime>0</TotalTime>
  <Words>11611</Words>
  <Application>WPS 演示</Application>
  <PresentationFormat>全屏显示(4:3)</PresentationFormat>
  <Paragraphs>690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SimSun</vt:lpstr>
      <vt:lpstr>Wingdings</vt:lpstr>
      <vt:lpstr>Microsoft YaHei</vt:lpstr>
      <vt:lpstr>Consolas</vt:lpstr>
      <vt:lpstr>Calibri</vt:lpstr>
      <vt:lpstr>DengXian</vt:lpstr>
      <vt:lpstr>Arial Unicode MS</vt:lpstr>
      <vt:lpstr>AR PL KaitiM Big5</vt:lpstr>
      <vt:lpstr>DejaVu Sans</vt:lpstr>
      <vt:lpstr>Asana Math</vt:lpstr>
      <vt:lpstr>Times New Roman</vt:lpstr>
      <vt:lpstr>教学模板</vt:lpstr>
      <vt:lpstr>PA 2 先导  汇编语言程序设计简介</vt:lpstr>
      <vt:lpstr>高级语言、汇编语言和机器指令</vt:lpstr>
      <vt:lpstr>高级语言、汇编语言和机器指令</vt:lpstr>
      <vt:lpstr>高级语言、汇编语言和机器指令</vt:lpstr>
      <vt:lpstr>高级语言、汇编语言和机器指令</vt:lpstr>
      <vt:lpstr>高级语言、汇编语言和机器指令</vt:lpstr>
      <vt:lpstr>高级语言、汇编语言和机器指令</vt:lpstr>
      <vt:lpstr>高级语言、汇编语言和机器指令</vt:lpstr>
      <vt:lpstr>高级语言、汇编语言和机器指令</vt:lpstr>
      <vt:lpstr>高级语言、汇编语言和机器指令</vt:lpstr>
      <vt:lpstr>高级语言、汇编语言和机器指令</vt:lpstr>
      <vt:lpstr>高级语言、汇编语言和机器指令</vt:lpstr>
      <vt:lpstr>高级语言、汇编语言和机器指令</vt:lpstr>
      <vt:lpstr>高级语言、汇编语言和机器指令</vt:lpstr>
      <vt:lpstr>高级语言、汇编语言和机器指令</vt:lpstr>
      <vt:lpstr>高级语言、汇编语言和机器指令</vt:lpstr>
      <vt:lpstr>高级语言、汇编语言和机器指令</vt:lpstr>
      <vt:lpstr>汇编语言程序的编写</vt:lpstr>
      <vt:lpstr>汇编语言程序的编写</vt:lpstr>
      <vt:lpstr>汇编语言程序的编写</vt:lpstr>
      <vt:lpstr>汇编语言程序的编写</vt:lpstr>
      <vt:lpstr>汇编语言程序的编写</vt:lpstr>
      <vt:lpstr>汇编语言程序的编写</vt:lpstr>
      <vt:lpstr>汇编语言程序的编写</vt:lpstr>
      <vt:lpstr>掌握每一条指令写法后，就可以用汇编语言写程序了</vt:lpstr>
      <vt:lpstr>汇编语言程序的编写</vt:lpstr>
      <vt:lpstr>汇编语言程序的编写</vt:lpstr>
      <vt:lpstr>汇编语言程序的编写</vt:lpstr>
      <vt:lpstr>一些小练习</vt:lpstr>
      <vt:lpstr>小练习1</vt:lpstr>
      <vt:lpstr>小练习2</vt:lpstr>
      <vt:lpstr>小练习2</vt:lpstr>
      <vt:lpstr>小练习2</vt:lpstr>
      <vt:lpstr>总结</vt:lpstr>
      <vt:lpstr>总结</vt:lpstr>
      <vt:lpstr>课后小练习</vt:lpstr>
      <vt:lpstr>  祝大家学习快乐，身心健康！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2先导  汇编程序设计</dc:title>
  <dc:creator>wangliang</dc:creator>
  <cp:lastModifiedBy>wangliang</cp:lastModifiedBy>
  <cp:revision>244</cp:revision>
  <dcterms:created xsi:type="dcterms:W3CDTF">2019-03-20T07:54:54Z</dcterms:created>
  <dcterms:modified xsi:type="dcterms:W3CDTF">2019-03-20T07:54:54Z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