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86" r:id="rId2"/>
    <p:sldId id="320" r:id="rId3"/>
    <p:sldId id="262" r:id="rId4"/>
    <p:sldId id="265" r:id="rId5"/>
    <p:sldId id="267" r:id="rId6"/>
    <p:sldId id="269" r:id="rId7"/>
    <p:sldId id="270" r:id="rId8"/>
    <p:sldId id="287" r:id="rId9"/>
    <p:sldId id="289" r:id="rId10"/>
    <p:sldId id="290" r:id="rId11"/>
    <p:sldId id="311" r:id="rId12"/>
    <p:sldId id="298" r:id="rId13"/>
    <p:sldId id="296" r:id="rId14"/>
    <p:sldId id="299" r:id="rId15"/>
    <p:sldId id="301" r:id="rId16"/>
    <p:sldId id="303" r:id="rId17"/>
    <p:sldId id="323" r:id="rId18"/>
    <p:sldId id="324" r:id="rId19"/>
    <p:sldId id="325" r:id="rId20"/>
    <p:sldId id="329" r:id="rId21"/>
    <p:sldId id="330" r:id="rId22"/>
    <p:sldId id="331" r:id="rId23"/>
    <p:sldId id="312" r:id="rId24"/>
    <p:sldId id="313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89" r:id="rId54"/>
    <p:sldId id="390" r:id="rId55"/>
    <p:sldId id="391" r:id="rId56"/>
    <p:sldId id="39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</p:sldIdLst>
  <p:sldSz cx="9144000" cy="6858000" type="screen4x3"/>
  <p:notesSz cx="9144000" cy="6858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9EDEF"/>
    <a:srgbClr val="008000"/>
    <a:srgbClr val="006600"/>
    <a:srgbClr val="FF33CC"/>
    <a:srgbClr val="EAEAEA"/>
    <a:srgbClr val="FFFF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475" autoAdjust="0"/>
    <p:restoredTop sz="94660"/>
  </p:normalViewPr>
  <p:slideViewPr>
    <p:cSldViewPr>
      <p:cViewPr varScale="1">
        <p:scale>
          <a:sx n="70" d="100"/>
          <a:sy n="7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E0D59E-5532-4E5C-8AAD-E7576447B4C2}" type="slidenum">
              <a:rPr lang="es-MX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B8B98-CF9F-4716-97A2-E4E9123D9864}" type="slidenum">
              <a:rPr lang="es-MX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B87CB-1627-4DDE-A795-005A14AD4E91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6A00A-C223-4594-B349-A51A37912ABF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EEF6C-B91E-4DBB-B384-A653A930207A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D83910D-49DD-4DA1-9CC5-A23A1FC2F0CE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9CAD29-7E48-4B4D-92D9-DA8D59E10269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2DB22-84C9-4C11-BC74-02059E7331D7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5123E-F5CB-4A6F-8ABF-20E8E7840DEB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58A4C-748B-4223-8414-1D652CC18465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54830-4548-44F6-9D44-CAF2B76BD487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0C2BE-EE96-4160-84C4-487E42EC3F11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2A4C0-0553-44E9-8A8E-CF5AFCA13010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5B026-6C49-4C9F-A1A4-C2559D148B2A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202B1-B5D5-4280-A8EF-88F0083E5D75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9C73FE-56F2-4A61-B301-DEDC9CA55130}" type="slidenum">
              <a:rPr lang="es-MX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/>
          <p:cNvSpPr>
            <a:spLocks noChangeArrowheads="1" noChangeShapeType="1" noTextEdit="1"/>
          </p:cNvSpPr>
          <p:nvPr/>
        </p:nvSpPr>
        <p:spPr bwMode="auto">
          <a:xfrm>
            <a:off x="684213" y="692150"/>
            <a:ext cx="7632700" cy="5616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ETIQUETAS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7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FFCC99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&lt;CENTER&gt;</a:t>
            </a:r>
            <a:r>
              <a:rPr lang="es-MX" sz="4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Se utiliza para </a:t>
            </a:r>
            <a:r>
              <a:rPr lang="es-MX" sz="3400" b="1">
                <a:solidFill>
                  <a:schemeClr val="accent2"/>
                </a:solidFill>
              </a:rPr>
              <a:t>centrar un texto</a:t>
            </a:r>
            <a:r>
              <a:rPr lang="es-MX" sz="3400" b="1"/>
              <a:t> generalmente son títulos</a:t>
            </a:r>
            <a:r>
              <a:rPr lang="es-MX" b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2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&lt;/CENTER&gt;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Indica el </a:t>
            </a:r>
            <a:r>
              <a:rPr lang="es-MX" sz="3400" b="1">
                <a:solidFill>
                  <a:schemeClr val="accent2"/>
                </a:solidFill>
              </a:rPr>
              <a:t>fin de centrado</a:t>
            </a:r>
            <a:r>
              <a:rPr lang="es-MX" sz="3400" b="1"/>
              <a:t> de un párrafo o texto</a:t>
            </a:r>
            <a:r>
              <a:rPr lang="es-MX" b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2000" b="1"/>
          </a:p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>
                <a:solidFill>
                  <a:srgbClr val="FF0000"/>
                </a:solidFill>
              </a:rPr>
              <a:t>&lt;CENTER&gt;</a:t>
            </a:r>
            <a:r>
              <a:rPr lang="es-MX" sz="3600" b="1"/>
              <a:t> TEXTO </a:t>
            </a:r>
            <a:r>
              <a:rPr lang="es-MX" sz="3600" b="1">
                <a:solidFill>
                  <a:srgbClr val="FF0000"/>
                </a:solidFill>
              </a:rPr>
              <a:t>&lt;/CENTER&gt;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8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CC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&lt;BLOCKQUOTE&gt;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2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</a:t>
            </a:r>
            <a:r>
              <a:rPr lang="es-MX" sz="3600" b="1">
                <a:solidFill>
                  <a:schemeClr val="accent2"/>
                </a:solidFill>
              </a:rPr>
              <a:t>colocar una </a:t>
            </a:r>
            <a:r>
              <a:rPr lang="es-MX" sz="3600" b="1">
                <a:solidFill>
                  <a:srgbClr val="FF0000"/>
                </a:solidFill>
              </a:rPr>
              <a:t>SANGRÍA</a:t>
            </a:r>
            <a:r>
              <a:rPr lang="es-MX" sz="3600" b="1">
                <a:solidFill>
                  <a:schemeClr val="accent2"/>
                </a:solidFill>
              </a:rPr>
              <a:t> a un párrafo</a:t>
            </a:r>
            <a:r>
              <a:rPr lang="es-MX" sz="3600" b="1"/>
              <a:t> es decir desplazar los limites laterales de un párrafo hacia dentro.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/>
          </a:p>
          <a:p>
            <a:pPr>
              <a:lnSpc>
                <a:spcPct val="8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&lt;/BLOCKQUOTE&gt;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2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</a:t>
            </a:r>
            <a:r>
              <a:rPr lang="es-MX" sz="3600" b="1">
                <a:solidFill>
                  <a:schemeClr val="accent2"/>
                </a:solidFill>
              </a:rPr>
              <a:t>cerrar la creación de una sangría</a:t>
            </a:r>
            <a:r>
              <a:rPr lang="es-MX" sz="3600" b="1"/>
              <a:t> en un párrafo.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9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&lt;B&gt;</a:t>
            </a:r>
          </a:p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Estilo de Fuente en </a:t>
            </a:r>
            <a:r>
              <a:rPr lang="es-MX" sz="3400" b="1">
                <a:solidFill>
                  <a:srgbClr val="FF0000"/>
                </a:solidFill>
              </a:rPr>
              <a:t>negritas. </a:t>
            </a:r>
            <a:r>
              <a:rPr lang="es-MX" sz="3400" b="1"/>
              <a:t>“</a:t>
            </a:r>
            <a:r>
              <a:rPr lang="es-MX" sz="3400" b="1">
                <a:solidFill>
                  <a:schemeClr val="accent2"/>
                </a:solidFill>
              </a:rPr>
              <a:t>B</a:t>
            </a:r>
            <a:r>
              <a:rPr lang="es-MX" sz="3400" b="1"/>
              <a:t>old”.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1000" b="1"/>
          </a:p>
          <a:p>
            <a:pPr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&lt;/B&gt;</a:t>
            </a:r>
          </a:p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Se utiliza para cerrar la colocación de </a:t>
            </a:r>
            <a:r>
              <a:rPr lang="es-MX" sz="3400" b="1">
                <a:solidFill>
                  <a:srgbClr val="FF0000"/>
                </a:solidFill>
              </a:rPr>
              <a:t>negritas</a:t>
            </a:r>
            <a:r>
              <a:rPr lang="es-MX" sz="3400" b="1"/>
              <a:t> en un texto</a:t>
            </a:r>
            <a:r>
              <a:rPr lang="es-MX" sz="3600" b="1"/>
              <a:t>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1400" b="1"/>
          </a:p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>
                <a:solidFill>
                  <a:srgbClr val="FF0000"/>
                </a:solidFill>
              </a:rPr>
              <a:t>&lt;B&gt;</a:t>
            </a:r>
            <a:r>
              <a:rPr lang="es-MX" sz="3600" b="1"/>
              <a:t> </a:t>
            </a:r>
            <a:r>
              <a:rPr lang="es-MX" sz="3600"/>
              <a:t>TEXTO EN</a:t>
            </a:r>
            <a:r>
              <a:rPr lang="es-MX" sz="3600" b="1"/>
              <a:t> NEGRITAS </a:t>
            </a:r>
            <a:r>
              <a:rPr lang="es-MX" sz="3600" b="1">
                <a:solidFill>
                  <a:srgbClr val="FF0000"/>
                </a:solidFill>
              </a:rPr>
              <a:t>&lt;/B&gt;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10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49688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&lt;I&gt;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0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Se utiliza para resaltar un texto en </a:t>
            </a:r>
            <a:r>
              <a:rPr lang="es-MX" sz="3400" b="1">
                <a:solidFill>
                  <a:srgbClr val="FF0000"/>
                </a:solidFill>
              </a:rPr>
              <a:t>cursiva</a:t>
            </a:r>
            <a:r>
              <a:rPr lang="es-MX" sz="3400" b="1"/>
              <a:t> o inclinada. “</a:t>
            </a:r>
            <a:r>
              <a:rPr lang="es-MX" sz="3400" b="1">
                <a:solidFill>
                  <a:schemeClr val="accent2"/>
                </a:solidFill>
              </a:rPr>
              <a:t>I</a:t>
            </a:r>
            <a:r>
              <a:rPr lang="es-MX" sz="3400" b="1"/>
              <a:t>talic”</a:t>
            </a:r>
            <a:r>
              <a:rPr lang="es-MX" sz="3600" b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0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&lt;/I&gt;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Es para cerrar la colocación de texto en </a:t>
            </a:r>
            <a:r>
              <a:rPr lang="es-MX" sz="3400" b="1">
                <a:solidFill>
                  <a:srgbClr val="FF0000"/>
                </a:solidFill>
              </a:rPr>
              <a:t>cursiva</a:t>
            </a:r>
            <a:r>
              <a:rPr lang="es-MX" sz="3400" b="1"/>
              <a:t> o inclinada.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400" b="1"/>
          </a:p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>
                <a:solidFill>
                  <a:srgbClr val="FF0000"/>
                </a:solidFill>
              </a:rPr>
              <a:t>&lt;I&gt;</a:t>
            </a:r>
            <a:r>
              <a:rPr lang="es-MX" sz="3600" b="1"/>
              <a:t> TEXTO EN </a:t>
            </a:r>
            <a:r>
              <a:rPr lang="es-MX" sz="3600" b="1" i="1"/>
              <a:t>CURSIVA</a:t>
            </a:r>
            <a:r>
              <a:rPr lang="es-MX" sz="3600" b="1"/>
              <a:t> </a:t>
            </a:r>
            <a:r>
              <a:rPr lang="es-MX" sz="3600" b="1">
                <a:solidFill>
                  <a:srgbClr val="FF0000"/>
                </a:solidFill>
              </a:rPr>
              <a:t>&lt;/I&gt;</a:t>
            </a:r>
            <a:endParaRPr lang="es-MX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11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&lt;U&gt;</a:t>
            </a:r>
          </a:p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Se utiliza para resaltar un texto </a:t>
            </a:r>
            <a:r>
              <a:rPr lang="es-MX" sz="3400" b="1">
                <a:solidFill>
                  <a:srgbClr val="FF0000"/>
                </a:solidFill>
              </a:rPr>
              <a:t>subrayado</a:t>
            </a:r>
            <a:r>
              <a:rPr lang="es-MX" sz="3400" b="1"/>
              <a:t>. “</a:t>
            </a:r>
            <a:r>
              <a:rPr lang="es-MX" sz="3400" b="1">
                <a:solidFill>
                  <a:schemeClr val="accent2"/>
                </a:solidFill>
              </a:rPr>
              <a:t>U</a:t>
            </a:r>
            <a:r>
              <a:rPr lang="es-MX" sz="3400" b="1"/>
              <a:t>nderline”.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1000" b="1"/>
          </a:p>
          <a:p>
            <a:pPr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&lt;/U&gt;</a:t>
            </a:r>
          </a:p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Se utiliza para cerrar el uso de texto </a:t>
            </a:r>
            <a:r>
              <a:rPr lang="es-MX" sz="3400" b="1">
                <a:solidFill>
                  <a:srgbClr val="FF0000"/>
                </a:solidFill>
              </a:rPr>
              <a:t>subrayado</a:t>
            </a:r>
            <a:r>
              <a:rPr lang="es-MX" sz="3600" b="1"/>
              <a:t>.</a:t>
            </a:r>
          </a:p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s-MX" sz="3400" b="1">
                <a:solidFill>
                  <a:srgbClr val="FF0000"/>
                </a:solidFill>
              </a:rPr>
              <a:t>&lt;U&gt;</a:t>
            </a:r>
            <a:r>
              <a:rPr lang="es-MX" sz="3400" b="1"/>
              <a:t> TEXTO </a:t>
            </a:r>
            <a:r>
              <a:rPr lang="es-MX" sz="3400" b="1" u="sng"/>
              <a:t>SUBRAYADO</a:t>
            </a:r>
            <a:r>
              <a:rPr lang="es-MX" sz="3400" b="1"/>
              <a:t> </a:t>
            </a:r>
            <a:r>
              <a:rPr lang="es-MX" sz="3400" b="1">
                <a:solidFill>
                  <a:srgbClr val="FF0000"/>
                </a:solidFill>
              </a:rPr>
              <a:t>&lt;/U&gt;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12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s-MX" b="1">
                <a:solidFill>
                  <a:srgbClr val="FF0000"/>
                </a:solidFill>
              </a:rPr>
              <a:t>&lt;SUP&gt;</a:t>
            </a:r>
          </a:p>
          <a:p>
            <a:pPr>
              <a:buFontTx/>
              <a:buNone/>
            </a:pPr>
            <a:endParaRPr lang="es-MX" sz="800" b="1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b="1"/>
              <a:t>Se utiliza para colocar letras números en forma </a:t>
            </a:r>
            <a:r>
              <a:rPr lang="es-MX" b="1">
                <a:solidFill>
                  <a:srgbClr val="FF0000"/>
                </a:solidFill>
              </a:rPr>
              <a:t>exponencial</a:t>
            </a:r>
            <a:r>
              <a:rPr lang="es-MX" b="1"/>
              <a:t> en formulas matemáticas.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2000" b="1"/>
          </a:p>
          <a:p>
            <a:pPr>
              <a:buFontTx/>
              <a:buNone/>
            </a:pPr>
            <a:r>
              <a:rPr lang="es-MX" b="1">
                <a:solidFill>
                  <a:srgbClr val="FF0000"/>
                </a:solidFill>
              </a:rPr>
              <a:t>&lt;/SUP&gt;</a:t>
            </a:r>
          </a:p>
          <a:p>
            <a:pPr>
              <a:buFontTx/>
              <a:buNone/>
            </a:pPr>
            <a:endParaRPr lang="es-MX" sz="8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000" b="1"/>
              <a:t>Se utiliza para cerrar el uso de letras o números en forma </a:t>
            </a:r>
            <a:r>
              <a:rPr lang="es-MX" sz="3000" b="1">
                <a:solidFill>
                  <a:srgbClr val="FF0000"/>
                </a:solidFill>
              </a:rPr>
              <a:t>exponencial</a:t>
            </a:r>
            <a:r>
              <a:rPr lang="es-MX" sz="3000" b="1"/>
              <a:t> en formulas matemáticas.</a:t>
            </a:r>
            <a:r>
              <a:rPr lang="es-MX" sz="3000"/>
              <a:t> </a:t>
            </a:r>
            <a:endParaRPr lang="es-MX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13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&lt;SUB&gt;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colocar números como </a:t>
            </a:r>
            <a:r>
              <a:rPr lang="es-MX" sz="3600" b="1">
                <a:solidFill>
                  <a:srgbClr val="FF0000"/>
                </a:solidFill>
              </a:rPr>
              <a:t>subíndices</a:t>
            </a:r>
            <a:r>
              <a:rPr lang="es-MX" sz="3600" b="1"/>
              <a:t> en formulas químicas.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&lt;/SUB&gt;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cerrar el uso de </a:t>
            </a:r>
            <a:r>
              <a:rPr lang="es-MX" sz="3600" b="1">
                <a:solidFill>
                  <a:srgbClr val="FF0000"/>
                </a:solidFill>
              </a:rPr>
              <a:t>subíndices</a:t>
            </a:r>
            <a:r>
              <a:rPr lang="es-MX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14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  <a:r>
              <a:rPr lang="es-MX" sz="3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CCFFFF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&amp;nbsp;</a:t>
            </a:r>
          </a:p>
          <a:p>
            <a:pPr>
              <a:buFontTx/>
              <a:buNone/>
            </a:pPr>
            <a:endParaRPr lang="es-MX" sz="14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Indica al navegador que deseamos </a:t>
            </a:r>
            <a:r>
              <a:rPr lang="es-ES" sz="3600" b="1"/>
              <a:t>definir un espacio entre letras o palabras.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s-ES" sz="3600" b="1" i="1">
                <a:solidFill>
                  <a:srgbClr val="FF0000"/>
                </a:solidFill>
              </a:rPr>
              <a:t>	n</a:t>
            </a:r>
            <a:r>
              <a:rPr lang="es-ES" sz="3600" b="1" i="1"/>
              <a:t>on-</a:t>
            </a:r>
            <a:r>
              <a:rPr lang="es-ES" sz="3600" b="1" i="1">
                <a:solidFill>
                  <a:srgbClr val="FF0000"/>
                </a:solidFill>
              </a:rPr>
              <a:t>b</a:t>
            </a:r>
            <a:r>
              <a:rPr lang="es-ES" sz="3600" b="1" i="1"/>
              <a:t>reaking </a:t>
            </a:r>
            <a:r>
              <a:rPr lang="es-ES" sz="3600" b="1" i="1">
                <a:solidFill>
                  <a:srgbClr val="FF0000"/>
                </a:solidFill>
              </a:rPr>
              <a:t>sp</a:t>
            </a:r>
            <a:r>
              <a:rPr lang="es-ES" sz="3600" b="1" i="1"/>
              <a:t>ace</a:t>
            </a:r>
            <a:r>
              <a:rPr lang="es-ES" sz="3600" b="1"/>
              <a:t>, escrito en minúsculas y acompañado de los simbolos </a:t>
            </a:r>
            <a:r>
              <a:rPr lang="es-ES" sz="4000" b="1">
                <a:solidFill>
                  <a:srgbClr val="FF0000"/>
                </a:solidFill>
              </a:rPr>
              <a:t>&amp; </a:t>
            </a:r>
            <a:r>
              <a:rPr lang="es-ES" sz="4000" b="1"/>
              <a:t>y</a:t>
            </a:r>
            <a:r>
              <a:rPr lang="es-ES" sz="4000" b="1">
                <a:solidFill>
                  <a:srgbClr val="FF0000"/>
                </a:solidFill>
              </a:rPr>
              <a:t> ; </a:t>
            </a:r>
            <a:endParaRPr lang="es-MX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15 </a:t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28736"/>
            <a:ext cx="8785225" cy="5240353"/>
          </a:xfrm>
          <a:solidFill>
            <a:srgbClr val="CC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8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b="1" dirty="0" smtClean="0">
                <a:solidFill>
                  <a:srgbClr val="FF0000"/>
                </a:solidFill>
              </a:rPr>
              <a:t>&lt;</a:t>
            </a:r>
            <a:r>
              <a:rPr lang="es-MX" b="1" dirty="0">
                <a:solidFill>
                  <a:srgbClr val="FF0000"/>
                </a:solidFill>
              </a:rPr>
              <a:t>H#&gt;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7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2800" b="1" dirty="0"/>
              <a:t>Se emplea para dividir los documentos en secciones, o mejor dicho para definir los títulos de esas secciones.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s-MX" b="1" dirty="0">
                <a:solidFill>
                  <a:srgbClr val="FF0000"/>
                </a:solidFill>
              </a:rPr>
              <a:t>&lt;/H#&gt;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700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2800" b="1" dirty="0"/>
              <a:t>Es para cerrar la división de documentos en secciones.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400" b="1" dirty="0"/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 dirty="0">
                <a:solidFill>
                  <a:srgbClr val="FF0000"/>
                </a:solidFill>
              </a:rPr>
              <a:t>&lt;H#&gt;</a:t>
            </a:r>
            <a:r>
              <a:rPr lang="es-MX" sz="3000" b="1" dirty="0"/>
              <a:t> TITULO </a:t>
            </a:r>
            <a:r>
              <a:rPr lang="es-MX" sz="3000" b="1" dirty="0">
                <a:solidFill>
                  <a:srgbClr val="FF0000"/>
                </a:solidFill>
              </a:rPr>
              <a:t>&lt;/H#&gt;</a:t>
            </a: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800" b="1" dirty="0">
                <a:solidFill>
                  <a:srgbClr val="0033CC"/>
                </a:solidFill>
              </a:rPr>
              <a:t>El número puede ser entre 1 y 6 </a:t>
            </a: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800" b="1" dirty="0">
                <a:solidFill>
                  <a:srgbClr val="0033CC"/>
                </a:solidFill>
              </a:rPr>
              <a:t>(El 1 es el </a:t>
            </a:r>
            <a:r>
              <a:rPr lang="es-MX" sz="2800" b="1" dirty="0" err="1">
                <a:solidFill>
                  <a:srgbClr val="0033CC"/>
                </a:solidFill>
              </a:rPr>
              <a:t>Titulode</a:t>
            </a:r>
            <a:r>
              <a:rPr lang="es-MX" sz="2800" b="1" dirty="0">
                <a:solidFill>
                  <a:srgbClr val="0033CC"/>
                </a:solidFill>
              </a:rPr>
              <a:t> mayor tamaño)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48712" cy="5076825"/>
          </a:xfrm>
          <a:solidFill>
            <a:srgbClr val="FFFFCC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marL="0" indent="0" algn="ctr">
              <a:buFontTx/>
              <a:buNone/>
            </a:pPr>
            <a:r>
              <a:rPr lang="es-MX" sz="4000" b="1" u="sng">
                <a:solidFill>
                  <a:srgbClr val="0033CC"/>
                </a:solidFill>
              </a:rPr>
              <a:t>TIPO DE FUENTE.</a:t>
            </a:r>
          </a:p>
          <a:p>
            <a:pPr marL="0" indent="0" algn="ctr">
              <a:buFontTx/>
              <a:buNone/>
            </a:pPr>
            <a:endParaRPr lang="es-MX" sz="2000" b="1" u="sng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s-MX" sz="3600"/>
              <a:t>Para el tipo de FUENTE, se utiliza la etiqueta </a:t>
            </a:r>
            <a:r>
              <a:rPr lang="es-MX" sz="3600" b="1">
                <a:solidFill>
                  <a:srgbClr val="FF0000"/>
                </a:solidFill>
              </a:rPr>
              <a:t>FONT</a:t>
            </a:r>
            <a:r>
              <a:rPr lang="es-MX" sz="3600"/>
              <a:t> con el atributo </a:t>
            </a:r>
            <a:r>
              <a:rPr lang="es-MX" sz="3600" b="1">
                <a:solidFill>
                  <a:srgbClr val="0033CC"/>
                </a:solidFill>
              </a:rPr>
              <a:t>FACE</a:t>
            </a:r>
            <a:r>
              <a:rPr lang="es-MX" sz="3600"/>
              <a:t>, </a:t>
            </a:r>
          </a:p>
          <a:p>
            <a:pPr marL="0" indent="0">
              <a:buFontTx/>
              <a:buNone/>
            </a:pPr>
            <a:r>
              <a:rPr lang="es-MX" sz="3600"/>
              <a:t>junto con el nombre de la fuente. </a:t>
            </a:r>
          </a:p>
          <a:p>
            <a:pPr marL="0" indent="0">
              <a:buFontTx/>
              <a:buNone/>
            </a:pPr>
            <a:endParaRPr lang="es-MX" sz="1600"/>
          </a:p>
          <a:p>
            <a:pPr marL="0" indent="0">
              <a:buFontTx/>
              <a:buNone/>
            </a:pPr>
            <a:r>
              <a:rPr lang="es-MX" sz="3600" b="1">
                <a:solidFill>
                  <a:srgbClr val="0033CC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FONT</a:t>
            </a:r>
            <a:r>
              <a:rPr lang="es-MX" sz="3600"/>
              <a:t> </a:t>
            </a:r>
            <a:r>
              <a:rPr lang="es-MX" sz="3600" b="1">
                <a:solidFill>
                  <a:srgbClr val="0033CC"/>
                </a:solidFill>
              </a:rPr>
              <a:t>FACE</a:t>
            </a:r>
            <a:r>
              <a:rPr lang="es-MX" sz="3600"/>
              <a:t>=nombre de la fuente</a:t>
            </a:r>
            <a:r>
              <a:rPr lang="es-MX" sz="3600" b="1">
                <a:solidFill>
                  <a:srgbClr val="0033CC"/>
                </a:solidFill>
              </a:rPr>
              <a:t>&gt;</a:t>
            </a:r>
            <a:r>
              <a:rPr lang="es-MX" sz="3600">
                <a:solidFill>
                  <a:srgbClr val="FF0000"/>
                </a:solidFill>
              </a:rPr>
              <a:t> </a:t>
            </a:r>
            <a:r>
              <a:rPr lang="es-MX" sz="3600"/>
              <a:t>TEXTO </a:t>
            </a:r>
            <a:r>
              <a:rPr lang="es-MX" sz="3600" b="1">
                <a:solidFill>
                  <a:srgbClr val="0033CC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/FONT</a:t>
            </a:r>
            <a:r>
              <a:rPr lang="es-MX" sz="3600" b="1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50825" y="188913"/>
            <a:ext cx="85693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MX" sz="3600" b="1">
                <a:solidFill>
                  <a:schemeClr val="accent2"/>
                </a:solidFill>
              </a:rPr>
              <a:t>Etiqueta: 16   &lt;</a:t>
            </a:r>
            <a:r>
              <a:rPr lang="es-MX" sz="3600" b="1">
                <a:solidFill>
                  <a:srgbClr val="FF0000"/>
                </a:solidFill>
              </a:rPr>
              <a:t>FONT</a:t>
            </a:r>
            <a:r>
              <a:rPr lang="es-MX" sz="3600" b="1">
                <a:solidFill>
                  <a:schemeClr val="accent2"/>
                </a:solidFill>
              </a:rPr>
              <a:t>&gt;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86687" cy="503238"/>
          </a:xfrm>
        </p:spPr>
        <p:txBody>
          <a:bodyPr/>
          <a:lstStyle/>
          <a:p>
            <a:r>
              <a:rPr lang="es-ES" sz="4000" b="1" u="sng">
                <a:solidFill>
                  <a:schemeClr val="tx1"/>
                </a:solidFill>
              </a:rPr>
              <a:t>ESTRUCTURA</a:t>
            </a:r>
            <a:r>
              <a:rPr lang="es-ES" sz="4000" b="1" u="sng">
                <a:solidFill>
                  <a:srgbClr val="3333CC"/>
                </a:solidFill>
              </a:rPr>
              <a:t> </a:t>
            </a:r>
            <a:r>
              <a:rPr lang="es-ES" sz="4000" b="1" u="sng">
                <a:solidFill>
                  <a:schemeClr val="tx1"/>
                </a:solidFill>
              </a:rPr>
              <a:t>BÁSICA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3995738" y="2708275"/>
            <a:ext cx="165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b="1"/>
              <a:t>TEXTO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3059113" y="4797425"/>
            <a:ext cx="2878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b="1"/>
              <a:t>CONTENIDO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250825" y="1268413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rgbClr val="FF0000"/>
                </a:solidFill>
              </a:rPr>
              <a:t>&lt;HTML&gt;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250825" y="5949950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971550" y="1989138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chemeClr val="hlink"/>
                </a:solidFill>
              </a:rPr>
              <a:t>&lt;HEAD&gt;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971550" y="3429000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chemeClr val="hlink"/>
                </a:solidFill>
              </a:rPr>
              <a:t>&lt;/HEAD&gt;</a:t>
            </a: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2124075" y="2708275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chemeClr val="accent2"/>
                </a:solidFill>
              </a:rPr>
              <a:t>&lt;TITLE&gt;</a:t>
            </a: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651500" y="2708275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chemeClr val="accent2"/>
                </a:solidFill>
              </a:rPr>
              <a:t>&lt;/TITLE&gt;</a:t>
            </a:r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2124075" y="4149725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rgbClr val="FF33CC"/>
                </a:solidFill>
              </a:rPr>
              <a:t>&lt;BODY&gt;</a:t>
            </a: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1979613" y="5445125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b="1">
                <a:solidFill>
                  <a:srgbClr val="FF33CC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48712" cy="5292725"/>
          </a:xfrm>
          <a:solidFill>
            <a:srgbClr val="FFFFCC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marL="457200" indent="-457200" algn="ctr">
              <a:lnSpc>
                <a:spcPct val="80000"/>
              </a:lnSpc>
              <a:buFontTx/>
              <a:buNone/>
            </a:pPr>
            <a:endParaRPr lang="es-MX" sz="800" b="1" u="sng" dirty="0" smtClean="0">
              <a:solidFill>
                <a:srgbClr val="0033CC"/>
              </a:solidFill>
            </a:endParaRPr>
          </a:p>
          <a:p>
            <a:pPr marL="457200" indent="-457200" algn="ctr">
              <a:lnSpc>
                <a:spcPct val="80000"/>
              </a:lnSpc>
              <a:buFontTx/>
              <a:buNone/>
            </a:pPr>
            <a:r>
              <a:rPr lang="es-MX" b="1" u="sng" dirty="0" smtClean="0">
                <a:solidFill>
                  <a:srgbClr val="0033CC"/>
                </a:solidFill>
              </a:rPr>
              <a:t>COLOR </a:t>
            </a:r>
            <a:r>
              <a:rPr lang="es-MX" b="1" u="sng" dirty="0">
                <a:solidFill>
                  <a:srgbClr val="0033CC"/>
                </a:solidFill>
              </a:rPr>
              <a:t>DE FUENTE.</a:t>
            </a:r>
          </a:p>
          <a:p>
            <a:pPr marL="457200" indent="-457200" algn="ctr">
              <a:lnSpc>
                <a:spcPct val="80000"/>
              </a:lnSpc>
              <a:buFontTx/>
              <a:buNone/>
            </a:pPr>
            <a:endParaRPr lang="es-MX" sz="1000" b="1" u="sng" dirty="0">
              <a:solidFill>
                <a:srgbClr val="0033CC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Para el </a:t>
            </a:r>
            <a:r>
              <a:rPr lang="es-MX" b="1" dirty="0">
                <a:solidFill>
                  <a:srgbClr val="0033CC"/>
                </a:solidFill>
              </a:rPr>
              <a:t>COLOR</a:t>
            </a:r>
            <a:r>
              <a:rPr lang="es-MX" dirty="0"/>
              <a:t> de la fuente se utilizan dos opciones: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s-MX" sz="1000" dirty="0"/>
          </a:p>
          <a:p>
            <a:pPr marL="457200" indent="-457200">
              <a:lnSpc>
                <a:spcPct val="80000"/>
              </a:lnSpc>
              <a:buFontTx/>
              <a:buAutoNum type="alphaLcParenR"/>
            </a:pPr>
            <a:r>
              <a:rPr lang="es-MX" sz="3000" b="1" dirty="0">
                <a:solidFill>
                  <a:srgbClr val="0033CC"/>
                </a:solidFill>
              </a:rPr>
              <a:t>Se escribe el nombre del color en ingles que deseamos aplicar.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sz="3000" b="1" dirty="0">
                <a:solidFill>
                  <a:srgbClr val="0033CC"/>
                </a:solidFill>
              </a:rPr>
              <a:t>b)</a:t>
            </a:r>
            <a:r>
              <a:rPr lang="es-MX" sz="3000" dirty="0">
                <a:solidFill>
                  <a:srgbClr val="0033CC"/>
                </a:solidFill>
              </a:rPr>
              <a:t> </a:t>
            </a:r>
            <a:r>
              <a:rPr lang="es-MX" sz="3000" b="1" dirty="0">
                <a:solidFill>
                  <a:srgbClr val="0033CC"/>
                </a:solidFill>
              </a:rPr>
              <a:t>Utilizar el código de cinco caracteres con el signo # que da una gama infinita de colores.</a:t>
            </a:r>
            <a:endParaRPr lang="es-ES" sz="3000" b="1" dirty="0">
              <a:solidFill>
                <a:srgbClr val="0033CC"/>
              </a:solidFill>
            </a:endParaRPr>
          </a:p>
          <a:p>
            <a:pPr marL="457200" indent="-457200" algn="ctr">
              <a:lnSpc>
                <a:spcPct val="80000"/>
              </a:lnSpc>
              <a:buFontTx/>
              <a:buNone/>
            </a:pPr>
            <a:endParaRPr lang="es-MX" sz="1000" b="1" u="sng" dirty="0">
              <a:solidFill>
                <a:srgbClr val="0033CC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Para el COLOR de la FUENTE, se utiliza la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etiqueta </a:t>
            </a:r>
            <a:r>
              <a:rPr lang="es-MX" b="1" dirty="0">
                <a:solidFill>
                  <a:srgbClr val="FF0000"/>
                </a:solidFill>
              </a:rPr>
              <a:t>FONT</a:t>
            </a:r>
            <a:r>
              <a:rPr lang="es-MX" dirty="0"/>
              <a:t> con el atributo </a:t>
            </a:r>
            <a:r>
              <a:rPr lang="es-MX" b="1" dirty="0">
                <a:solidFill>
                  <a:srgbClr val="0033CC"/>
                </a:solidFill>
              </a:rPr>
              <a:t>COLOR</a:t>
            </a:r>
            <a:r>
              <a:rPr lang="es-MX" dirty="0"/>
              <a:t>, junto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con el color de </a:t>
            </a:r>
            <a:r>
              <a:rPr lang="es-MX" sz="3600" dirty="0"/>
              <a:t>la fuente. 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  <a:noFill/>
          <a:ln/>
        </p:spPr>
        <p:txBody>
          <a:bodyPr/>
          <a:lstStyle/>
          <a:p>
            <a:pPr algn="l"/>
            <a:r>
              <a:rPr lang="es-MX" sz="3600" b="1" dirty="0">
                <a:solidFill>
                  <a:schemeClr val="tx1"/>
                </a:solidFill>
              </a:rPr>
              <a:t>ATRIBUTOS</a:t>
            </a:r>
            <a:r>
              <a:rPr lang="es-MX" sz="3600" b="1" dirty="0">
                <a:solidFill>
                  <a:srgbClr val="0033CC"/>
                </a:solidFill>
              </a:rPr>
              <a:t> </a:t>
            </a:r>
            <a:br>
              <a:rPr lang="es-MX" sz="3600" b="1" dirty="0">
                <a:solidFill>
                  <a:srgbClr val="0033CC"/>
                </a:solidFill>
              </a:rPr>
            </a:br>
            <a:r>
              <a:rPr lang="es-MX" sz="3600" b="1" dirty="0">
                <a:solidFill>
                  <a:srgbClr val="0033CC"/>
                </a:solidFill>
              </a:rPr>
              <a:t>Etiqueta: &lt;</a:t>
            </a:r>
            <a:r>
              <a:rPr lang="es-MX" sz="3600" b="1" dirty="0">
                <a:solidFill>
                  <a:srgbClr val="FF0000"/>
                </a:solidFill>
              </a:rPr>
              <a:t>FONT</a:t>
            </a:r>
            <a:r>
              <a:rPr lang="es-MX" sz="3600" b="1" dirty="0">
                <a:solidFill>
                  <a:srgbClr val="0033CC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993775"/>
          </a:xfrm>
          <a:noFill/>
          <a:ln/>
        </p:spPr>
        <p:txBody>
          <a:bodyPr/>
          <a:lstStyle/>
          <a:p>
            <a:pPr algn="l"/>
            <a:r>
              <a:rPr lang="es-MX" sz="3600" b="1">
                <a:solidFill>
                  <a:schemeClr val="tx1"/>
                </a:solidFill>
              </a:rPr>
              <a:t>ATRIBUTOS</a:t>
            </a:r>
            <a:r>
              <a:rPr lang="es-MX" sz="3600" b="1">
                <a:solidFill>
                  <a:srgbClr val="0033CC"/>
                </a:solidFill>
              </a:rPr>
              <a:t> </a:t>
            </a:r>
            <a:br>
              <a:rPr lang="es-MX" sz="3600" b="1">
                <a:solidFill>
                  <a:srgbClr val="0033CC"/>
                </a:solidFill>
              </a:rPr>
            </a:br>
            <a:r>
              <a:rPr lang="es-MX" sz="3600" b="1">
                <a:solidFill>
                  <a:srgbClr val="0033CC"/>
                </a:solidFill>
              </a:rPr>
              <a:t>Etiqueta: &lt;</a:t>
            </a:r>
            <a:r>
              <a:rPr lang="es-MX" sz="3600" b="1">
                <a:solidFill>
                  <a:srgbClr val="FF0000"/>
                </a:solidFill>
              </a:rPr>
              <a:t>FONT</a:t>
            </a:r>
            <a:r>
              <a:rPr lang="es-MX" sz="3600" b="1">
                <a:solidFill>
                  <a:srgbClr val="0033CC"/>
                </a:solidFill>
              </a:rPr>
              <a:t>&gt;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8713787" cy="1900237"/>
          </a:xfrm>
          <a:solidFill>
            <a:srgbClr val="FFFFCC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marL="457200" indent="-457200">
              <a:buFontTx/>
              <a:buNone/>
            </a:pPr>
            <a:endParaRPr lang="es-MX" sz="1000" dirty="0"/>
          </a:p>
          <a:p>
            <a:pPr marL="457200" indent="-457200">
              <a:buFontTx/>
              <a:buNone/>
            </a:pPr>
            <a:r>
              <a:rPr lang="es-MX" sz="4000" b="1" dirty="0">
                <a:solidFill>
                  <a:srgbClr val="0033CC"/>
                </a:solidFill>
              </a:rPr>
              <a:t>&lt;</a:t>
            </a:r>
            <a:r>
              <a:rPr lang="es-MX" sz="4000" b="1" dirty="0">
                <a:solidFill>
                  <a:srgbClr val="FF0000"/>
                </a:solidFill>
              </a:rPr>
              <a:t>FONT</a:t>
            </a:r>
            <a:r>
              <a:rPr lang="es-MX" sz="4000" b="1" dirty="0"/>
              <a:t> </a:t>
            </a:r>
            <a:r>
              <a:rPr lang="es-MX" sz="4000" b="1" dirty="0">
                <a:solidFill>
                  <a:srgbClr val="0033CC"/>
                </a:solidFill>
              </a:rPr>
              <a:t>COLOR</a:t>
            </a:r>
            <a:r>
              <a:rPr lang="es-MX" sz="4000" b="1" dirty="0"/>
              <a:t>=nombre del color o código</a:t>
            </a:r>
            <a:r>
              <a:rPr lang="es-MX" sz="4000" b="1" dirty="0">
                <a:solidFill>
                  <a:srgbClr val="0033CC"/>
                </a:solidFill>
              </a:rPr>
              <a:t>&gt;</a:t>
            </a:r>
            <a:r>
              <a:rPr lang="es-MX" sz="4000" b="1" dirty="0">
                <a:solidFill>
                  <a:srgbClr val="FF0000"/>
                </a:solidFill>
              </a:rPr>
              <a:t> </a:t>
            </a:r>
            <a:r>
              <a:rPr lang="es-MX" sz="4000" b="1" dirty="0"/>
              <a:t>Texto </a:t>
            </a:r>
            <a:r>
              <a:rPr lang="es-MX" sz="4000" b="1" dirty="0">
                <a:solidFill>
                  <a:srgbClr val="0033CC"/>
                </a:solidFill>
              </a:rPr>
              <a:t>&lt;</a:t>
            </a:r>
            <a:r>
              <a:rPr lang="es-MX" sz="4000" b="1" dirty="0">
                <a:solidFill>
                  <a:srgbClr val="FF0000"/>
                </a:solidFill>
              </a:rPr>
              <a:t>/FONT</a:t>
            </a:r>
            <a:r>
              <a:rPr lang="es-MX" sz="4000" b="1" dirty="0">
                <a:solidFill>
                  <a:srgbClr val="0033CC"/>
                </a:solidFill>
              </a:rPr>
              <a:t>&gt;</a:t>
            </a:r>
          </a:p>
        </p:txBody>
      </p:sp>
      <p:graphicFrame>
        <p:nvGraphicFramePr>
          <p:cNvPr id="92198" name="Group 38"/>
          <p:cNvGraphicFramePr>
            <a:graphicFrameLocks noGrp="1"/>
          </p:cNvGraphicFramePr>
          <p:nvPr>
            <p:ph sz="half" idx="2"/>
          </p:nvPr>
        </p:nvGraphicFramePr>
        <p:xfrm>
          <a:off x="179388" y="3644900"/>
          <a:ext cx="8785225" cy="2879725"/>
        </p:xfrm>
        <a:graphic>
          <a:graphicData uri="http://schemas.openxmlformats.org/drawingml/2006/table">
            <a:tbl>
              <a:tblPr/>
              <a:tblGrid>
                <a:gridCol w="4756150"/>
                <a:gridCol w="4029075"/>
              </a:tblGrid>
              <a:tr h="287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 colores primarios son: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#FF0000</a:t>
                      </a:r>
                      <a: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Rojo </a:t>
                      </a:r>
                      <a:b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#00FF00</a:t>
                      </a:r>
                      <a: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Verde </a:t>
                      </a:r>
                      <a:b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#0000FF</a:t>
                      </a:r>
                      <a: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Azul </a:t>
                      </a:r>
                    </a:p>
                  </a:txBody>
                  <a:tcPr horzOverflow="overflow">
                    <a:lnL w="762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Otros colores son: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#FFFFFF</a:t>
                      </a:r>
                      <a: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Blanco </a:t>
                      </a:r>
                      <a:b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#000000</a:t>
                      </a:r>
                      <a: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Negro </a:t>
                      </a:r>
                      <a:b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#FFFF00</a:t>
                      </a:r>
                      <a:r>
                        <a:rPr kumimoji="0" lang="es-E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Amarillo </a:t>
                      </a:r>
                    </a:p>
                  </a:txBody>
                  <a:tcPr horzOverflow="overflow">
                    <a:lnL>
                      <a:noFill/>
                    </a:lnL>
                    <a:lnR w="762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412875"/>
            <a:ext cx="8686800" cy="5292725"/>
          </a:xfrm>
          <a:solidFill>
            <a:srgbClr val="FFFFCC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marL="457200" indent="-457200" algn="ctr">
              <a:lnSpc>
                <a:spcPct val="80000"/>
              </a:lnSpc>
              <a:buFontTx/>
              <a:buNone/>
            </a:pPr>
            <a:endParaRPr lang="es-MX" sz="500" b="1" u="sng" dirty="0" smtClean="0">
              <a:solidFill>
                <a:srgbClr val="0033CC"/>
              </a:solidFill>
            </a:endParaRPr>
          </a:p>
          <a:p>
            <a:pPr marL="457200" indent="-457200" algn="ctr">
              <a:lnSpc>
                <a:spcPct val="80000"/>
              </a:lnSpc>
              <a:buFontTx/>
              <a:buNone/>
            </a:pPr>
            <a:r>
              <a:rPr lang="es-MX" b="1" u="sng" dirty="0" smtClean="0">
                <a:solidFill>
                  <a:srgbClr val="0033CC"/>
                </a:solidFill>
              </a:rPr>
              <a:t>TAMAÑO </a:t>
            </a:r>
            <a:r>
              <a:rPr lang="es-MX" b="1" u="sng" dirty="0">
                <a:solidFill>
                  <a:srgbClr val="0033CC"/>
                </a:solidFill>
              </a:rPr>
              <a:t>DE LA FUENTE.</a:t>
            </a:r>
          </a:p>
          <a:p>
            <a:pPr marL="457200" indent="-457200" algn="ctr">
              <a:lnSpc>
                <a:spcPct val="80000"/>
              </a:lnSpc>
              <a:buFontTx/>
              <a:buNone/>
            </a:pPr>
            <a:endParaRPr lang="es-MX" sz="1800" b="1" u="sng" dirty="0">
              <a:solidFill>
                <a:srgbClr val="0033CC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Para aplicarle tamaño a la FUENTE, se utiliza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la etiqueta </a:t>
            </a:r>
            <a:r>
              <a:rPr lang="es-MX" b="1" dirty="0">
                <a:solidFill>
                  <a:srgbClr val="FF0000"/>
                </a:solidFill>
              </a:rPr>
              <a:t>FONT</a:t>
            </a:r>
            <a:r>
              <a:rPr lang="es-MX" dirty="0"/>
              <a:t> con el atributo </a:t>
            </a:r>
            <a:r>
              <a:rPr lang="es-MX" b="1" dirty="0">
                <a:solidFill>
                  <a:srgbClr val="0033CC"/>
                </a:solidFill>
              </a:rPr>
              <a:t>SIZE</a:t>
            </a:r>
            <a:r>
              <a:rPr lang="es-MX" dirty="0"/>
              <a:t>, que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están comprendidos entre 1 y 7, donde 1 es la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fuente de menor tamaño y 7 de mayor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tamaño. El tamaño que se asigna por default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MX" dirty="0"/>
              <a:t>es 3.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s-MX" sz="900" b="1" u="sng" dirty="0">
              <a:solidFill>
                <a:srgbClr val="0033CC"/>
              </a:solidFill>
            </a:endParaRPr>
          </a:p>
          <a:p>
            <a:pPr marL="457200" indent="-457200" algn="ctr">
              <a:lnSpc>
                <a:spcPct val="80000"/>
              </a:lnSpc>
              <a:buFontTx/>
              <a:buNone/>
            </a:pPr>
            <a:r>
              <a:rPr lang="es-MX" sz="3600" b="1" dirty="0">
                <a:solidFill>
                  <a:srgbClr val="0033CC"/>
                </a:solidFill>
              </a:rPr>
              <a:t>&lt;</a:t>
            </a:r>
            <a:r>
              <a:rPr lang="es-MX" sz="3600" b="1" dirty="0">
                <a:solidFill>
                  <a:srgbClr val="FF0000"/>
                </a:solidFill>
              </a:rPr>
              <a:t>FONT</a:t>
            </a:r>
            <a:r>
              <a:rPr lang="es-MX" sz="3600" b="1" dirty="0"/>
              <a:t> </a:t>
            </a:r>
            <a:r>
              <a:rPr lang="es-MX" sz="3600" b="1" dirty="0">
                <a:solidFill>
                  <a:srgbClr val="0033CC"/>
                </a:solidFill>
              </a:rPr>
              <a:t>SIZE</a:t>
            </a:r>
            <a:r>
              <a:rPr lang="es-MX" sz="3600" b="1" dirty="0"/>
              <a:t>=#</a:t>
            </a:r>
            <a:r>
              <a:rPr lang="es-MX" sz="3600" b="1" dirty="0">
                <a:solidFill>
                  <a:srgbClr val="0033CC"/>
                </a:solidFill>
              </a:rPr>
              <a:t>&gt; </a:t>
            </a:r>
            <a:r>
              <a:rPr lang="es-MX" sz="3600" b="1" dirty="0"/>
              <a:t>TEXTO </a:t>
            </a:r>
            <a:r>
              <a:rPr lang="es-MX" sz="3600" b="1" dirty="0">
                <a:solidFill>
                  <a:srgbClr val="0033CC"/>
                </a:solidFill>
              </a:rPr>
              <a:t>&lt;</a:t>
            </a:r>
            <a:r>
              <a:rPr lang="es-MX" sz="3600" b="1" dirty="0">
                <a:solidFill>
                  <a:srgbClr val="FF0000"/>
                </a:solidFill>
              </a:rPr>
              <a:t>/FONT</a:t>
            </a:r>
            <a:r>
              <a:rPr lang="es-MX" sz="3600" b="1" dirty="0">
                <a:solidFill>
                  <a:srgbClr val="0033CC"/>
                </a:solidFill>
              </a:rPr>
              <a:t>&gt;</a:t>
            </a:r>
          </a:p>
          <a:p>
            <a:pPr marL="457200" indent="-457200" algn="ctr">
              <a:lnSpc>
                <a:spcPct val="80000"/>
              </a:lnSpc>
              <a:buFontTx/>
              <a:buNone/>
            </a:pPr>
            <a:endParaRPr lang="es-MX" sz="1200" b="1" dirty="0">
              <a:solidFill>
                <a:srgbClr val="0033CC"/>
              </a:solidFill>
            </a:endParaRPr>
          </a:p>
          <a:p>
            <a:pPr marL="457200" indent="-457200" algn="ctr">
              <a:lnSpc>
                <a:spcPct val="80000"/>
              </a:lnSpc>
              <a:buFontTx/>
              <a:buNone/>
            </a:pPr>
            <a:r>
              <a:rPr lang="es-MX" sz="3600" b="1" dirty="0"/>
              <a:t>#=1 a 7</a:t>
            </a:r>
            <a:endParaRPr lang="es-MX" sz="3600" b="1" u="sng" dirty="0">
              <a:solidFill>
                <a:srgbClr val="0033CC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  <a:noFill/>
          <a:ln/>
        </p:spPr>
        <p:txBody>
          <a:bodyPr/>
          <a:lstStyle/>
          <a:p>
            <a:pPr algn="l"/>
            <a:r>
              <a:rPr lang="es-MX" sz="3600" b="1">
                <a:solidFill>
                  <a:schemeClr val="tx1"/>
                </a:solidFill>
              </a:rPr>
              <a:t>ATRIBUTOS</a:t>
            </a:r>
            <a:r>
              <a:rPr lang="es-MX" sz="3600" b="1">
                <a:solidFill>
                  <a:srgbClr val="0033CC"/>
                </a:solidFill>
              </a:rPr>
              <a:t> </a:t>
            </a:r>
            <a:br>
              <a:rPr lang="es-MX" sz="3600" b="1">
                <a:solidFill>
                  <a:srgbClr val="0033CC"/>
                </a:solidFill>
              </a:rPr>
            </a:br>
            <a:r>
              <a:rPr lang="es-MX" sz="3600" b="1">
                <a:solidFill>
                  <a:srgbClr val="0033CC"/>
                </a:solidFill>
              </a:rPr>
              <a:t>Etiqueta: &lt;</a:t>
            </a:r>
            <a:r>
              <a:rPr lang="es-MX" sz="3600" b="1">
                <a:solidFill>
                  <a:srgbClr val="FF0000"/>
                </a:solidFill>
              </a:rPr>
              <a:t>FONT</a:t>
            </a:r>
            <a:r>
              <a:rPr lang="es-MX" sz="3600" b="1">
                <a:solidFill>
                  <a:srgbClr val="0033CC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30" name="Group 318"/>
          <p:cNvGraphicFramePr>
            <a:graphicFrameLocks noGrp="1"/>
          </p:cNvGraphicFramePr>
          <p:nvPr/>
        </p:nvGraphicFramePr>
        <p:xfrm>
          <a:off x="1116013" y="188913"/>
          <a:ext cx="7704137" cy="6493646"/>
        </p:xfrm>
        <a:graphic>
          <a:graphicData uri="http://schemas.openxmlformats.org/drawingml/2006/table">
            <a:tbl>
              <a:tblPr/>
              <a:tblGrid>
                <a:gridCol w="4171950"/>
                <a:gridCol w="3532187"/>
              </a:tblGrid>
              <a:tr h="712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573213" algn="ctr"/>
                        </a:tabLst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NOMBRE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BLANCO NIEVE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SNOW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BLANCO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NEGRO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GRIS OSCURO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DARKGRAY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GRIS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GRAY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GRIS CLARO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LIGHTGRAY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AZUL MARINO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NAVYBLUE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AZUL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TURQUESA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TURQUOISE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831" name="Oval 319"/>
          <p:cNvSpPr>
            <a:spLocks noChangeArrowheads="1"/>
          </p:cNvSpPr>
          <p:nvPr/>
        </p:nvSpPr>
        <p:spPr bwMode="auto">
          <a:xfrm>
            <a:off x="250825" y="188913"/>
            <a:ext cx="611188" cy="6111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87" name="Group 51"/>
          <p:cNvGraphicFramePr>
            <a:graphicFrameLocks noGrp="1"/>
          </p:cNvGraphicFramePr>
          <p:nvPr/>
        </p:nvGraphicFramePr>
        <p:xfrm>
          <a:off x="1116013" y="188913"/>
          <a:ext cx="7632700" cy="6400800"/>
        </p:xfrm>
        <a:graphic>
          <a:graphicData uri="http://schemas.openxmlformats.org/drawingml/2006/table">
            <a:tbl>
              <a:tblPr/>
              <a:tblGrid>
                <a:gridCol w="4094162"/>
                <a:gridCol w="3538538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573213" algn="ctr"/>
                        </a:tabLst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NOMBRE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VERDE CLARO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LIGHTGREEN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VERDE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AMARILLO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GOLD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BEIGE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BEIGE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NARANJA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ORANGE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ROJO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ROSA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PINK</a:t>
                      </a:r>
                      <a:endParaRPr kumimoji="0" lang="es-MX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588" name="Oval 52"/>
          <p:cNvSpPr>
            <a:spLocks noChangeArrowheads="1"/>
          </p:cNvSpPr>
          <p:nvPr/>
        </p:nvSpPr>
        <p:spPr bwMode="auto">
          <a:xfrm>
            <a:off x="250825" y="188913"/>
            <a:ext cx="611188" cy="6111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WordArt 2"/>
          <p:cNvSpPr>
            <a:spLocks noChangeArrowheads="1" noChangeShapeType="1" noTextEdit="1"/>
          </p:cNvSpPr>
          <p:nvPr/>
        </p:nvSpPr>
        <p:spPr bwMode="auto">
          <a:xfrm>
            <a:off x="971550" y="549275"/>
            <a:ext cx="7129463" cy="5759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LISTAS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17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800" b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r>
              <a:rPr lang="es-MX" sz="2800" b="1" u="sng">
                <a:solidFill>
                  <a:srgbClr val="00CC66"/>
                </a:solidFill>
              </a:rPr>
              <a:t>NO ORDENADAS “UL”.</a:t>
            </a:r>
          </a:p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b="1"/>
              <a:t>Se utiliza como marcador, un símbolo que puede ser un </a:t>
            </a:r>
            <a:r>
              <a:rPr lang="es-MX" b="1">
                <a:solidFill>
                  <a:srgbClr val="FF0000"/>
                </a:solidFill>
              </a:rPr>
              <a:t>círculo (circle),</a:t>
            </a:r>
            <a:r>
              <a:rPr lang="es-MX" b="1"/>
              <a:t> un </a:t>
            </a:r>
            <a:r>
              <a:rPr lang="es-MX" b="1">
                <a:solidFill>
                  <a:srgbClr val="FF0000"/>
                </a:solidFill>
              </a:rPr>
              <a:t>disco (disc)</a:t>
            </a:r>
            <a:r>
              <a:rPr lang="es-MX" b="1"/>
              <a:t> o un </a:t>
            </a:r>
            <a:r>
              <a:rPr lang="es-MX" b="1">
                <a:solidFill>
                  <a:srgbClr val="FF0000"/>
                </a:solidFill>
              </a:rPr>
              <a:t>cuadrado (square)</a:t>
            </a:r>
            <a:r>
              <a:rPr lang="es-MX" b="1"/>
              <a:t> para indicar sus elementos.</a:t>
            </a:r>
            <a:r>
              <a:rPr lang="es-ES"/>
              <a:t> </a:t>
            </a:r>
          </a:p>
          <a:p>
            <a:pPr>
              <a:buFontTx/>
              <a:buNone/>
            </a:pPr>
            <a:r>
              <a:rPr lang="es-MX" sz="3400" b="1">
                <a:solidFill>
                  <a:schemeClr val="accent2"/>
                </a:solidFill>
              </a:rPr>
              <a:t>&lt;UL TYPE=</a:t>
            </a:r>
            <a:r>
              <a:rPr lang="es-MX" sz="3400" b="1">
                <a:solidFill>
                  <a:srgbClr val="FF0000"/>
                </a:solidFill>
              </a:rPr>
              <a:t>disc ó</a:t>
            </a:r>
            <a:r>
              <a:rPr lang="es-MX" sz="3400" b="1">
                <a:solidFill>
                  <a:schemeClr val="accent2"/>
                </a:solidFill>
              </a:rPr>
              <a:t> </a:t>
            </a:r>
            <a:r>
              <a:rPr lang="es-MX" sz="3400" b="1">
                <a:solidFill>
                  <a:srgbClr val="FF0000"/>
                </a:solidFill>
              </a:rPr>
              <a:t>circle ó</a:t>
            </a:r>
            <a:r>
              <a:rPr lang="es-MX" sz="3400" b="1">
                <a:solidFill>
                  <a:schemeClr val="accent2"/>
                </a:solidFill>
              </a:rPr>
              <a:t> </a:t>
            </a:r>
            <a:r>
              <a:rPr lang="es-MX" sz="3400" b="1">
                <a:solidFill>
                  <a:srgbClr val="FF0000"/>
                </a:solidFill>
              </a:rPr>
              <a:t>square</a:t>
            </a:r>
            <a:r>
              <a:rPr lang="es-MX" sz="3400" b="1">
                <a:solidFill>
                  <a:schemeClr val="accent2"/>
                </a:solidFill>
              </a:rPr>
              <a:t>&gt;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s-ES" b="1">
                <a:solidFill>
                  <a:srgbClr val="FF0000"/>
                </a:solidFill>
              </a:rPr>
              <a:t>	&lt;LI&gt;</a:t>
            </a:r>
          </a:p>
          <a:p>
            <a:pPr>
              <a:buFontTx/>
              <a:buNone/>
            </a:pPr>
            <a:r>
              <a:rPr lang="es-MX" sz="3400" b="1">
                <a:solidFill>
                  <a:schemeClr val="accent2"/>
                </a:solidFill>
              </a:rPr>
              <a:t>&lt;</a:t>
            </a:r>
            <a:r>
              <a:rPr lang="es-MX" sz="3400" b="1">
                <a:solidFill>
                  <a:srgbClr val="FF0000"/>
                </a:solidFill>
              </a:rPr>
              <a:t>/</a:t>
            </a:r>
            <a:r>
              <a:rPr lang="es-MX" sz="3400" b="1">
                <a:solidFill>
                  <a:schemeClr val="accent2"/>
                </a:solidFill>
              </a:rPr>
              <a:t>UL&gt;</a:t>
            </a:r>
            <a:endParaRPr lang="es-MX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18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2800" b="1" u="sng">
                <a:solidFill>
                  <a:srgbClr val="00CC66"/>
                </a:solidFill>
              </a:rPr>
              <a:t>ORDENADAS “OL”.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900" b="1" u="sng">
              <a:solidFill>
                <a:srgbClr val="00CC66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b="1"/>
              <a:t>Se utiliza un </a:t>
            </a:r>
            <a:r>
              <a:rPr lang="es-MX" b="1">
                <a:solidFill>
                  <a:srgbClr val="FF0000"/>
                </a:solidFill>
              </a:rPr>
              <a:t>número</a:t>
            </a:r>
            <a:r>
              <a:rPr lang="es-MX" b="1"/>
              <a:t> o un  elemento de orden que pueden ser </a:t>
            </a:r>
            <a:r>
              <a:rPr lang="es-MX" b="1">
                <a:solidFill>
                  <a:srgbClr val="FF0000"/>
                </a:solidFill>
              </a:rPr>
              <a:t>letras minúsculas</a:t>
            </a:r>
            <a:r>
              <a:rPr lang="es-MX" b="1"/>
              <a:t> o </a:t>
            </a:r>
            <a:r>
              <a:rPr lang="es-MX" b="1">
                <a:solidFill>
                  <a:srgbClr val="FF0000"/>
                </a:solidFill>
              </a:rPr>
              <a:t>mayúsculas</a:t>
            </a:r>
            <a:r>
              <a:rPr lang="es-MX" b="1"/>
              <a:t> o números latinos para etiquetar los diferentes elementos de la misma.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chemeClr val="accent2"/>
                </a:solidFill>
              </a:rPr>
              <a:t>&lt;OL TYPE=“</a:t>
            </a:r>
            <a:r>
              <a:rPr lang="es-MX" sz="3600" b="1">
                <a:solidFill>
                  <a:srgbClr val="FF0000"/>
                </a:solidFill>
              </a:rPr>
              <a:t>tipo</a:t>
            </a:r>
            <a:r>
              <a:rPr lang="es-MX" sz="3600" b="1">
                <a:solidFill>
                  <a:schemeClr val="accent2"/>
                </a:solidFill>
              </a:rPr>
              <a:t>”&gt;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chemeClr val="accent2"/>
                </a:solidFill>
              </a:rPr>
              <a:t>	</a:t>
            </a:r>
            <a:r>
              <a:rPr lang="es-MX" sz="3600" b="1">
                <a:solidFill>
                  <a:srgbClr val="FF0000"/>
                </a:solidFill>
              </a:rPr>
              <a:t>&lt;LI&gt;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chemeClr val="accent2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/</a:t>
            </a:r>
            <a:r>
              <a:rPr lang="es-MX" sz="3600" b="1">
                <a:solidFill>
                  <a:schemeClr val="accent2"/>
                </a:solidFill>
              </a:rPr>
              <a:t>OL&gt;</a:t>
            </a:r>
            <a:endParaRPr lang="es-MX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431800"/>
          </a:xfrm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18-B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1079500" cy="5688012"/>
          </a:xfrm>
          <a:solidFill>
            <a:srgbClr val="FFFFCC"/>
          </a:solidFill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MX" b="1" u="sng">
                <a:solidFill>
                  <a:srgbClr val="000099"/>
                </a:solidFill>
              </a:rPr>
              <a:t>Valor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 b="1">
              <a:solidFill>
                <a:srgbClr val="000099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/>
              <a:t>1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1200"/>
          </a:p>
          <a:p>
            <a:pPr algn="ctr">
              <a:lnSpc>
                <a:spcPct val="90000"/>
              </a:lnSpc>
              <a:buFontTx/>
              <a:buNone/>
            </a:pPr>
            <a:endParaRPr lang="es-MX" sz="1200"/>
          </a:p>
          <a:p>
            <a:pPr algn="ctr">
              <a:lnSpc>
                <a:spcPct val="90000"/>
              </a:lnSpc>
              <a:buFontTx/>
              <a:buNone/>
            </a:pPr>
            <a:endParaRPr lang="es-MX" sz="10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a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1000" b="1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/>
              <a:t>A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20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>
                <a:solidFill>
                  <a:srgbClr val="FF0000"/>
                </a:solidFill>
              </a:rPr>
              <a:t>i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16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/>
              <a:t>I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87450" y="836613"/>
            <a:ext cx="7777163" cy="583247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MX" b="1" u="sng">
                <a:solidFill>
                  <a:srgbClr val="000099"/>
                </a:solidFill>
              </a:rPr>
              <a:t>Descripción: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 b="1" u="sng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La numeración se presenta con números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arábigos, en caso que faltase el atributo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TYPE, se presenta numerada así por omisión.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/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>
                <a:solidFill>
                  <a:srgbClr val="FF0000"/>
                </a:solidFill>
              </a:rPr>
              <a:t>Numeración con letras minúsculas de la forma a, b,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Numeración con letras mayúsculas de las formas A, B,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C,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/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>
                <a:solidFill>
                  <a:srgbClr val="FF0000"/>
                </a:solidFill>
              </a:rPr>
              <a:t>Numeración con números romanos en minúsculas de la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>
                <a:solidFill>
                  <a:srgbClr val="FF0000"/>
                </a:solidFill>
              </a:rPr>
              <a:t>forma i, ii, iii, iv,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0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Numeración con números romanos en mayúsculas de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/>
              <a:t>la forma I, II, II, IV,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19 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MX" sz="1800" b="1">
                <a:solidFill>
                  <a:schemeClr val="accent2"/>
                </a:solidFill>
              </a:rPr>
              <a:t>				</a:t>
            </a:r>
            <a:endParaRPr lang="es-MX" sz="1000" b="1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3600" b="1" u="sng">
                <a:solidFill>
                  <a:srgbClr val="00CC66"/>
                </a:solidFill>
              </a:rPr>
              <a:t>DE DEFINICIÓN.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200" b="1" u="sng">
              <a:solidFill>
                <a:srgbClr val="00CC66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 </a:t>
            </a:r>
            <a:r>
              <a:rPr lang="es-MX" sz="3600" b="1">
                <a:solidFill>
                  <a:srgbClr val="FF0000"/>
                </a:solidFill>
              </a:rPr>
              <a:t>&lt;DL&gt;</a:t>
            </a:r>
            <a:r>
              <a:rPr lang="es-MX" sz="3600" b="1"/>
              <a:t> Este tipo de lista incluye dos elementos, </a:t>
            </a:r>
            <a:r>
              <a:rPr lang="es-MX" sz="3600" b="1">
                <a:solidFill>
                  <a:srgbClr val="FF0000"/>
                </a:solidFill>
              </a:rPr>
              <a:t>&lt;DT&gt; </a:t>
            </a:r>
            <a:r>
              <a:rPr lang="es-MX" sz="3600" b="1"/>
              <a:t>(término a definir) y </a:t>
            </a:r>
            <a:r>
              <a:rPr lang="es-MX" sz="3600" b="1">
                <a:solidFill>
                  <a:srgbClr val="FF0000"/>
                </a:solidFill>
              </a:rPr>
              <a:t>&lt;DD&gt;</a:t>
            </a:r>
            <a:r>
              <a:rPr lang="es-MX" sz="3600" b="1"/>
              <a:t> (definir el término).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3600" b="1">
                <a:solidFill>
                  <a:schemeClr val="accent2"/>
                </a:solidFill>
              </a:rPr>
              <a:t>&lt;DL&gt;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3600" b="1">
                <a:solidFill>
                  <a:schemeClr val="accent2"/>
                </a:solidFill>
              </a:rPr>
              <a:t>		&lt;DT&gt;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3600" b="1">
                <a:solidFill>
                  <a:schemeClr val="accent2"/>
                </a:solidFill>
              </a:rPr>
              <a:t>			&lt;DD&gt;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2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>
                <a:solidFill>
                  <a:schemeClr val="accent2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/</a:t>
            </a:r>
            <a:r>
              <a:rPr lang="es-MX" sz="3600" b="1">
                <a:solidFill>
                  <a:schemeClr val="accent2"/>
                </a:solidFill>
              </a:rPr>
              <a:t>DL&gt;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1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4968875"/>
          </a:xfrm>
          <a:solidFill>
            <a:srgbClr val="CCFFFF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4400" b="1">
                <a:solidFill>
                  <a:srgbClr val="FF0000"/>
                </a:solidFill>
              </a:rPr>
              <a:t>&lt;HTML&gt;</a:t>
            </a:r>
          </a:p>
          <a:p>
            <a:pPr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Es la etiqueta con la que debe comenzar todo el documento HTML.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1400" b="1"/>
          </a:p>
          <a:p>
            <a:pPr>
              <a:buFontTx/>
              <a:buNone/>
            </a:pPr>
            <a:r>
              <a:rPr lang="es-MX" sz="4400" b="1">
                <a:solidFill>
                  <a:srgbClr val="FF0000"/>
                </a:solidFill>
              </a:rPr>
              <a:t>&lt;/HTML&gt;</a:t>
            </a:r>
          </a:p>
          <a:p>
            <a:pPr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Marca el final de toda la página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20 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800" b="1">
              <a:solidFill>
                <a:schemeClr val="accent2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b="1" u="sng">
                <a:solidFill>
                  <a:srgbClr val="00CC66"/>
                </a:solidFill>
              </a:rPr>
              <a:t>MENU.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b="1"/>
              <a:t>Este tipo de lista tiene el mismo propósito que la lista no ordenada, pero el resultado final es una lista mas compacta (con menos espacios entre los elementos.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2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3400" b="1">
                <a:solidFill>
                  <a:schemeClr val="accent2"/>
                </a:solidFill>
              </a:rPr>
              <a:t>&lt;MENU&gt;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000" b="1">
                <a:solidFill>
                  <a:schemeClr val="accent2"/>
                </a:solidFill>
              </a:rPr>
              <a:t>		</a:t>
            </a:r>
            <a:r>
              <a:rPr lang="es-MX" sz="3400" b="1">
                <a:solidFill>
                  <a:srgbClr val="FF0000"/>
                </a:solidFill>
              </a:rPr>
              <a:t>&lt;LI&gt;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3400" b="1">
                <a:solidFill>
                  <a:schemeClr val="accent2"/>
                </a:solidFill>
              </a:rPr>
              <a:t>&lt;</a:t>
            </a:r>
            <a:r>
              <a:rPr lang="es-MX" sz="3400" b="1">
                <a:solidFill>
                  <a:srgbClr val="FF0000"/>
                </a:solidFill>
              </a:rPr>
              <a:t>/</a:t>
            </a:r>
            <a:r>
              <a:rPr lang="es-MX" sz="3400" b="1">
                <a:solidFill>
                  <a:schemeClr val="accent2"/>
                </a:solidFill>
              </a:rPr>
              <a:t>MENU&gt;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1042988" y="549275"/>
            <a:ext cx="7058025" cy="5759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LÍNEAS</a:t>
            </a:r>
          </a:p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 </a:t>
            </a:r>
          </a:p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SEPARACIÓN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21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  <a:r>
              <a:rPr lang="es-MX" sz="3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13787" cy="49688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4200" b="1">
                <a:solidFill>
                  <a:schemeClr val="accent2"/>
                </a:solidFill>
              </a:rPr>
              <a:t>&lt;HR&gt;</a:t>
            </a:r>
          </a:p>
          <a:p>
            <a:pPr algn="ctr"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rgbClr val="000099"/>
              </a:buClr>
              <a:buFont typeface="Wingdings" pitchFamily="2" charset="2"/>
              <a:buChar char="Ø"/>
            </a:pPr>
            <a:r>
              <a:rPr lang="es-MX" sz="4000" b="1"/>
              <a:t>Se utiliza para mostrar una </a:t>
            </a:r>
            <a:r>
              <a:rPr lang="es-MX" sz="4000" b="1">
                <a:solidFill>
                  <a:srgbClr val="FF0000"/>
                </a:solidFill>
              </a:rPr>
              <a:t>línea de separación</a:t>
            </a:r>
            <a:r>
              <a:rPr lang="es-MX" sz="4000" b="1"/>
              <a:t> en nuestra página.</a:t>
            </a:r>
          </a:p>
          <a:p>
            <a:pPr>
              <a:buFontTx/>
              <a:buNone/>
            </a:pPr>
            <a:r>
              <a:rPr lang="es-MX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13787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buClr>
                <a:srgbClr val="000099"/>
              </a:buClr>
              <a:buFont typeface="Wingdings" pitchFamily="2" charset="2"/>
              <a:buChar char="Ø"/>
            </a:pPr>
            <a:r>
              <a:rPr lang="es-MX" b="1"/>
              <a:t>Para dar el </a:t>
            </a:r>
            <a:r>
              <a:rPr lang="es-MX" b="1">
                <a:solidFill>
                  <a:srgbClr val="FF0000"/>
                </a:solidFill>
              </a:rPr>
              <a:t>Ancho a una línea horizontal</a:t>
            </a:r>
            <a:r>
              <a:rPr lang="es-MX" b="1"/>
              <a:t>.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endParaRPr lang="es-MX" sz="1400" b="1"/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s-MX" sz="3600" b="1"/>
              <a:t>a) En </a:t>
            </a:r>
            <a:r>
              <a:rPr lang="es-MX" sz="3600" b="1">
                <a:solidFill>
                  <a:srgbClr val="FF0000"/>
                </a:solidFill>
              </a:rPr>
              <a:t>tanto por ciento</a:t>
            </a:r>
            <a:r>
              <a:rPr lang="es-MX" sz="3600" b="1"/>
              <a:t>: 40% 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s-MX" sz="3600" b="1"/>
              <a:t>b) En </a:t>
            </a:r>
            <a:r>
              <a:rPr lang="es-MX" sz="3600" b="1">
                <a:solidFill>
                  <a:srgbClr val="FF0000"/>
                </a:solidFill>
              </a:rPr>
              <a:t>píxeles</a:t>
            </a:r>
            <a:r>
              <a:rPr lang="es-MX" sz="3600" b="1"/>
              <a:t>: 110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endParaRPr lang="es-MX" sz="1400" b="1"/>
          </a:p>
          <a:p>
            <a:pPr algn="ctr">
              <a:buClr>
                <a:srgbClr val="000099"/>
              </a:buClr>
              <a:buFont typeface="Wingdings" pitchFamily="2" charset="2"/>
              <a:buNone/>
            </a:pPr>
            <a:r>
              <a:rPr lang="es-MX" sz="3600" b="1"/>
              <a:t>&lt;</a:t>
            </a:r>
            <a:r>
              <a:rPr lang="es-MX" sz="3600" b="1">
                <a:solidFill>
                  <a:srgbClr val="000099"/>
                </a:solidFill>
              </a:rPr>
              <a:t>HR</a:t>
            </a:r>
            <a:r>
              <a:rPr lang="es-MX" sz="3600" b="1"/>
              <a:t> </a:t>
            </a:r>
            <a:r>
              <a:rPr lang="es-MX" sz="3600" b="1">
                <a:solidFill>
                  <a:srgbClr val="FF0000"/>
                </a:solidFill>
              </a:rPr>
              <a:t>WIDTH</a:t>
            </a:r>
            <a:r>
              <a:rPr lang="es-MX" sz="3600" b="1"/>
              <a:t>=40%&gt;</a:t>
            </a:r>
            <a:r>
              <a:rPr lang="es-MX" b="1"/>
              <a:t>  </a:t>
            </a:r>
          </a:p>
          <a:p>
            <a:pPr algn="ctr">
              <a:buClr>
                <a:srgbClr val="000099"/>
              </a:buClr>
              <a:buFont typeface="Wingdings" pitchFamily="2" charset="2"/>
              <a:buNone/>
            </a:pPr>
            <a:r>
              <a:rPr lang="es-MX" b="1"/>
              <a:t>ó</a:t>
            </a:r>
          </a:p>
          <a:p>
            <a:pPr algn="ctr">
              <a:buClr>
                <a:srgbClr val="000099"/>
              </a:buClr>
              <a:buFont typeface="Wingdings" pitchFamily="2" charset="2"/>
              <a:buNone/>
            </a:pPr>
            <a:r>
              <a:rPr lang="es-MX" sz="3600" b="1"/>
              <a:t>&lt;</a:t>
            </a:r>
            <a:r>
              <a:rPr lang="es-MX" sz="3600" b="1">
                <a:solidFill>
                  <a:srgbClr val="000099"/>
                </a:solidFill>
              </a:rPr>
              <a:t>HR</a:t>
            </a:r>
            <a:r>
              <a:rPr lang="es-MX" sz="3600" b="1"/>
              <a:t> </a:t>
            </a:r>
            <a:r>
              <a:rPr lang="es-MX" sz="3600" b="1">
                <a:solidFill>
                  <a:srgbClr val="FF0000"/>
                </a:solidFill>
              </a:rPr>
              <a:t>WIDTH</a:t>
            </a:r>
            <a:r>
              <a:rPr lang="es-MX" sz="3600" b="1"/>
              <a:t>=110&gt;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  <a:noFill/>
          <a:ln/>
        </p:spPr>
        <p:txBody>
          <a:bodyPr/>
          <a:lstStyle/>
          <a:p>
            <a:pPr algn="l"/>
            <a:r>
              <a:rPr lang="es-MX" sz="3600" b="1"/>
              <a:t>ATRIBUTOS </a:t>
            </a:r>
            <a:br>
              <a:rPr lang="es-MX" sz="3600" b="1"/>
            </a:br>
            <a:r>
              <a:rPr lang="es-MX" sz="3600" b="1">
                <a:solidFill>
                  <a:schemeClr val="accent2"/>
                </a:solidFill>
              </a:rPr>
              <a:t>Etiqueta:</a:t>
            </a:r>
            <a:r>
              <a:rPr lang="es-MX" sz="3600" b="1"/>
              <a:t> </a:t>
            </a:r>
            <a:r>
              <a:rPr lang="es-MX" sz="3600" b="1">
                <a:solidFill>
                  <a:srgbClr val="000099"/>
                </a:solidFill>
              </a:rPr>
              <a:t>&lt;HR&gt;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13787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buClr>
                <a:srgbClr val="000099"/>
              </a:buClr>
              <a:buFont typeface="Wingdings" pitchFamily="2" charset="2"/>
              <a:buChar char="Ø"/>
            </a:pPr>
            <a:r>
              <a:rPr lang="es-MX" sz="3600" b="1"/>
              <a:t>Para definir el </a:t>
            </a:r>
            <a:r>
              <a:rPr lang="es-MX" sz="3600" b="1">
                <a:solidFill>
                  <a:srgbClr val="FF0000"/>
                </a:solidFill>
              </a:rPr>
              <a:t>Grosor de una línea</a:t>
            </a:r>
            <a:r>
              <a:rPr lang="es-MX" sz="3600" b="1"/>
              <a:t>.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endParaRPr lang="es-MX" sz="1600" b="1"/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s-MX" sz="4000" b="1">
                <a:solidFill>
                  <a:srgbClr val="FF0000"/>
                </a:solidFill>
              </a:rPr>
              <a:t>	#</a:t>
            </a:r>
            <a:r>
              <a:rPr lang="es-MX" sz="4000" b="1"/>
              <a:t> indica el grosor de la línea en 	píxeles.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endParaRPr lang="es-MX" sz="1600" b="1"/>
          </a:p>
          <a:p>
            <a:pPr algn="ctr">
              <a:buFontTx/>
              <a:buNone/>
            </a:pPr>
            <a:r>
              <a:rPr lang="es-MX" sz="4200" b="1">
                <a:solidFill>
                  <a:schemeClr val="accent2"/>
                </a:solidFill>
              </a:rPr>
              <a:t>&lt;HR </a:t>
            </a:r>
            <a:r>
              <a:rPr lang="es-MX" sz="4200" b="1">
                <a:solidFill>
                  <a:srgbClr val="FF0000"/>
                </a:solidFill>
              </a:rPr>
              <a:t>SIZE</a:t>
            </a:r>
            <a:r>
              <a:rPr lang="es-MX" sz="4200" b="1">
                <a:solidFill>
                  <a:schemeClr val="accent2"/>
                </a:solidFill>
              </a:rPr>
              <a:t>=</a:t>
            </a:r>
            <a:r>
              <a:rPr lang="es-MX" sz="4200" b="1">
                <a:solidFill>
                  <a:srgbClr val="FF0000"/>
                </a:solidFill>
              </a:rPr>
              <a:t>#</a:t>
            </a:r>
            <a:r>
              <a:rPr lang="es-MX" sz="4200" b="1">
                <a:solidFill>
                  <a:schemeClr val="accent2"/>
                </a:solidFill>
              </a:rPr>
              <a:t>&gt;</a:t>
            </a:r>
          </a:p>
          <a:p>
            <a:pPr algn="ctr">
              <a:buFontTx/>
              <a:buNone/>
            </a:pPr>
            <a:r>
              <a:rPr lang="es-MX" sz="4200" b="1">
                <a:solidFill>
                  <a:schemeClr val="accent2"/>
                </a:solidFill>
              </a:rPr>
              <a:t>&lt;HR </a:t>
            </a:r>
            <a:r>
              <a:rPr lang="es-MX" sz="4200" b="1">
                <a:solidFill>
                  <a:srgbClr val="FF0000"/>
                </a:solidFill>
              </a:rPr>
              <a:t>SIZE</a:t>
            </a:r>
            <a:r>
              <a:rPr lang="es-MX" sz="4200" b="1">
                <a:solidFill>
                  <a:schemeClr val="accent2"/>
                </a:solidFill>
              </a:rPr>
              <a:t>=</a:t>
            </a:r>
            <a:r>
              <a:rPr lang="es-MX" sz="4200" b="1">
                <a:solidFill>
                  <a:srgbClr val="FF0000"/>
                </a:solidFill>
              </a:rPr>
              <a:t>10</a:t>
            </a:r>
            <a:r>
              <a:rPr lang="es-MX" sz="4200" b="1">
                <a:solidFill>
                  <a:schemeClr val="accent2"/>
                </a:solidFill>
              </a:rPr>
              <a:t>&gt;</a:t>
            </a:r>
            <a:endParaRPr lang="es-MX" sz="4000" b="1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  <a:noFill/>
          <a:ln/>
        </p:spPr>
        <p:txBody>
          <a:bodyPr/>
          <a:lstStyle/>
          <a:p>
            <a:pPr algn="l"/>
            <a:r>
              <a:rPr lang="es-MX" sz="3600" b="1"/>
              <a:t>ATRIBUTOS </a:t>
            </a:r>
            <a:br>
              <a:rPr lang="es-MX" sz="3600" b="1"/>
            </a:br>
            <a:r>
              <a:rPr lang="es-MX" sz="3600" b="1">
                <a:solidFill>
                  <a:srgbClr val="000099"/>
                </a:solidFill>
              </a:rPr>
              <a:t>Etiqueta: &lt;HR&gt;</a:t>
            </a:r>
            <a:r>
              <a:rPr lang="es-MX" sz="3600" b="1"/>
              <a:t>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13787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buClr>
                <a:srgbClr val="000099"/>
              </a:buClr>
              <a:buFont typeface="Wingdings" pitchFamily="2" charset="2"/>
              <a:buChar char="Ø"/>
            </a:pPr>
            <a:r>
              <a:rPr lang="es-MX" sz="4000" b="1"/>
              <a:t>Utilizado para darle </a:t>
            </a:r>
            <a:r>
              <a:rPr lang="es-MX" sz="4000" b="1">
                <a:solidFill>
                  <a:srgbClr val="FF0000"/>
                </a:solidFill>
              </a:rPr>
              <a:t>Color a las líneas, </a:t>
            </a:r>
            <a:r>
              <a:rPr lang="es-MX" sz="4000" b="1"/>
              <a:t>ayudan a delimitar zonas en nuestra página Web.</a:t>
            </a:r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endParaRPr lang="es-MX" sz="1800" b="1"/>
          </a:p>
          <a:p>
            <a:pPr algn="ctr">
              <a:buFontTx/>
              <a:buNone/>
            </a:pPr>
            <a:r>
              <a:rPr lang="es-MX" sz="4200" b="1">
                <a:solidFill>
                  <a:schemeClr val="accent2"/>
                </a:solidFill>
              </a:rPr>
              <a:t>&lt;HR </a:t>
            </a:r>
            <a:r>
              <a:rPr lang="es-MX" sz="4200" b="1">
                <a:solidFill>
                  <a:srgbClr val="FF0000"/>
                </a:solidFill>
              </a:rPr>
              <a:t>COLOR</a:t>
            </a:r>
            <a:r>
              <a:rPr lang="es-MX" sz="4200" b="1">
                <a:solidFill>
                  <a:schemeClr val="accent2"/>
                </a:solidFill>
              </a:rPr>
              <a:t>=</a:t>
            </a:r>
            <a:r>
              <a:rPr lang="es-MX" sz="4200" b="1">
                <a:solidFill>
                  <a:srgbClr val="FF0000"/>
                </a:solidFill>
              </a:rPr>
              <a:t>color</a:t>
            </a:r>
            <a:r>
              <a:rPr lang="es-MX" sz="4200" b="1">
                <a:solidFill>
                  <a:schemeClr val="accent2"/>
                </a:solidFill>
              </a:rPr>
              <a:t>&gt;</a:t>
            </a:r>
          </a:p>
          <a:p>
            <a:pPr algn="ctr">
              <a:buFontTx/>
              <a:buNone/>
            </a:pPr>
            <a:r>
              <a:rPr lang="es-MX" sz="4200" b="1">
                <a:solidFill>
                  <a:schemeClr val="accent2"/>
                </a:solidFill>
              </a:rPr>
              <a:t>&lt;HR </a:t>
            </a:r>
            <a:r>
              <a:rPr lang="es-MX" sz="4200" b="1">
                <a:solidFill>
                  <a:srgbClr val="FF0000"/>
                </a:solidFill>
              </a:rPr>
              <a:t>COLOR</a:t>
            </a:r>
            <a:r>
              <a:rPr lang="es-MX" sz="4200" b="1">
                <a:solidFill>
                  <a:schemeClr val="accent2"/>
                </a:solidFill>
              </a:rPr>
              <a:t>=</a:t>
            </a:r>
            <a:r>
              <a:rPr lang="es-MX" sz="4200" b="1">
                <a:solidFill>
                  <a:srgbClr val="FF0000"/>
                </a:solidFill>
              </a:rPr>
              <a:t>RED</a:t>
            </a:r>
            <a:r>
              <a:rPr lang="es-MX" sz="4200" b="1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008062"/>
          </a:xfrm>
          <a:noFill/>
          <a:ln/>
        </p:spPr>
        <p:txBody>
          <a:bodyPr/>
          <a:lstStyle/>
          <a:p>
            <a:pPr algn="l"/>
            <a:r>
              <a:rPr lang="es-MX" sz="3600" b="1"/>
              <a:t>ATRIBUTOS </a:t>
            </a:r>
            <a:br>
              <a:rPr lang="es-MX" sz="3600" b="1"/>
            </a:br>
            <a:r>
              <a:rPr lang="es-MX" sz="3600" b="1">
                <a:solidFill>
                  <a:srgbClr val="000099"/>
                </a:solidFill>
              </a:rPr>
              <a:t>Etiqueta: &lt;HR&gt;</a:t>
            </a:r>
            <a:r>
              <a:rPr lang="es-MX" sz="3600" b="1"/>
              <a:t>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13787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buClr>
                <a:srgbClr val="000099"/>
              </a:buClr>
              <a:buFont typeface="Wingdings" pitchFamily="2" charset="2"/>
              <a:buChar char="Ø"/>
            </a:pPr>
            <a:r>
              <a:rPr lang="es-MX" sz="3600" b="1"/>
              <a:t>Se puede </a:t>
            </a:r>
            <a:r>
              <a:rPr lang="es-MX" sz="3600" b="1">
                <a:solidFill>
                  <a:srgbClr val="FF0000"/>
                </a:solidFill>
              </a:rPr>
              <a:t>Alinear una línea</a:t>
            </a:r>
            <a:r>
              <a:rPr lang="es-MX" sz="3600" b="1"/>
              <a:t> a la izquierda, centrar o a la derecha, utilizando el atributo </a:t>
            </a:r>
            <a:r>
              <a:rPr lang="es-MX" sz="3600" b="1">
                <a:solidFill>
                  <a:srgbClr val="FF0000"/>
                </a:solidFill>
              </a:rPr>
              <a:t>ALIGN</a:t>
            </a:r>
            <a:r>
              <a:rPr lang="es-MX" sz="3600" b="1"/>
              <a:t>.</a:t>
            </a:r>
          </a:p>
          <a:p>
            <a:pPr algn="ctr">
              <a:buFontTx/>
              <a:buNone/>
            </a:pPr>
            <a:r>
              <a:rPr lang="es-MX" b="1">
                <a:solidFill>
                  <a:srgbClr val="000099"/>
                </a:solidFill>
              </a:rPr>
              <a:t>LEFT - </a:t>
            </a:r>
            <a:r>
              <a:rPr lang="es-MX" b="1"/>
              <a:t>Izquierda </a:t>
            </a:r>
          </a:p>
          <a:p>
            <a:pPr algn="ctr">
              <a:buFontTx/>
              <a:buNone/>
            </a:pPr>
            <a:r>
              <a:rPr lang="es-MX" b="1">
                <a:solidFill>
                  <a:srgbClr val="000099"/>
                </a:solidFill>
              </a:rPr>
              <a:t>CENTER - </a:t>
            </a:r>
            <a:r>
              <a:rPr lang="es-MX" b="1"/>
              <a:t>Centrar </a:t>
            </a:r>
          </a:p>
          <a:p>
            <a:pPr algn="ctr">
              <a:buFontTx/>
              <a:buNone/>
            </a:pPr>
            <a:r>
              <a:rPr lang="es-MX" b="1">
                <a:solidFill>
                  <a:srgbClr val="000099"/>
                </a:solidFill>
              </a:rPr>
              <a:t>RIGHT</a:t>
            </a:r>
            <a:r>
              <a:rPr lang="es-MX" b="1">
                <a:solidFill>
                  <a:srgbClr val="FF0000"/>
                </a:solidFill>
              </a:rPr>
              <a:t> </a:t>
            </a:r>
            <a:r>
              <a:rPr lang="es-MX" b="1"/>
              <a:t>-</a:t>
            </a:r>
            <a:r>
              <a:rPr lang="es-MX" b="1">
                <a:solidFill>
                  <a:srgbClr val="FF0000"/>
                </a:solidFill>
              </a:rPr>
              <a:t> </a:t>
            </a:r>
            <a:r>
              <a:rPr lang="es-MX" b="1"/>
              <a:t>Derecha.</a:t>
            </a:r>
          </a:p>
          <a:p>
            <a:pPr>
              <a:buFontTx/>
              <a:buNone/>
            </a:pPr>
            <a:r>
              <a:rPr lang="es-MX" sz="3500" b="1">
                <a:solidFill>
                  <a:schemeClr val="accent2"/>
                </a:solidFill>
              </a:rPr>
              <a:t>&lt;HR </a:t>
            </a:r>
            <a:r>
              <a:rPr lang="es-MX" sz="3500" b="1">
                <a:solidFill>
                  <a:srgbClr val="FF0000"/>
                </a:solidFill>
              </a:rPr>
              <a:t>ALIGN</a:t>
            </a:r>
            <a:r>
              <a:rPr lang="es-MX" sz="3500" b="1">
                <a:solidFill>
                  <a:schemeClr val="accent2"/>
                </a:solidFill>
              </a:rPr>
              <a:t>=LEFT</a:t>
            </a:r>
            <a:r>
              <a:rPr lang="es-MX" sz="3500" b="1">
                <a:solidFill>
                  <a:srgbClr val="FF0000"/>
                </a:solidFill>
              </a:rPr>
              <a:t> ó</a:t>
            </a:r>
            <a:r>
              <a:rPr lang="es-MX" sz="3500" b="1">
                <a:solidFill>
                  <a:schemeClr val="accent2"/>
                </a:solidFill>
              </a:rPr>
              <a:t> CENTER</a:t>
            </a:r>
            <a:r>
              <a:rPr lang="es-MX" sz="3500" b="1">
                <a:solidFill>
                  <a:srgbClr val="FF0000"/>
                </a:solidFill>
              </a:rPr>
              <a:t> ó</a:t>
            </a:r>
            <a:r>
              <a:rPr lang="es-MX" sz="3500" b="1">
                <a:solidFill>
                  <a:schemeClr val="accent2"/>
                </a:solidFill>
              </a:rPr>
              <a:t> RIGHT&gt;</a:t>
            </a:r>
          </a:p>
          <a:p>
            <a:pPr>
              <a:buFontTx/>
              <a:buNone/>
            </a:pPr>
            <a:r>
              <a:rPr lang="es-MX" sz="3500" b="1">
                <a:solidFill>
                  <a:schemeClr val="accent2"/>
                </a:solidFill>
              </a:rPr>
              <a:t>&lt;HR </a:t>
            </a:r>
            <a:r>
              <a:rPr lang="es-MX" sz="3500" b="1">
                <a:solidFill>
                  <a:srgbClr val="FF0000"/>
                </a:solidFill>
              </a:rPr>
              <a:t>ALIGN</a:t>
            </a:r>
            <a:r>
              <a:rPr lang="es-MX" sz="3500" b="1">
                <a:solidFill>
                  <a:schemeClr val="accent2"/>
                </a:solidFill>
              </a:rPr>
              <a:t>=CENTER</a:t>
            </a:r>
            <a:r>
              <a:rPr lang="es-MX" sz="3500" b="1">
                <a:solidFill>
                  <a:srgbClr val="FF0000"/>
                </a:solidFill>
              </a:rPr>
              <a:t> WIDTH</a:t>
            </a:r>
            <a:r>
              <a:rPr lang="es-MX" sz="3500" b="1">
                <a:solidFill>
                  <a:srgbClr val="000099"/>
                </a:solidFill>
              </a:rPr>
              <a:t>=40%</a:t>
            </a:r>
            <a:r>
              <a:rPr lang="es-MX" sz="3500" b="1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50825" y="188913"/>
            <a:ext cx="8642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sz="3600" b="1">
                <a:solidFill>
                  <a:schemeClr val="tx2"/>
                </a:solidFill>
              </a:rPr>
              <a:t>ATRIBUTOS </a:t>
            </a:r>
            <a:br>
              <a:rPr lang="es-MX" sz="3600" b="1">
                <a:solidFill>
                  <a:schemeClr val="tx2"/>
                </a:solidFill>
              </a:rPr>
            </a:br>
            <a:r>
              <a:rPr lang="es-MX" sz="3600" b="1">
                <a:solidFill>
                  <a:srgbClr val="000099"/>
                </a:solidFill>
              </a:rPr>
              <a:t>Etiqueta: &lt;HR&gt;</a:t>
            </a:r>
            <a:r>
              <a:rPr lang="es-MX" sz="3600" b="1">
                <a:solidFill>
                  <a:schemeClr val="tx2"/>
                </a:solidFill>
              </a:rPr>
              <a:t>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1042988" y="549275"/>
            <a:ext cx="7058025" cy="5759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IMAGENES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</a:t>
            </a:r>
            <a:r>
              <a:rPr lang="es-MX" sz="3600" b="1" dirty="0" smtClean="0">
                <a:solidFill>
                  <a:schemeClr val="accent2"/>
                </a:solidFill>
              </a:rPr>
              <a:t>22 </a:t>
            </a:r>
            <a:r>
              <a:rPr lang="es-MX" sz="3600" b="1" dirty="0">
                <a:solidFill>
                  <a:schemeClr val="accent2"/>
                </a:solidFill>
              </a:rPr>
              <a:t/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</a:t>
            </a:r>
            <a:r>
              <a:rPr lang="es-MX" sz="3600" b="1" dirty="0">
                <a:solidFill>
                  <a:srgbClr val="FF0000"/>
                </a:solidFill>
              </a:rPr>
              <a:t>Abierta</a:t>
            </a:r>
            <a:r>
              <a:rPr lang="es-MX" sz="3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sz="3600" b="1"/>
              <a:t>Existen varias formas de insertar una </a:t>
            </a:r>
            <a:r>
              <a:rPr lang="es-MX" sz="3600" b="1">
                <a:solidFill>
                  <a:srgbClr val="FF0000"/>
                </a:solidFill>
              </a:rPr>
              <a:t>IMAGEN</a:t>
            </a:r>
            <a:r>
              <a:rPr lang="es-MX" sz="3600" b="1"/>
              <a:t> en una página Web.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sz="3600" b="1"/>
              <a:t>Se recomienda tener el archivo dentro de la misma carpeta de la página Web.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200" b="1"/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>
                <a:solidFill>
                  <a:schemeClr val="tx2"/>
                </a:solidFill>
              </a:rPr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s-MX" sz="1200" b="1">
              <a:solidFill>
                <a:srgbClr val="000099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3600" b="1"/>
              <a:t>URL: </a:t>
            </a:r>
            <a:r>
              <a:rPr lang="es-MX" sz="3600" b="1" u="sng"/>
              <a:t>Es la dirección del Archivo</a:t>
            </a:r>
            <a:r>
              <a:rPr lang="es-MX" sz="3600" b="1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0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200" b="1"/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/>
              <a:t>Ej: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/>
              <a:t>=Limones.JPG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/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  <a:endParaRPr lang="es-MX" sz="3600" b="1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s-MX" sz="3600" b="1"/>
              <a:t>Podemos hacer Referencia de texto “descripción”, se emplea el atributo </a:t>
            </a:r>
            <a:r>
              <a:rPr lang="es-MX" sz="3600" b="1">
                <a:solidFill>
                  <a:srgbClr val="FF0000"/>
                </a:solidFill>
              </a:rPr>
              <a:t>ALT</a:t>
            </a:r>
            <a:r>
              <a:rPr lang="es-MX" sz="3600" b="1"/>
              <a:t>, </a:t>
            </a:r>
            <a:r>
              <a:rPr lang="es-MX" sz="3600" b="1" u="sng"/>
              <a:t>siempre y cuando las imágenes no puedan ser visualizadas</a:t>
            </a:r>
            <a:r>
              <a:rPr lang="es-MX" sz="3600" b="1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s-MX" sz="16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b="1">
                <a:solidFill>
                  <a:srgbClr val="000099"/>
                </a:solidFill>
              </a:rPr>
              <a:t>&lt;IMG SRC=</a:t>
            </a:r>
            <a:r>
              <a:rPr lang="es-MX" b="1"/>
              <a:t>URL</a:t>
            </a:r>
            <a:r>
              <a:rPr lang="es-MX" b="1">
                <a:solidFill>
                  <a:schemeClr val="tx2"/>
                </a:solidFill>
              </a:rPr>
              <a:t> </a:t>
            </a:r>
            <a:r>
              <a:rPr lang="es-MX" b="1">
                <a:solidFill>
                  <a:srgbClr val="FF0000"/>
                </a:solidFill>
              </a:rPr>
              <a:t>ALT</a:t>
            </a:r>
            <a:r>
              <a:rPr lang="es-MX" b="1">
                <a:solidFill>
                  <a:srgbClr val="000099"/>
                </a:solidFill>
              </a:rPr>
              <a:t>=</a:t>
            </a:r>
            <a:r>
              <a:rPr lang="es-MX" b="1">
                <a:solidFill>
                  <a:schemeClr val="tx2"/>
                </a:solidFill>
              </a:rPr>
              <a:t>“descripción de la imagen”</a:t>
            </a:r>
            <a:r>
              <a:rPr lang="es-MX" b="1">
                <a:solidFill>
                  <a:srgbClr val="000099"/>
                </a:solidFill>
              </a:rPr>
              <a:t>&gt;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1600" b="1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b="1">
                <a:solidFill>
                  <a:srgbClr val="000099"/>
                </a:solidFill>
              </a:rPr>
              <a:t>&lt;IMG SRC=</a:t>
            </a:r>
            <a:r>
              <a:rPr lang="es-MX" b="1"/>
              <a:t>Limones.JPG </a:t>
            </a:r>
            <a:r>
              <a:rPr lang="es-MX" b="1">
                <a:solidFill>
                  <a:srgbClr val="FF0000"/>
                </a:solidFill>
              </a:rPr>
              <a:t>ALT</a:t>
            </a:r>
            <a:r>
              <a:rPr lang="es-MX" b="1">
                <a:solidFill>
                  <a:srgbClr val="000099"/>
                </a:solidFill>
              </a:rPr>
              <a:t>=</a:t>
            </a:r>
            <a:r>
              <a:rPr lang="es-MX" b="1"/>
              <a:t>“Limones cortados”</a:t>
            </a:r>
            <a:r>
              <a:rPr lang="es-MX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2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&lt;HEAD&gt;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4000" b="1"/>
              <a:t>Indica el </a:t>
            </a:r>
            <a:r>
              <a:rPr lang="es-MX" sz="4000" b="1">
                <a:solidFill>
                  <a:schemeClr val="accent2"/>
                </a:solidFill>
              </a:rPr>
              <a:t>inicio de la cabecera</a:t>
            </a:r>
            <a:r>
              <a:rPr lang="es-MX" sz="4000" b="1"/>
              <a:t> de la página. “Encabezado”.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&lt;/HEAD&gt;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4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4000" b="1"/>
              <a:t>Indica el </a:t>
            </a:r>
            <a:r>
              <a:rPr lang="es-MX" sz="4000" b="1">
                <a:solidFill>
                  <a:schemeClr val="accent2"/>
                </a:solidFill>
              </a:rPr>
              <a:t>fin de la cabecera</a:t>
            </a:r>
            <a:r>
              <a:rPr lang="es-MX" sz="4000" b="1"/>
              <a:t> de la página.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/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  <a:endParaRPr lang="es-MX" sz="3600" b="1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5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/>
              <a:t>Podemos modificar el </a:t>
            </a:r>
            <a:r>
              <a:rPr lang="es-MX" b="1">
                <a:solidFill>
                  <a:srgbClr val="FF0000"/>
                </a:solidFill>
              </a:rPr>
              <a:t>tamaño de una imagen</a:t>
            </a:r>
            <a:r>
              <a:rPr lang="es-MX" b="1"/>
              <a:t> con los atributos: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s-MX" sz="1000" b="1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s-MX" sz="3000" b="1">
                <a:solidFill>
                  <a:srgbClr val="FF0000"/>
                </a:solidFill>
              </a:rPr>
              <a:t>WIDTH</a:t>
            </a:r>
            <a:r>
              <a:rPr lang="es-MX" sz="3000" b="1"/>
              <a:t>: Ancho de la imagen.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s-MX" sz="3000" b="1">
                <a:solidFill>
                  <a:srgbClr val="FF0000"/>
                </a:solidFill>
              </a:rPr>
              <a:t>HEIGHT</a:t>
            </a:r>
            <a:r>
              <a:rPr lang="es-MX" sz="3000" b="1"/>
              <a:t>: Altura de la imagen.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000" b="1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/>
              <a:t>Se definen </a:t>
            </a:r>
            <a:r>
              <a:rPr lang="es-MX" b="1" u="sng"/>
              <a:t>mediante puntos ó porcentaje</a:t>
            </a:r>
            <a:r>
              <a:rPr lang="es-MX" b="1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s-MX" sz="1000" b="1"/>
          </a:p>
          <a:p>
            <a:pPr algn="ctr">
              <a:lnSpc>
                <a:spcPct val="80000"/>
              </a:lnSpc>
              <a:buFontTx/>
              <a:buNone/>
            </a:pPr>
            <a:endParaRPr lang="es-MX" sz="9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>
                <a:solidFill>
                  <a:srgbClr val="000099"/>
                </a:solidFill>
              </a:rPr>
              <a:t>&lt;IMG SRC=</a:t>
            </a:r>
            <a:r>
              <a:rPr lang="es-MX" sz="3000" b="1"/>
              <a:t>Imagen.JPG </a:t>
            </a:r>
            <a:r>
              <a:rPr lang="es-MX" sz="3000" b="1">
                <a:solidFill>
                  <a:srgbClr val="000099"/>
                </a:solidFill>
              </a:rPr>
              <a:t>ALT=</a:t>
            </a:r>
            <a:r>
              <a:rPr lang="es-MX" sz="3000" b="1"/>
              <a:t>“Imagen”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>
                <a:solidFill>
                  <a:srgbClr val="FF0000"/>
                </a:solidFill>
              </a:rPr>
              <a:t>  WIDTH</a:t>
            </a:r>
            <a:r>
              <a:rPr lang="es-MX" sz="3000" b="1"/>
              <a:t>=50 </a:t>
            </a:r>
            <a:r>
              <a:rPr lang="es-MX" sz="3000" b="1">
                <a:solidFill>
                  <a:srgbClr val="FF0000"/>
                </a:solidFill>
              </a:rPr>
              <a:t>HEIGHT</a:t>
            </a:r>
            <a:r>
              <a:rPr lang="es-MX" sz="3000" b="1"/>
              <a:t>=50</a:t>
            </a:r>
            <a:r>
              <a:rPr lang="es-MX" sz="30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2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>
                <a:solidFill>
                  <a:srgbClr val="000099"/>
                </a:solidFill>
              </a:rPr>
              <a:t>&lt;IMG SRC=</a:t>
            </a:r>
            <a:r>
              <a:rPr lang="es-MX" sz="3000" b="1"/>
              <a:t>Imagen.JPG </a:t>
            </a:r>
            <a:r>
              <a:rPr lang="es-MX" sz="3000" b="1">
                <a:solidFill>
                  <a:srgbClr val="000099"/>
                </a:solidFill>
              </a:rPr>
              <a:t>ALT=</a:t>
            </a:r>
            <a:r>
              <a:rPr lang="es-MX" sz="3000" b="1"/>
              <a:t>“Imagen”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/>
              <a:t>  </a:t>
            </a:r>
            <a:r>
              <a:rPr lang="es-MX" sz="3000" b="1">
                <a:solidFill>
                  <a:srgbClr val="FF0000"/>
                </a:solidFill>
              </a:rPr>
              <a:t>WIDTH</a:t>
            </a:r>
            <a:r>
              <a:rPr lang="es-MX" sz="3000" b="1"/>
              <a:t>=50%</a:t>
            </a:r>
            <a:r>
              <a:rPr lang="es-MX" sz="3000" b="1">
                <a:solidFill>
                  <a:srgbClr val="FF0000"/>
                </a:solidFill>
              </a:rPr>
              <a:t> HEIGHT</a:t>
            </a:r>
            <a:r>
              <a:rPr lang="es-MX" sz="3000" b="1"/>
              <a:t>=50%</a:t>
            </a:r>
            <a:r>
              <a:rPr lang="es-MX" sz="30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8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/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  <a:endParaRPr lang="es-MX" sz="3600" b="1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/>
              <a:t>Podemos </a:t>
            </a:r>
            <a:r>
              <a:rPr lang="es-MX" b="1">
                <a:solidFill>
                  <a:srgbClr val="FF0000"/>
                </a:solidFill>
              </a:rPr>
              <a:t>Alinear las imágenes,</a:t>
            </a:r>
            <a:r>
              <a:rPr lang="es-MX" b="1"/>
              <a:t> de manera predeterminada aparecen alineadas a la izquierda, las podemos alinear de la siguientes formas: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s-MX" sz="18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b="1">
                <a:solidFill>
                  <a:srgbClr val="FF0000"/>
                </a:solidFill>
              </a:rPr>
              <a:t>MIDDLE</a:t>
            </a:r>
            <a:r>
              <a:rPr lang="es-MX" sz="2400" b="1"/>
              <a:t>: El texto queda al CENTRO de la imagen.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300" b="1">
                <a:solidFill>
                  <a:srgbClr val="FF0000"/>
                </a:solidFill>
              </a:rPr>
              <a:t>BOTTOM</a:t>
            </a:r>
            <a:r>
              <a:rPr lang="es-MX" sz="2300" b="1"/>
              <a:t>: El texto queda en el tope de ABAJO de la imagen.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6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sz="2400" b="1">
                <a:solidFill>
                  <a:srgbClr val="FF0000"/>
                </a:solidFill>
              </a:rPr>
              <a:t>TOP</a:t>
            </a:r>
            <a:r>
              <a:rPr lang="es-MX" sz="2400" b="1"/>
              <a:t>: El texto queda en el tope de ARRIBA de la imagen.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800" b="1"/>
          </a:p>
          <a:p>
            <a:pPr algn="ctr">
              <a:lnSpc>
                <a:spcPct val="80000"/>
              </a:lnSpc>
              <a:buFontTx/>
              <a:buNone/>
            </a:pPr>
            <a:endParaRPr lang="es-MX" sz="7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400" b="1">
                <a:solidFill>
                  <a:srgbClr val="000099"/>
                </a:solidFill>
              </a:rPr>
              <a:t>&lt;IMG SRC=</a:t>
            </a:r>
            <a:r>
              <a:rPr lang="es-MX" sz="2400" b="1"/>
              <a:t>Imagen.JPG </a:t>
            </a:r>
            <a:r>
              <a:rPr lang="es-MX" sz="2400" b="1">
                <a:solidFill>
                  <a:srgbClr val="000099"/>
                </a:solidFill>
              </a:rPr>
              <a:t>ALT=</a:t>
            </a:r>
            <a:r>
              <a:rPr lang="es-MX" sz="2400" b="1"/>
              <a:t>“Imagen” </a:t>
            </a:r>
            <a:r>
              <a:rPr lang="es-MX" sz="2400" b="1">
                <a:solidFill>
                  <a:srgbClr val="FF0000"/>
                </a:solidFill>
              </a:rPr>
              <a:t>ALIGN=POSICIÓN</a:t>
            </a:r>
            <a:r>
              <a:rPr lang="es-MX" sz="24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400" b="1">
                <a:solidFill>
                  <a:srgbClr val="000099"/>
                </a:solidFill>
              </a:rPr>
              <a:t>&lt;IMG SRC=</a:t>
            </a:r>
            <a:r>
              <a:rPr lang="es-MX" sz="2400" b="1"/>
              <a:t>Imagen.JPG </a:t>
            </a:r>
            <a:r>
              <a:rPr lang="es-MX" sz="2400" b="1">
                <a:solidFill>
                  <a:srgbClr val="000099"/>
                </a:solidFill>
              </a:rPr>
              <a:t>ALT=</a:t>
            </a:r>
            <a:r>
              <a:rPr lang="es-MX" sz="2400" b="1"/>
              <a:t>“Imagen” </a:t>
            </a:r>
            <a:r>
              <a:rPr lang="es-MX" sz="2400" b="1">
                <a:solidFill>
                  <a:srgbClr val="000099"/>
                </a:solidFill>
              </a:rPr>
              <a:t>ALIGN</a:t>
            </a:r>
            <a:r>
              <a:rPr lang="es-MX" sz="2400" b="1"/>
              <a:t>=</a:t>
            </a:r>
            <a:r>
              <a:rPr lang="es-MX" sz="2400" b="1">
                <a:solidFill>
                  <a:srgbClr val="FF0000"/>
                </a:solidFill>
              </a:rPr>
              <a:t>MIDDLE</a:t>
            </a:r>
            <a:r>
              <a:rPr lang="es-MX" sz="2400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/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  <a:endParaRPr lang="es-MX" sz="3600" b="1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/>
              <a:t>Podemos colocar las </a:t>
            </a:r>
            <a:r>
              <a:rPr lang="es-MX" b="1">
                <a:solidFill>
                  <a:srgbClr val="FF0000"/>
                </a:solidFill>
              </a:rPr>
              <a:t>imágenes,</a:t>
            </a:r>
            <a:r>
              <a:rPr lang="es-MX" b="1"/>
              <a:t> a la izquierda ó derecha del texto: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s-MX" sz="18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LEFT</a:t>
            </a:r>
            <a:r>
              <a:rPr lang="es-MX" b="1"/>
              <a:t>: Coloca la </a:t>
            </a:r>
            <a:r>
              <a:rPr lang="es-MX" b="1" u="sng"/>
              <a:t>Imagen a la izquierda</a:t>
            </a:r>
            <a:r>
              <a:rPr lang="es-MX" b="1"/>
              <a:t> de la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b="1"/>
              <a:t>           página y el </a:t>
            </a:r>
            <a:r>
              <a:rPr lang="es-MX" b="1" u="sng"/>
              <a:t>texto a la derecha</a:t>
            </a:r>
            <a:r>
              <a:rPr lang="es-MX" b="1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RIGHT</a:t>
            </a:r>
            <a:r>
              <a:rPr lang="es-MX" b="1"/>
              <a:t>: Coloca la </a:t>
            </a:r>
            <a:r>
              <a:rPr lang="es-MX" b="1" u="sng"/>
              <a:t>Imagen a la derecha</a:t>
            </a:r>
            <a:r>
              <a:rPr lang="es-MX" b="1"/>
              <a:t> de la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b="1"/>
              <a:t>              página y el texto a la izquierda.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8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400" b="1">
                <a:solidFill>
                  <a:srgbClr val="000099"/>
                </a:solidFill>
              </a:rPr>
              <a:t>&lt;IMG SRC=</a:t>
            </a:r>
            <a:r>
              <a:rPr lang="es-MX" sz="2400" b="1"/>
              <a:t>Imagen.JPG </a:t>
            </a:r>
            <a:r>
              <a:rPr lang="es-MX" sz="2400" b="1">
                <a:solidFill>
                  <a:srgbClr val="000099"/>
                </a:solidFill>
              </a:rPr>
              <a:t>ALT=</a:t>
            </a:r>
            <a:r>
              <a:rPr lang="es-MX" sz="2400" b="1"/>
              <a:t>“Imagen” </a:t>
            </a:r>
            <a:r>
              <a:rPr lang="es-MX" sz="2400" b="1">
                <a:solidFill>
                  <a:srgbClr val="FF0000"/>
                </a:solidFill>
              </a:rPr>
              <a:t>ALIGN=POSICIÓN</a:t>
            </a:r>
            <a:r>
              <a:rPr lang="es-MX" sz="24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400" b="1">
                <a:solidFill>
                  <a:srgbClr val="000099"/>
                </a:solidFill>
              </a:rPr>
              <a:t>&lt;IMG SRC=</a:t>
            </a:r>
            <a:r>
              <a:rPr lang="es-MX" sz="2400" b="1"/>
              <a:t>Imagen.JPG </a:t>
            </a:r>
            <a:r>
              <a:rPr lang="es-MX" sz="2400" b="1">
                <a:solidFill>
                  <a:srgbClr val="000099"/>
                </a:solidFill>
              </a:rPr>
              <a:t>ALT=</a:t>
            </a:r>
            <a:r>
              <a:rPr lang="es-MX" sz="2400" b="1"/>
              <a:t>“Imagen” </a:t>
            </a:r>
            <a:r>
              <a:rPr lang="es-MX" sz="2400" b="1">
                <a:solidFill>
                  <a:srgbClr val="000099"/>
                </a:solidFill>
              </a:rPr>
              <a:t>ALIGN</a:t>
            </a:r>
            <a:r>
              <a:rPr lang="es-MX" sz="2400" b="1"/>
              <a:t>=</a:t>
            </a:r>
            <a:r>
              <a:rPr lang="es-MX" sz="2400" b="1">
                <a:solidFill>
                  <a:srgbClr val="FF0000"/>
                </a:solidFill>
              </a:rPr>
              <a:t>RIGHT</a:t>
            </a:r>
            <a:r>
              <a:rPr lang="es-MX" sz="2400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/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  <a:endParaRPr lang="es-MX" sz="3600" b="1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/>
              <a:t>Podemos colocar </a:t>
            </a:r>
            <a:r>
              <a:rPr lang="es-MX" b="1">
                <a:solidFill>
                  <a:srgbClr val="FF0000"/>
                </a:solidFill>
              </a:rPr>
              <a:t>Espacio</a:t>
            </a:r>
            <a:r>
              <a:rPr lang="es-MX" b="1"/>
              <a:t> entre la </a:t>
            </a:r>
            <a:r>
              <a:rPr lang="es-MX" b="1">
                <a:solidFill>
                  <a:srgbClr val="FF0000"/>
                </a:solidFill>
              </a:rPr>
              <a:t>imagen y el texto</a:t>
            </a:r>
            <a:r>
              <a:rPr lang="es-MX" b="1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s-MX" sz="14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VSPACE</a:t>
            </a:r>
            <a:r>
              <a:rPr lang="es-MX" b="1"/>
              <a:t>: Genera un </a:t>
            </a:r>
            <a:r>
              <a:rPr lang="es-MX" b="1" u="sng"/>
              <a:t>espacio</a:t>
            </a:r>
            <a:r>
              <a:rPr lang="es-MX" b="1"/>
              <a:t> de </a:t>
            </a:r>
            <a:r>
              <a:rPr lang="es-MX" b="1">
                <a:solidFill>
                  <a:srgbClr val="FF3300"/>
                </a:solidFill>
              </a:rPr>
              <a:t>arriba hacia abajo</a:t>
            </a:r>
            <a:r>
              <a:rPr lang="es-MX" b="1"/>
              <a:t> entre la </a:t>
            </a:r>
            <a:r>
              <a:rPr lang="es-MX" b="1" u="sng"/>
              <a:t>Imagen y el Texto.</a:t>
            </a:r>
            <a:endParaRPr lang="es-MX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2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HSPACE</a:t>
            </a:r>
            <a:r>
              <a:rPr lang="es-MX" b="1"/>
              <a:t>: Genera un </a:t>
            </a:r>
            <a:r>
              <a:rPr lang="es-MX" b="1" u="sng"/>
              <a:t>espacio</a:t>
            </a:r>
            <a:r>
              <a:rPr lang="es-MX" b="1"/>
              <a:t> de </a:t>
            </a:r>
            <a:r>
              <a:rPr lang="es-MX" b="1">
                <a:solidFill>
                  <a:srgbClr val="FF3300"/>
                </a:solidFill>
              </a:rPr>
              <a:t>izquierda a derecha</a:t>
            </a:r>
            <a:r>
              <a:rPr lang="es-MX" b="1"/>
              <a:t> entre la </a:t>
            </a:r>
            <a:r>
              <a:rPr lang="es-MX" b="1" u="sng"/>
              <a:t>Imagen y el Texto.</a:t>
            </a:r>
            <a:endParaRPr lang="es-MX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400" b="1">
              <a:solidFill>
                <a:srgbClr val="000099"/>
              </a:solidFill>
            </a:endParaRP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VSPACE</a:t>
            </a:r>
            <a:r>
              <a:rPr lang="es-MX" b="1">
                <a:solidFill>
                  <a:srgbClr val="000099"/>
                </a:solidFill>
              </a:rPr>
              <a:t>=pixeles   </a:t>
            </a:r>
            <a:r>
              <a:rPr lang="es-MX" b="1">
                <a:solidFill>
                  <a:srgbClr val="FF0000"/>
                </a:solidFill>
              </a:rPr>
              <a:t>HSPACE</a:t>
            </a:r>
            <a:r>
              <a:rPr lang="es-MX" b="1">
                <a:solidFill>
                  <a:srgbClr val="000099"/>
                </a:solidFill>
              </a:rPr>
              <a:t>=pixeles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600" b="1">
                <a:solidFill>
                  <a:srgbClr val="000099"/>
                </a:solidFill>
              </a:rPr>
              <a:t>&lt;IMG SRC=</a:t>
            </a:r>
            <a:r>
              <a:rPr lang="es-MX" sz="2600" b="1"/>
              <a:t>Imagen.JPG </a:t>
            </a:r>
            <a:r>
              <a:rPr lang="es-MX" sz="2600" b="1">
                <a:solidFill>
                  <a:srgbClr val="000099"/>
                </a:solidFill>
              </a:rPr>
              <a:t>ALT=</a:t>
            </a:r>
            <a:r>
              <a:rPr lang="es-MX" sz="2600" b="1"/>
              <a:t>“Imagen” </a:t>
            </a:r>
            <a:r>
              <a:rPr lang="es-MX" sz="2600" b="1">
                <a:solidFill>
                  <a:srgbClr val="000099"/>
                </a:solidFill>
              </a:rPr>
              <a:t>ALIGN</a:t>
            </a:r>
            <a:r>
              <a:rPr lang="es-MX" sz="2600" b="1"/>
              <a:t>=LEFT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600" b="1">
                <a:solidFill>
                  <a:srgbClr val="000099"/>
                </a:solidFill>
              </a:rPr>
              <a:t>  </a:t>
            </a:r>
            <a:r>
              <a:rPr lang="es-MX" sz="2600" b="1">
                <a:solidFill>
                  <a:srgbClr val="FF0000"/>
                </a:solidFill>
              </a:rPr>
              <a:t>VSPACE</a:t>
            </a:r>
            <a:r>
              <a:rPr lang="es-MX" sz="2600" b="1"/>
              <a:t>=30</a:t>
            </a:r>
            <a:r>
              <a:rPr lang="es-MX" sz="2600" b="1">
                <a:solidFill>
                  <a:srgbClr val="000099"/>
                </a:solidFill>
              </a:rPr>
              <a:t> </a:t>
            </a:r>
            <a:r>
              <a:rPr lang="es-MX" sz="2600" b="1">
                <a:solidFill>
                  <a:srgbClr val="FF0000"/>
                </a:solidFill>
              </a:rPr>
              <a:t>HSPACE</a:t>
            </a:r>
            <a:r>
              <a:rPr lang="es-MX" sz="2600" b="1"/>
              <a:t>=30</a:t>
            </a:r>
            <a:r>
              <a:rPr lang="es-MX" sz="2600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000099"/>
                </a:solidFill>
              </a:rPr>
              <a:t>&lt;</a:t>
            </a:r>
            <a:r>
              <a:rPr lang="es-MX" sz="3600" b="1">
                <a:solidFill>
                  <a:srgbClr val="FF0000"/>
                </a:solidFill>
              </a:rPr>
              <a:t>IMG SRC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/>
              <a:t>URL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  <a:endParaRPr lang="es-MX" sz="3600" b="1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133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sz="3400" b="1"/>
              <a:t>Podemos colocar un </a:t>
            </a:r>
            <a:r>
              <a:rPr lang="es-MX" sz="3400" b="1">
                <a:solidFill>
                  <a:srgbClr val="FF0000"/>
                </a:solidFill>
              </a:rPr>
              <a:t>Borde alrededor de la</a:t>
            </a:r>
            <a:r>
              <a:rPr lang="es-MX" sz="3400" b="1"/>
              <a:t> </a:t>
            </a:r>
            <a:r>
              <a:rPr lang="es-MX" sz="3400" b="1">
                <a:solidFill>
                  <a:srgbClr val="FF0000"/>
                </a:solidFill>
              </a:rPr>
              <a:t>imagen.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MX" sz="14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sz="3400" b="1"/>
              <a:t>Donde “</a:t>
            </a:r>
            <a:r>
              <a:rPr lang="es-MX" sz="3400" b="1">
                <a:solidFill>
                  <a:srgbClr val="000099"/>
                </a:solidFill>
              </a:rPr>
              <a:t>tamaño</a:t>
            </a:r>
            <a:r>
              <a:rPr lang="es-MX" sz="3400" b="1"/>
              <a:t>”, es el ancho del borde en numero de píxeles o puntos de pantalla.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s-MX" sz="1400" b="1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s-MX" sz="3600" b="1">
                <a:solidFill>
                  <a:srgbClr val="FF0000"/>
                </a:solidFill>
              </a:rPr>
              <a:t>BORDER</a:t>
            </a:r>
            <a:r>
              <a:rPr lang="es-MX" sz="3600" b="1"/>
              <a:t>=</a:t>
            </a:r>
            <a:r>
              <a:rPr lang="es-MX" sz="3600" b="1">
                <a:solidFill>
                  <a:srgbClr val="000099"/>
                </a:solidFill>
              </a:rPr>
              <a:t>Tamaño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4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>
                <a:solidFill>
                  <a:srgbClr val="000099"/>
                </a:solidFill>
              </a:rPr>
              <a:t>&lt;IMG SRC=</a:t>
            </a:r>
            <a:r>
              <a:rPr lang="es-MX" sz="3600" b="1"/>
              <a:t>Imagen.JPG </a:t>
            </a:r>
            <a:r>
              <a:rPr lang="es-MX" sz="3600" b="1">
                <a:solidFill>
                  <a:srgbClr val="000099"/>
                </a:solidFill>
              </a:rPr>
              <a:t>ALT=</a:t>
            </a:r>
            <a:r>
              <a:rPr lang="es-MX" sz="3600" b="1"/>
              <a:t>“Imagen” </a:t>
            </a:r>
            <a:r>
              <a:rPr lang="es-MX" sz="3600" b="1">
                <a:solidFill>
                  <a:srgbClr val="000099"/>
                </a:solidFill>
              </a:rPr>
              <a:t>ALIGN</a:t>
            </a:r>
            <a:r>
              <a:rPr lang="es-MX" sz="3600" b="1"/>
              <a:t>=LEFT </a:t>
            </a:r>
            <a:r>
              <a:rPr lang="es-MX" sz="3600" b="1">
                <a:solidFill>
                  <a:srgbClr val="FF0000"/>
                </a:solidFill>
              </a:rPr>
              <a:t>BORDER</a:t>
            </a:r>
            <a:r>
              <a:rPr lang="es-MX" sz="3600" b="1">
                <a:solidFill>
                  <a:srgbClr val="000099"/>
                </a:solidFill>
              </a:rPr>
              <a:t>=4&gt;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2"/>
          <p:cNvSpPr>
            <a:spLocks noChangeArrowheads="1" noChangeShapeType="1" noTextEdit="1"/>
          </p:cNvSpPr>
          <p:nvPr/>
        </p:nvSpPr>
        <p:spPr bwMode="auto">
          <a:xfrm>
            <a:off x="1042988" y="549275"/>
            <a:ext cx="7058025" cy="5759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FONDOS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</a:t>
            </a:r>
            <a:r>
              <a:rPr lang="es-MX" sz="3600" b="1" dirty="0" smtClean="0">
                <a:solidFill>
                  <a:schemeClr val="accent2"/>
                </a:solidFill>
              </a:rPr>
              <a:t>23 </a:t>
            </a:r>
            <a:r>
              <a:rPr lang="es-MX" sz="3600" b="1" dirty="0">
                <a:solidFill>
                  <a:schemeClr val="accent2"/>
                </a:solidFill>
              </a:rPr>
              <a:t/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48974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4400" b="1">
                <a:solidFill>
                  <a:srgbClr val="000099"/>
                </a:solidFill>
              </a:rPr>
              <a:t>BGCOLOR=</a:t>
            </a:r>
            <a:r>
              <a:rPr lang="es-MX" sz="4400" b="1">
                <a:solidFill>
                  <a:srgbClr val="FF0000"/>
                </a:solidFill>
              </a:rPr>
              <a:t>color</a:t>
            </a:r>
            <a:endParaRPr lang="es-MX" sz="4400" b="1">
              <a:solidFill>
                <a:srgbClr val="000099"/>
              </a:solidFill>
            </a:endParaRPr>
          </a:p>
          <a:p>
            <a:pPr>
              <a:buFontTx/>
              <a:buNone/>
            </a:pPr>
            <a:endParaRPr lang="es-MX" sz="1200" b="1">
              <a:solidFill>
                <a:srgbClr val="000099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colocar un </a:t>
            </a:r>
            <a:r>
              <a:rPr lang="es-MX" sz="3600" b="1">
                <a:solidFill>
                  <a:schemeClr val="hlink"/>
                </a:solidFill>
              </a:rPr>
              <a:t>color definido como fondo en la página</a:t>
            </a:r>
            <a:r>
              <a:rPr lang="es-MX" sz="3600" b="1"/>
              <a:t> Web, se coloca dentro del BODY.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2000" b="1"/>
          </a:p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s-MX" sz="4000" b="1">
                <a:solidFill>
                  <a:srgbClr val="0033CC"/>
                </a:solidFill>
              </a:rPr>
              <a:t>&lt;</a:t>
            </a:r>
            <a:r>
              <a:rPr lang="es-MX" sz="4000" b="1"/>
              <a:t>BODY </a:t>
            </a:r>
            <a:r>
              <a:rPr lang="es-MX" sz="4000" b="1">
                <a:solidFill>
                  <a:srgbClr val="000099"/>
                </a:solidFill>
              </a:rPr>
              <a:t>BGCOLOR=</a:t>
            </a:r>
            <a:r>
              <a:rPr lang="es-MX" sz="4000" b="1">
                <a:solidFill>
                  <a:srgbClr val="FF0000"/>
                </a:solidFill>
              </a:rPr>
              <a:t>RED</a:t>
            </a:r>
            <a:r>
              <a:rPr lang="es-MX" sz="4000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</a:t>
            </a:r>
            <a:r>
              <a:rPr lang="es-MX" sz="3600" b="1" dirty="0" smtClean="0">
                <a:solidFill>
                  <a:schemeClr val="accent2"/>
                </a:solidFill>
              </a:rPr>
              <a:t>24 </a:t>
            </a:r>
            <a:r>
              <a:rPr lang="es-MX" sz="3600" b="1" dirty="0">
                <a:solidFill>
                  <a:schemeClr val="accent2"/>
                </a:solidFill>
              </a:rPr>
              <a:t/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48974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4400" b="1">
                <a:solidFill>
                  <a:srgbClr val="0033CC"/>
                </a:solidFill>
              </a:rPr>
              <a:t>BACKGROUND</a:t>
            </a:r>
            <a:r>
              <a:rPr lang="es-MX" sz="4400" b="1">
                <a:solidFill>
                  <a:srgbClr val="000099"/>
                </a:solidFill>
              </a:rPr>
              <a:t>=</a:t>
            </a:r>
            <a:r>
              <a:rPr lang="es-MX" sz="4400" b="1">
                <a:solidFill>
                  <a:srgbClr val="FF0000"/>
                </a:solidFill>
              </a:rPr>
              <a:t>URL</a:t>
            </a:r>
          </a:p>
          <a:p>
            <a:pPr>
              <a:buFontTx/>
              <a:buNone/>
            </a:pPr>
            <a:endParaRPr lang="es-MX" sz="1200" b="1">
              <a:solidFill>
                <a:srgbClr val="000099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CREAR UN </a:t>
            </a:r>
            <a:r>
              <a:rPr lang="es-MX" sz="3600" b="1">
                <a:solidFill>
                  <a:schemeClr val="hlink"/>
                </a:solidFill>
              </a:rPr>
              <a:t>FONDO A PARTIR DE UNA IMAGEN</a:t>
            </a:r>
            <a:r>
              <a:rPr lang="es-MX" sz="3600" b="1"/>
              <a:t>, se coloca dentro del BODY.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s-MX" sz="2000" b="1"/>
          </a:p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s-MX" sz="3600" b="1">
                <a:solidFill>
                  <a:srgbClr val="0033CC"/>
                </a:solidFill>
              </a:rPr>
              <a:t>&lt;</a:t>
            </a:r>
            <a:r>
              <a:rPr lang="es-MX" sz="3600" b="1"/>
              <a:t>BODY </a:t>
            </a:r>
            <a:r>
              <a:rPr lang="es-MX" sz="3600" b="1">
                <a:solidFill>
                  <a:srgbClr val="0033CC"/>
                </a:solidFill>
              </a:rPr>
              <a:t>BACKGROUND</a:t>
            </a:r>
            <a:r>
              <a:rPr lang="es-MX" sz="3600" b="1">
                <a:solidFill>
                  <a:srgbClr val="000099"/>
                </a:solidFill>
              </a:rPr>
              <a:t>=</a:t>
            </a:r>
            <a:r>
              <a:rPr lang="es-MX" sz="3600" b="1">
                <a:solidFill>
                  <a:srgbClr val="FF0000"/>
                </a:solidFill>
              </a:rPr>
              <a:t>IMAGEN.JPG</a:t>
            </a:r>
            <a:r>
              <a:rPr lang="es-MX" sz="3600" b="1">
                <a:solidFill>
                  <a:srgbClr val="000099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468313" y="333375"/>
            <a:ext cx="7920037" cy="6191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2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INSERTAR</a:t>
            </a:r>
          </a:p>
          <a:p>
            <a:pPr algn="ctr"/>
            <a:r>
              <a:rPr lang="es-ES" sz="32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SONIDO </a:t>
            </a:r>
          </a:p>
          <a:p>
            <a:pPr algn="ctr"/>
            <a:r>
              <a:rPr lang="es-ES" sz="32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ANIMACION</a:t>
            </a:r>
          </a:p>
          <a:p>
            <a:pPr algn="ctr"/>
            <a:r>
              <a:rPr lang="es-ES" sz="32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VIDEO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</a:t>
            </a:r>
            <a:r>
              <a:rPr lang="es-MX" sz="3600" b="1" dirty="0" smtClean="0">
                <a:solidFill>
                  <a:schemeClr val="accent2"/>
                </a:solidFill>
              </a:rPr>
              <a:t>25 </a:t>
            </a:r>
            <a:r>
              <a:rPr lang="es-MX" sz="3600" b="1" dirty="0">
                <a:solidFill>
                  <a:schemeClr val="accent2"/>
                </a:solidFill>
              </a:rPr>
              <a:t/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</a:t>
            </a:r>
            <a:r>
              <a:rPr lang="es-MX" sz="3600" b="1" dirty="0">
                <a:solidFill>
                  <a:srgbClr val="FF3300"/>
                </a:solidFill>
              </a:rPr>
              <a:t>Abierta</a:t>
            </a:r>
            <a:r>
              <a:rPr lang="es-MX" sz="3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600" b="1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3000" b="1">
                <a:solidFill>
                  <a:srgbClr val="0033CC"/>
                </a:solidFill>
              </a:rPr>
              <a:t>&lt;</a:t>
            </a:r>
            <a:r>
              <a:rPr lang="es-MX" sz="3000" b="1">
                <a:solidFill>
                  <a:srgbClr val="FF3300"/>
                </a:solidFill>
              </a:rPr>
              <a:t>BGSOUND SRC</a:t>
            </a:r>
            <a:r>
              <a:rPr lang="es-MX" sz="3000" b="1">
                <a:solidFill>
                  <a:srgbClr val="0033CC"/>
                </a:solidFill>
              </a:rPr>
              <a:t>=URL </a:t>
            </a:r>
            <a:r>
              <a:rPr lang="es-MX" sz="3000" b="1">
                <a:solidFill>
                  <a:srgbClr val="FF3300"/>
                </a:solidFill>
              </a:rPr>
              <a:t>LOOP</a:t>
            </a:r>
            <a:r>
              <a:rPr lang="es-MX" sz="3000" b="1">
                <a:solidFill>
                  <a:srgbClr val="0033CC"/>
                </a:solidFill>
              </a:rPr>
              <a:t>=TIEMPO&gt;</a:t>
            </a:r>
            <a:endParaRPr lang="es-MX" sz="30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MX" sz="12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2800" b="1"/>
              <a:t>Se utiliza para </a:t>
            </a:r>
            <a:r>
              <a:rPr lang="es-MX" sz="2800" b="1">
                <a:solidFill>
                  <a:schemeClr val="hlink"/>
                </a:solidFill>
              </a:rPr>
              <a:t>INSERTAR un SONIDO</a:t>
            </a:r>
            <a:r>
              <a:rPr lang="es-MX" sz="2800" b="1"/>
              <a:t> en nuestra página Web con las extensiones: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800" b="1"/>
              <a:t>	*.MID *.WAV</a:t>
            </a:r>
            <a:r>
              <a:rPr lang="es-MX" sz="2000" b="1"/>
              <a:t>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2800" b="1">
                <a:solidFill>
                  <a:srgbClr val="FF3300"/>
                </a:solidFill>
              </a:rPr>
              <a:t>LOOP</a:t>
            </a:r>
            <a:r>
              <a:rPr lang="es-MX" sz="2800" b="1"/>
              <a:t>= </a:t>
            </a:r>
            <a:r>
              <a:rPr lang="es-MX" sz="2800" b="1">
                <a:solidFill>
                  <a:schemeClr val="accent2"/>
                </a:solidFill>
              </a:rPr>
              <a:t>número</a:t>
            </a:r>
            <a:r>
              <a:rPr lang="es-MX" sz="2800" b="1"/>
              <a:t> (número de veces que se repite el sonido)</a:t>
            </a:r>
            <a:r>
              <a:rPr lang="es-MX" sz="2000" b="1"/>
              <a:t>. 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2800" b="1">
                <a:solidFill>
                  <a:srgbClr val="FF3300"/>
                </a:solidFill>
              </a:rPr>
              <a:t>LOOP</a:t>
            </a:r>
            <a:r>
              <a:rPr lang="es-MX" sz="2800" b="1"/>
              <a:t>=</a:t>
            </a:r>
            <a:r>
              <a:rPr lang="es-MX" sz="2800" b="1">
                <a:solidFill>
                  <a:schemeClr val="accent2"/>
                </a:solidFill>
              </a:rPr>
              <a:t>INFINITE</a:t>
            </a:r>
            <a:r>
              <a:rPr lang="es-MX" sz="2800" b="1"/>
              <a:t> (cuando se termina vuelve a empezar)</a:t>
            </a:r>
            <a:r>
              <a:rPr lang="es-MX" sz="2000" b="1"/>
              <a:t>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200" b="1"/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>
                <a:solidFill>
                  <a:schemeClr val="hlink"/>
                </a:solidFill>
              </a:rPr>
              <a:t>&lt;BODY&gt;</a:t>
            </a: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2800" b="1">
                <a:solidFill>
                  <a:srgbClr val="0033CC"/>
                </a:solidFill>
              </a:rPr>
              <a:t>&lt;</a:t>
            </a:r>
            <a:r>
              <a:rPr lang="es-MX" sz="2800" b="1">
                <a:solidFill>
                  <a:srgbClr val="FF3300"/>
                </a:solidFill>
              </a:rPr>
              <a:t>BGSOUND SRC</a:t>
            </a:r>
            <a:r>
              <a:rPr lang="es-MX" sz="2800" b="1">
                <a:solidFill>
                  <a:srgbClr val="0033CC"/>
                </a:solidFill>
              </a:rPr>
              <a:t>=MELODIA.MID </a:t>
            </a:r>
            <a:r>
              <a:rPr lang="es-MX" sz="2800" b="1">
                <a:solidFill>
                  <a:srgbClr val="FF3300"/>
                </a:solidFill>
              </a:rPr>
              <a:t>LOOP</a:t>
            </a:r>
            <a:r>
              <a:rPr lang="es-MX" sz="2800" b="1">
                <a:solidFill>
                  <a:srgbClr val="0033CC"/>
                </a:solidFill>
              </a:rPr>
              <a:t>=INFINITE</a:t>
            </a:r>
            <a:r>
              <a:rPr lang="es-MX" sz="28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3000" b="1">
                <a:solidFill>
                  <a:schemeClr val="hlink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3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CCFFFF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&lt;TITLE&gt;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Lleva el </a:t>
            </a:r>
            <a:r>
              <a:rPr lang="es-MX" sz="3600" b="1">
                <a:solidFill>
                  <a:schemeClr val="accent2"/>
                </a:solidFill>
              </a:rPr>
              <a:t>Título de la página</a:t>
            </a:r>
            <a:r>
              <a:rPr lang="es-MX" sz="3600" b="1"/>
              <a:t>, la cual se muestra en la barra de título del navegador.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&lt;/TITLE&gt;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Cierra la etiqueta del título de la página Web.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</a:t>
            </a:r>
            <a:r>
              <a:rPr lang="es-MX" sz="3600" b="1" dirty="0" smtClean="0">
                <a:solidFill>
                  <a:schemeClr val="accent2"/>
                </a:solidFill>
              </a:rPr>
              <a:t>26</a:t>
            </a:r>
            <a:r>
              <a:rPr lang="es-MX" sz="3600" b="1" dirty="0">
                <a:solidFill>
                  <a:schemeClr val="accent2"/>
                </a:solidFill>
              </a:rPr>
              <a:t/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</a:t>
            </a:r>
            <a:r>
              <a:rPr lang="es-MX" sz="3600" b="1" dirty="0">
                <a:solidFill>
                  <a:srgbClr val="FF3300"/>
                </a:solidFill>
              </a:rPr>
              <a:t>Abierta</a:t>
            </a:r>
            <a:r>
              <a:rPr lang="es-MX" sz="3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600" b="1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3800" b="1">
                <a:solidFill>
                  <a:srgbClr val="0033CC"/>
                </a:solidFill>
              </a:rPr>
              <a:t>&lt;</a:t>
            </a:r>
            <a:r>
              <a:rPr lang="es-MX" sz="3800" b="1">
                <a:solidFill>
                  <a:srgbClr val="FF3300"/>
                </a:solidFill>
              </a:rPr>
              <a:t>IMG SRC</a:t>
            </a:r>
            <a:r>
              <a:rPr lang="es-MX" sz="3800" b="1">
                <a:solidFill>
                  <a:srgbClr val="0033CC"/>
                </a:solidFill>
              </a:rPr>
              <a:t>=URL </a:t>
            </a:r>
            <a:r>
              <a:rPr lang="es-MX" sz="3800" b="1">
                <a:solidFill>
                  <a:srgbClr val="FF3300"/>
                </a:solidFill>
              </a:rPr>
              <a:t>ALT</a:t>
            </a:r>
            <a:r>
              <a:rPr lang="es-MX" sz="3800" b="1">
                <a:solidFill>
                  <a:srgbClr val="0033CC"/>
                </a:solidFill>
              </a:rPr>
              <a:t>=Referencia&gt;</a:t>
            </a:r>
            <a:endParaRPr lang="es-MX" sz="38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MX" sz="18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</a:t>
            </a:r>
            <a:r>
              <a:rPr lang="es-MX" sz="3600" b="1">
                <a:solidFill>
                  <a:schemeClr val="hlink"/>
                </a:solidFill>
              </a:rPr>
              <a:t>INSERTAR una ANIMACIÓN</a:t>
            </a:r>
            <a:r>
              <a:rPr lang="es-MX" sz="3600" b="1"/>
              <a:t> en nuestra página Web *.GIF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/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000" b="1">
                <a:solidFill>
                  <a:schemeClr val="hlink"/>
                </a:solidFill>
              </a:rPr>
              <a:t>&lt;BODY&gt;</a:t>
            </a: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000" b="1">
                <a:solidFill>
                  <a:srgbClr val="0033CC"/>
                </a:solidFill>
              </a:rPr>
              <a:t>&lt;</a:t>
            </a:r>
            <a:r>
              <a:rPr lang="es-MX" sz="4000" b="1">
                <a:solidFill>
                  <a:srgbClr val="FF3300"/>
                </a:solidFill>
              </a:rPr>
              <a:t>IMG SRC</a:t>
            </a:r>
            <a:r>
              <a:rPr lang="es-MX" sz="4000" b="1">
                <a:solidFill>
                  <a:srgbClr val="0033CC"/>
                </a:solidFill>
              </a:rPr>
              <a:t>=ANIMACION.GIF </a:t>
            </a:r>
            <a:r>
              <a:rPr lang="es-MX" sz="4000" b="1">
                <a:solidFill>
                  <a:srgbClr val="FF3300"/>
                </a:solidFill>
              </a:rPr>
              <a:t>ALT</a:t>
            </a:r>
            <a:r>
              <a:rPr lang="es-MX" sz="4000" b="1">
                <a:solidFill>
                  <a:srgbClr val="0033CC"/>
                </a:solidFill>
              </a:rPr>
              <a:t>=Animación1</a:t>
            </a:r>
            <a:r>
              <a:rPr lang="es-MX" sz="40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000" b="1">
                <a:solidFill>
                  <a:schemeClr val="hlink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 dirty="0">
                <a:solidFill>
                  <a:schemeClr val="accent2"/>
                </a:solidFill>
              </a:rPr>
              <a:t>Etiqueta: </a:t>
            </a:r>
            <a:r>
              <a:rPr lang="es-MX" sz="3600" b="1" dirty="0" smtClean="0">
                <a:solidFill>
                  <a:schemeClr val="accent2"/>
                </a:solidFill>
              </a:rPr>
              <a:t>27</a:t>
            </a:r>
            <a:r>
              <a:rPr lang="es-MX" sz="3600" b="1" dirty="0">
                <a:solidFill>
                  <a:schemeClr val="accent2"/>
                </a:solidFill>
              </a:rPr>
              <a:t/>
            </a:r>
            <a:br>
              <a:rPr lang="es-MX" sz="3600" b="1" dirty="0">
                <a:solidFill>
                  <a:schemeClr val="accent2"/>
                </a:solidFill>
              </a:rPr>
            </a:br>
            <a:r>
              <a:rPr lang="es-MX" sz="3600" b="1" dirty="0">
                <a:solidFill>
                  <a:schemeClr val="accent2"/>
                </a:solidFill>
              </a:rPr>
              <a:t>Tipo: Etiqueta </a:t>
            </a:r>
            <a:r>
              <a:rPr lang="es-MX" sz="3600" b="1" dirty="0">
                <a:solidFill>
                  <a:srgbClr val="FF3300"/>
                </a:solidFill>
              </a:rPr>
              <a:t>Abierta</a:t>
            </a:r>
            <a:r>
              <a:rPr lang="es-MX" sz="3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51847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600" b="1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4000" b="1">
                <a:solidFill>
                  <a:srgbClr val="0033CC"/>
                </a:solidFill>
              </a:rPr>
              <a:t>&lt;</a:t>
            </a:r>
            <a:r>
              <a:rPr lang="es-MX" sz="4000" b="1">
                <a:solidFill>
                  <a:srgbClr val="FF3300"/>
                </a:solidFill>
              </a:rPr>
              <a:t>IMG DYNSRC</a:t>
            </a:r>
            <a:r>
              <a:rPr lang="es-MX" sz="4000" b="1">
                <a:solidFill>
                  <a:srgbClr val="0033CC"/>
                </a:solidFill>
              </a:rPr>
              <a:t>=URL&gt;</a:t>
            </a:r>
            <a:endParaRPr lang="es-MX" sz="40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MX" sz="1800" b="1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Se utiliza para </a:t>
            </a:r>
            <a:r>
              <a:rPr lang="es-MX" sz="3600" b="1">
                <a:solidFill>
                  <a:schemeClr val="hlink"/>
                </a:solidFill>
              </a:rPr>
              <a:t>INSERTAR un VIDEO</a:t>
            </a:r>
            <a:r>
              <a:rPr lang="es-MX" sz="3600" b="1"/>
              <a:t> en nuestra página Web *.WMV *.MPG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/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000" b="1">
                <a:solidFill>
                  <a:schemeClr val="hlink"/>
                </a:solidFill>
              </a:rPr>
              <a:t>&lt;BODY&gt;</a:t>
            </a:r>
          </a:p>
          <a:p>
            <a:pPr algn="ctr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400" b="1">
                <a:solidFill>
                  <a:srgbClr val="0033CC"/>
                </a:solidFill>
              </a:rPr>
              <a:t>&lt;</a:t>
            </a:r>
            <a:r>
              <a:rPr lang="es-MX" sz="4400" b="1">
                <a:solidFill>
                  <a:srgbClr val="FF3300"/>
                </a:solidFill>
              </a:rPr>
              <a:t>IMG DYNSRC</a:t>
            </a:r>
            <a:r>
              <a:rPr lang="es-MX" sz="4400" b="1">
                <a:solidFill>
                  <a:srgbClr val="0033CC"/>
                </a:solidFill>
              </a:rPr>
              <a:t>=VIDEO1.WMV </a:t>
            </a:r>
            <a:r>
              <a:rPr lang="es-MX" sz="4400" b="1">
                <a:solidFill>
                  <a:schemeClr val="hlink"/>
                </a:solidFill>
              </a:rPr>
              <a:t>WIDTH=50 HEIGHT=50</a:t>
            </a:r>
            <a:r>
              <a:rPr lang="es-MX" sz="4400" b="1">
                <a:solidFill>
                  <a:srgbClr val="000099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000" b="1">
                <a:solidFill>
                  <a:schemeClr val="hlink"/>
                </a:solidFill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19" name="Group 95"/>
          <p:cNvGraphicFramePr>
            <a:graphicFrameLocks noGrp="1"/>
          </p:cNvGraphicFramePr>
          <p:nvPr/>
        </p:nvGraphicFramePr>
        <p:xfrm>
          <a:off x="179388" y="692150"/>
          <a:ext cx="8785225" cy="6107430"/>
        </p:xfrm>
        <a:graphic>
          <a:graphicData uri="http://schemas.openxmlformats.org/drawingml/2006/table">
            <a:tbl>
              <a:tblPr/>
              <a:tblGrid>
                <a:gridCol w="2305050"/>
                <a:gridCol w="6480175"/>
              </a:tblGrid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LOOP=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número</a:t>
                      </a:r>
                      <a:endParaRPr kumimoji="0" lang="es-MX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“número” es el valor entero del número de veces que se repetirá el video.</a:t>
                      </a:r>
                      <a:endParaRPr kumimoji="0" lang="es-MX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LOOP=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INFINITE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Con INFINITE el video se reproduce ininterrumpidamente, cuando se termina vuelve a empezar.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HEIGHT 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 para la Altura y la Anchura del video.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START=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FILEOPEN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El video se visualizara automáticamente al cargarse la página Web.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video se visualizara hasta que el usuario situé el apuntador del Mouse sobre el cuadro del video.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323850" y="188913"/>
            <a:ext cx="393700" cy="3937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95288" y="333375"/>
            <a:ext cx="6553200" cy="2590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CARACTERES</a:t>
            </a:r>
          </a:p>
        </p:txBody>
      </p:sp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619250" y="3429000"/>
            <a:ext cx="7273925" cy="295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ESPECIALES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s-MX" sz="3600" b="1">
                <a:solidFill>
                  <a:schemeClr val="accent2"/>
                </a:solidFill>
              </a:rPr>
              <a:t>Caracteres Especiales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type="tbl" idx="1"/>
          </p:nvPr>
        </p:nvGraphicFramePr>
        <p:xfrm>
          <a:off x="179388" y="1125538"/>
          <a:ext cx="8785225" cy="5399088"/>
        </p:xfrm>
        <a:graphic>
          <a:graphicData uri="http://schemas.openxmlformats.org/drawingml/2006/table">
            <a:tbl>
              <a:tblPr/>
              <a:tblGrid>
                <a:gridCol w="2197100"/>
                <a:gridCol w="2195512"/>
                <a:gridCol w="2197100"/>
                <a:gridCol w="2195513"/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Caracter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Caracter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Á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&amp;Aacute;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&amp;aacute;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É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&amp;Eacute;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&amp;eacute;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Í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&amp;Iacute;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&amp;iacute;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Ó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&amp;Oacute;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ó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&amp;oacute;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Ú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&amp;Uacute;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&amp;uacute;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Ñ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&amp;Ñtilde;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&amp;ñtilde;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s-MX" sz="3600" b="1" dirty="0">
                <a:solidFill>
                  <a:schemeClr val="accent2"/>
                </a:solidFill>
              </a:rPr>
              <a:t>Caracteres Especiales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type="tbl" idx="1"/>
          </p:nvPr>
        </p:nvGraphicFramePr>
        <p:xfrm>
          <a:off x="323850" y="1125538"/>
          <a:ext cx="8640763" cy="5399089"/>
        </p:xfrm>
        <a:graphic>
          <a:graphicData uri="http://schemas.openxmlformats.org/drawingml/2006/table">
            <a:tbl>
              <a:tblPr/>
              <a:tblGrid>
                <a:gridCol w="2160588"/>
                <a:gridCol w="2160587"/>
                <a:gridCol w="2160588"/>
                <a:gridCol w="2159000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Caracter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Caracter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Menor que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s-MX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</a:t>
                      </a: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¿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&amp;#191;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Mayor que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s-MX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gt</a:t>
                      </a: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Ampersand</a:t>
                      </a:r>
                      <a:endParaRPr kumimoji="0" lang="es-MX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s-MX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amp</a:t>
                      </a: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&amp;#161;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</a:rPr>
                        <a:t>Comillas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s-MX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quot</a:t>
                      </a: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  <a:endParaRPr kumimoji="0" lang="es-MX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600"/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</a:rPr>
              <a:t>&lt;MARQUEE</a:t>
            </a:r>
            <a:r>
              <a:rPr lang="es-ES" sz="2400"/>
              <a:t> direction=RIGHT</a:t>
            </a:r>
            <a:r>
              <a:rPr lang="es-ES" sz="2400" b="1">
                <a:solidFill>
                  <a:srgbClr val="FF3300"/>
                </a:solidFill>
              </a:rPr>
              <a:t>&gt;</a:t>
            </a:r>
            <a:r>
              <a:rPr lang="es-ES" sz="2400"/>
              <a:t> Izquierda a derecha no se detiene, repite el ciclo  </a:t>
            </a:r>
            <a:r>
              <a:rPr lang="es-ES" sz="2400" b="1">
                <a:solidFill>
                  <a:srgbClr val="FF3300"/>
                </a:solidFill>
              </a:rPr>
              <a:t>&lt;/MARQUEE&gt;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000" b="1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</a:rPr>
              <a:t>&lt;MARQUEE</a:t>
            </a:r>
            <a:r>
              <a:rPr lang="es-ES" sz="2400"/>
              <a:t> direction=RIGHT behavior="slide"</a:t>
            </a:r>
            <a:r>
              <a:rPr lang="es-ES" sz="2400" b="1">
                <a:solidFill>
                  <a:srgbClr val="FF3300"/>
                </a:solidFill>
              </a:rPr>
              <a:t>&gt;</a:t>
            </a:r>
            <a:r>
              <a:rPr lang="es-ES" sz="2400"/>
              <a:t> Izquierda a derecha se detiene al final de la página  </a:t>
            </a:r>
            <a:r>
              <a:rPr lang="es-ES" sz="2400" b="1">
                <a:solidFill>
                  <a:srgbClr val="FF3300"/>
                </a:solidFill>
              </a:rPr>
              <a:t>&lt;/MARQUEE&gt;</a:t>
            </a:r>
            <a:r>
              <a:rPr lang="es-ES" sz="12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0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</a:rPr>
              <a:t>&lt;MARQUEE</a:t>
            </a:r>
            <a:r>
              <a:rPr lang="es-ES" sz="2400"/>
              <a:t> direction=RIGHT behavior="alternate"</a:t>
            </a:r>
            <a:r>
              <a:rPr lang="es-ES" sz="2400" b="1">
                <a:solidFill>
                  <a:srgbClr val="FF3300"/>
                </a:solidFill>
              </a:rPr>
              <a:t>&gt;</a:t>
            </a:r>
            <a:r>
              <a:rPr lang="es-ES" sz="2400"/>
              <a:t> Izquierda a derecha llega al final de la página y regresa al inicio, repite el ciclo  </a:t>
            </a:r>
            <a:r>
              <a:rPr lang="es-ES" sz="2400" b="1">
                <a:solidFill>
                  <a:srgbClr val="FF3300"/>
                </a:solidFill>
              </a:rPr>
              <a:t>&lt;/MARQUEE&gt;</a:t>
            </a:r>
            <a:r>
              <a:rPr lang="es-ES" sz="18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0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</a:rPr>
              <a:t>&lt;MARQUEE</a:t>
            </a:r>
            <a:r>
              <a:rPr lang="es-ES" sz="2400"/>
              <a:t> direction=RIGHT loop="2"</a:t>
            </a:r>
            <a:r>
              <a:rPr lang="es-ES" sz="2400" b="1">
                <a:solidFill>
                  <a:srgbClr val="FF3300"/>
                </a:solidFill>
              </a:rPr>
              <a:t>&gt;</a:t>
            </a:r>
            <a:r>
              <a:rPr lang="es-ES" sz="2400"/>
              <a:t> Izquierda a derecha no se detiene, repite el ciclo 2 veces y desaparece </a:t>
            </a:r>
            <a:r>
              <a:rPr lang="es-ES" sz="2400" b="1">
                <a:solidFill>
                  <a:srgbClr val="FF3300"/>
                </a:solidFill>
              </a:rPr>
              <a:t>&lt;/MARQUEE&gt;</a:t>
            </a:r>
            <a:r>
              <a:rPr lang="es-ES" sz="1200" b="1">
                <a:solidFill>
                  <a:srgbClr val="FF3300"/>
                </a:solidFill>
              </a:rPr>
              <a:t>	</a:t>
            </a:r>
            <a:r>
              <a:rPr lang="es-ES" sz="12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000" b="1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rgbClr val="FF3300"/>
                </a:solidFill>
              </a:rPr>
              <a:t>&lt;MARQUEE</a:t>
            </a:r>
            <a:r>
              <a:rPr lang="es-ES" sz="2400"/>
              <a:t> direction=RIGHT loop="Infinite"</a:t>
            </a:r>
            <a:r>
              <a:rPr lang="es-ES" sz="2400" b="1">
                <a:solidFill>
                  <a:srgbClr val="FF3300"/>
                </a:solidFill>
              </a:rPr>
              <a:t>&gt;</a:t>
            </a:r>
            <a:r>
              <a:rPr lang="es-ES" sz="2400"/>
              <a:t> Izquierda a derecha, no se detiene y nunca desaparece  </a:t>
            </a:r>
            <a:r>
              <a:rPr lang="es-ES" sz="2400" b="1">
                <a:solidFill>
                  <a:srgbClr val="FF3300"/>
                </a:solidFill>
              </a:rPr>
              <a:t>&lt;/MARQUEE&gt;</a:t>
            </a:r>
            <a:endParaRPr lang="es-MX" sz="2400" b="1">
              <a:solidFill>
                <a:srgbClr val="FF33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/>
        </p:spPr>
        <p:txBody>
          <a:bodyPr/>
          <a:lstStyle/>
          <a:p>
            <a:r>
              <a:rPr lang="es-MX" sz="3600" b="1">
                <a:solidFill>
                  <a:schemeClr val="accent2"/>
                </a:solidFill>
              </a:rPr>
              <a:t>TEXTO EN MOVIMIENTO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9388" y="6237288"/>
            <a:ext cx="8785225" cy="4333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MX" sz="2800" b="1">
                <a:solidFill>
                  <a:srgbClr val="FF3300"/>
                </a:solidFill>
              </a:rPr>
              <a:t>&lt;MARQUEE</a:t>
            </a:r>
            <a:r>
              <a:rPr lang="es-MX" sz="2800"/>
              <a:t> behavior=alternate </a:t>
            </a:r>
            <a:r>
              <a:rPr lang="es-MX" sz="2800">
                <a:solidFill>
                  <a:srgbClr val="0033CC"/>
                </a:solidFill>
              </a:rPr>
              <a:t>BGCOLOR</a:t>
            </a:r>
            <a:r>
              <a:rPr lang="es-MX" sz="2800"/>
              <a:t>=RED</a:t>
            </a:r>
            <a:r>
              <a:rPr lang="es-MX" sz="2800" b="1">
                <a:solidFill>
                  <a:srgbClr val="FF33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 noTextEdit="1"/>
          </p:cNvSpPr>
          <p:nvPr/>
        </p:nvSpPr>
        <p:spPr bwMode="auto">
          <a:xfrm>
            <a:off x="323850" y="333375"/>
            <a:ext cx="8280400" cy="5975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HIPERVINCULOS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</p:spPr>
        <p:txBody>
          <a:bodyPr/>
          <a:lstStyle/>
          <a:p>
            <a:pPr algn="l"/>
            <a:r>
              <a:rPr lang="es-MX" sz="3200" b="1" dirty="0">
                <a:solidFill>
                  <a:schemeClr val="accent2"/>
                </a:solidFill>
              </a:rPr>
              <a:t>Etiqueta:  </a:t>
            </a:r>
            <a:r>
              <a:rPr lang="es-MX" sz="3200" b="1" dirty="0" smtClean="0">
                <a:solidFill>
                  <a:schemeClr val="accent2"/>
                </a:solidFill>
              </a:rPr>
              <a:t>28</a:t>
            </a:r>
            <a:r>
              <a:rPr lang="es-MX" sz="3200" b="1" dirty="0">
                <a:solidFill>
                  <a:schemeClr val="accent2"/>
                </a:solidFill>
              </a:rPr>
              <a:t/>
            </a:r>
            <a:br>
              <a:rPr lang="es-MX" sz="3200" b="1" dirty="0">
                <a:solidFill>
                  <a:schemeClr val="accent2"/>
                </a:solidFill>
              </a:rPr>
            </a:br>
            <a:r>
              <a:rPr lang="es-MX" sz="3200" b="1" dirty="0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b="1"/>
              <a:t>Los </a:t>
            </a:r>
            <a:r>
              <a:rPr lang="es-MX" b="1">
                <a:solidFill>
                  <a:srgbClr val="FF0000"/>
                </a:solidFill>
              </a:rPr>
              <a:t>HIPERVÍNCULOS</a:t>
            </a:r>
            <a:r>
              <a:rPr lang="es-MX" b="1"/>
              <a:t> son la parte esencial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b="1"/>
              <a:t>de una página Web, a través de ellos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b="1"/>
              <a:t>podemos desviarnos a otra página o a otra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b="1"/>
              <a:t>parte del mismo documento, pueden ser</a:t>
            </a:r>
            <a:r>
              <a:rPr lang="es-MX" sz="2800" b="1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200" b="1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>
                <a:solidFill>
                  <a:srgbClr val="FF0000"/>
                </a:solidFill>
              </a:rPr>
              <a:t>Externos.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>
                <a:solidFill>
                  <a:srgbClr val="FF0000"/>
                </a:solidFill>
              </a:rPr>
              <a:t>Internos.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>
                <a:solidFill>
                  <a:srgbClr val="FF0000"/>
                </a:solidFill>
              </a:rPr>
              <a:t>En una Imagen.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>
                <a:solidFill>
                  <a:srgbClr val="FF0000"/>
                </a:solidFill>
              </a:rPr>
              <a:t>A una URL.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s-MX" b="1">
                <a:solidFill>
                  <a:srgbClr val="FF0000"/>
                </a:solidFill>
              </a:rPr>
              <a:t>A un correo electrónico</a:t>
            </a:r>
            <a:r>
              <a:rPr lang="es-MX" sz="2000" b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 </a:t>
            </a:r>
            <a:br>
              <a:rPr lang="es-MX" sz="3200" b="1">
                <a:solidFill>
                  <a:schemeClr val="accent2"/>
                </a:solidFill>
              </a:rPr>
            </a:br>
            <a:r>
              <a:rPr lang="es-MX" sz="32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0033CC"/>
                </a:solidFill>
              </a:rPr>
              <a:t>HIPERVÍNCULOS </a:t>
            </a:r>
            <a:r>
              <a:rPr lang="es-MX" sz="3600" b="1" u="sng">
                <a:solidFill>
                  <a:srgbClr val="FF0000"/>
                </a:solidFill>
              </a:rPr>
              <a:t>EXTERNOS</a:t>
            </a:r>
            <a:r>
              <a:rPr lang="es-MX" sz="3600" b="1"/>
              <a:t>: </a:t>
            </a:r>
            <a:r>
              <a:rPr lang="es-MX" sz="3400" b="1"/>
              <a:t>Permiten conectar nuestra página Web con cualquier otro documento en la RED.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b="1">
                <a:solidFill>
                  <a:srgbClr val="FF0000"/>
                </a:solidFill>
              </a:rPr>
              <a:t>&lt;A HREF=</a:t>
            </a:r>
            <a:r>
              <a:rPr lang="es-MX" b="1">
                <a:solidFill>
                  <a:srgbClr val="0033CC"/>
                </a:solidFill>
              </a:rPr>
              <a:t>URL</a:t>
            </a:r>
            <a:r>
              <a:rPr lang="es-MX" b="1">
                <a:solidFill>
                  <a:srgbClr val="FF0000"/>
                </a:solidFill>
              </a:rPr>
              <a:t>&gt;</a:t>
            </a:r>
            <a:r>
              <a:rPr lang="es-MX" b="1"/>
              <a:t>descripción del documento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3400" b="1">
                <a:solidFill>
                  <a:schemeClr val="hlink"/>
                </a:solidFill>
              </a:rPr>
              <a:t>&lt;P&gt;</a:t>
            </a:r>
            <a:r>
              <a:rPr lang="es-MX" sz="34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3400" b="1">
                <a:solidFill>
                  <a:srgbClr val="FF0000"/>
                </a:solidFill>
              </a:rPr>
              <a:t>&lt;A HREF=</a:t>
            </a:r>
            <a:r>
              <a:rPr lang="es-MX" sz="3400" b="1">
                <a:solidFill>
                  <a:srgbClr val="0033CC"/>
                </a:solidFill>
              </a:rPr>
              <a:t>http://www.ipn.mx</a:t>
            </a:r>
            <a:r>
              <a:rPr lang="es-MX" sz="3400" b="1">
                <a:solidFill>
                  <a:srgbClr val="FF0000"/>
                </a:solidFill>
              </a:rPr>
              <a:t>&gt; </a:t>
            </a:r>
            <a:r>
              <a:rPr lang="es-MX" sz="3400" b="1"/>
              <a:t>IPN</a:t>
            </a:r>
            <a:r>
              <a:rPr lang="es-MX" sz="3400" b="1">
                <a:solidFill>
                  <a:srgbClr val="FF0000"/>
                </a:solidFill>
              </a:rPr>
              <a:t> &lt;/A&gt;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3400" b="1">
                <a:solidFill>
                  <a:schemeClr val="hlink"/>
                </a:solidFill>
              </a:rPr>
              <a:t>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4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43050"/>
            <a:ext cx="8785225" cy="5026038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&lt;BODY&gt;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Marca el </a:t>
            </a:r>
            <a:r>
              <a:rPr lang="es-MX" sz="3600" b="1">
                <a:solidFill>
                  <a:schemeClr val="accent2"/>
                </a:solidFill>
              </a:rPr>
              <a:t>inicio del cuerpo de la página</a:t>
            </a:r>
            <a:r>
              <a:rPr lang="es-MX" sz="3600" b="1"/>
              <a:t> Web. “Cuerpo”.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>
                <a:solidFill>
                  <a:srgbClr val="FF0000"/>
                </a:solidFill>
              </a:rPr>
              <a:t>&lt;/BODY&gt;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600" b="1"/>
              <a:t>Marca el </a:t>
            </a:r>
            <a:r>
              <a:rPr lang="es-MX" sz="3600" b="1">
                <a:solidFill>
                  <a:schemeClr val="accent2"/>
                </a:solidFill>
              </a:rPr>
              <a:t>final del cuerpo de la página</a:t>
            </a:r>
            <a:r>
              <a:rPr lang="es-MX" sz="3600" b="1"/>
              <a:t>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 </a:t>
            </a:r>
            <a:br>
              <a:rPr lang="es-MX" sz="3200" b="1">
                <a:solidFill>
                  <a:schemeClr val="accent2"/>
                </a:solidFill>
              </a:rPr>
            </a:br>
            <a:r>
              <a:rPr lang="es-MX" sz="32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MX" sz="3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600" b="1">
                <a:solidFill>
                  <a:srgbClr val="0033CC"/>
                </a:solidFill>
              </a:rPr>
              <a:t>HIPERVÍNCULOS </a:t>
            </a:r>
            <a:r>
              <a:rPr lang="es-MX" sz="2800" b="1" u="sng">
                <a:solidFill>
                  <a:srgbClr val="FF0000"/>
                </a:solidFill>
              </a:rPr>
              <a:t>INTERNOS</a:t>
            </a:r>
            <a:r>
              <a:rPr lang="es-MX" sz="2600" b="1"/>
              <a:t>:</a:t>
            </a:r>
            <a:r>
              <a:rPr lang="es-MX" sz="1800" b="1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200" b="1"/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b="1"/>
              <a:t> a) Debemos crear un “marcador de acceso” dentro de   nuestra página: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800" b="1"/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2800" b="1">
                <a:solidFill>
                  <a:srgbClr val="FF0000"/>
                </a:solidFill>
              </a:rPr>
              <a:t>&lt;A NAME=</a:t>
            </a:r>
            <a:r>
              <a:rPr lang="es-MX" sz="2800" b="1">
                <a:solidFill>
                  <a:srgbClr val="0033CC"/>
                </a:solidFill>
              </a:rPr>
              <a:t>nombre o referencia</a:t>
            </a:r>
            <a:r>
              <a:rPr lang="es-MX" sz="2800" b="1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80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b="1"/>
              <a:t> b) En otro lugar de la página debemos crear un hipervínculo que haga referencia al “Marcador de acceso”.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000" b="1"/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2800" b="1">
                <a:solidFill>
                  <a:srgbClr val="FF0000"/>
                </a:solidFill>
              </a:rPr>
              <a:t>&lt;A HREF=</a:t>
            </a:r>
            <a:r>
              <a:rPr lang="es-MX" sz="2800" b="1">
                <a:solidFill>
                  <a:srgbClr val="0033CC"/>
                </a:solidFill>
              </a:rPr>
              <a:t>#nombre o referencia</a:t>
            </a:r>
            <a:r>
              <a:rPr lang="es-MX" sz="2800" b="1">
                <a:solidFill>
                  <a:srgbClr val="FF0000"/>
                </a:solidFill>
              </a:rPr>
              <a:t>&gt; </a:t>
            </a:r>
            <a:r>
              <a:rPr lang="es-MX" sz="2800" b="1"/>
              <a:t>descripción del documento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800" b="1"/>
          </a:p>
          <a:p>
            <a:pPr>
              <a:lnSpc>
                <a:spcPct val="80000"/>
              </a:lnSpc>
              <a:buFontTx/>
              <a:buNone/>
            </a:pPr>
            <a:r>
              <a:rPr lang="es-MX" sz="2600" b="1">
                <a:solidFill>
                  <a:schemeClr val="hlink"/>
                </a:solidFill>
              </a:rPr>
              <a:t>&lt;P&gt;</a:t>
            </a:r>
            <a:r>
              <a:rPr lang="es-MX" sz="2600" b="1">
                <a:solidFill>
                  <a:srgbClr val="FF0000"/>
                </a:solidFill>
              </a:rPr>
              <a:t> &lt;A HREF=</a:t>
            </a:r>
            <a:r>
              <a:rPr lang="es-MX" sz="2600" b="1">
                <a:solidFill>
                  <a:srgbClr val="0033CC"/>
                </a:solidFill>
              </a:rPr>
              <a:t>#IMAGEN</a:t>
            </a:r>
            <a:r>
              <a:rPr lang="es-MX" sz="2600" b="1">
                <a:solidFill>
                  <a:srgbClr val="FF0000"/>
                </a:solidFill>
              </a:rPr>
              <a:t>&gt; </a:t>
            </a:r>
            <a:r>
              <a:rPr lang="es-MX" sz="2600" b="1"/>
              <a:t>SOBRE IMAGEN</a:t>
            </a:r>
            <a:r>
              <a:rPr lang="es-MX" sz="2600" b="1">
                <a:solidFill>
                  <a:srgbClr val="FF0000"/>
                </a:solidFill>
              </a:rPr>
              <a:t> &lt;/A&gt; </a:t>
            </a:r>
            <a:r>
              <a:rPr lang="es-MX" sz="2600" b="1">
                <a:solidFill>
                  <a:schemeClr val="hlink"/>
                </a:solidFill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1400" b="1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b="1">
                <a:solidFill>
                  <a:schemeClr val="hlink"/>
                </a:solidFill>
              </a:rPr>
              <a:t>&lt;P&gt; </a:t>
            </a:r>
            <a:r>
              <a:rPr lang="es-MX" sz="2800" b="1">
                <a:solidFill>
                  <a:srgbClr val="FF0000"/>
                </a:solidFill>
              </a:rPr>
              <a:t>&lt;A NAME=</a:t>
            </a:r>
            <a:r>
              <a:rPr lang="es-MX" sz="2800" b="1">
                <a:solidFill>
                  <a:srgbClr val="0033CC"/>
                </a:solidFill>
              </a:rPr>
              <a:t>IMAGEN</a:t>
            </a:r>
            <a:r>
              <a:rPr lang="es-MX" sz="2800" b="1">
                <a:solidFill>
                  <a:srgbClr val="FF0000"/>
                </a:solidFill>
              </a:rPr>
              <a:t>&gt;</a:t>
            </a:r>
            <a:r>
              <a:rPr lang="es-MX" sz="2800" b="1">
                <a:solidFill>
                  <a:schemeClr val="hlink"/>
                </a:solidFill>
              </a:rPr>
              <a:t> </a:t>
            </a:r>
            <a:r>
              <a:rPr lang="es-MX" sz="2800" b="1">
                <a:solidFill>
                  <a:srgbClr val="FF0000"/>
                </a:solidFill>
              </a:rPr>
              <a:t>&lt;/A&gt;</a:t>
            </a:r>
            <a:r>
              <a:rPr lang="es-MX" sz="2800" b="1">
                <a:solidFill>
                  <a:schemeClr val="hlink"/>
                </a:solidFill>
              </a:rPr>
              <a:t> &lt;/P&gt;</a:t>
            </a:r>
            <a:endParaRPr lang="es-MX" sz="2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 </a:t>
            </a:r>
            <a:br>
              <a:rPr lang="es-MX" sz="3200" b="1">
                <a:solidFill>
                  <a:schemeClr val="accent2"/>
                </a:solidFill>
              </a:rPr>
            </a:br>
            <a:r>
              <a:rPr lang="es-MX" sz="32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4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2800" b="1">
                <a:solidFill>
                  <a:srgbClr val="0033CC"/>
                </a:solidFill>
              </a:rPr>
              <a:t>HIPERVÍNCULOS </a:t>
            </a:r>
            <a:r>
              <a:rPr lang="es-MX" sz="2800" b="1" u="sng">
                <a:solidFill>
                  <a:srgbClr val="FF0000"/>
                </a:solidFill>
              </a:rPr>
              <a:t>EN UNA IMAGEN</a:t>
            </a:r>
            <a:r>
              <a:rPr lang="es-MX" sz="2800" b="1"/>
              <a:t>:</a:t>
            </a:r>
            <a:r>
              <a:rPr lang="es-MX" sz="1800" b="1"/>
              <a:t> </a:t>
            </a:r>
          </a:p>
          <a:p>
            <a:pPr>
              <a:buFontTx/>
              <a:buNone/>
            </a:pPr>
            <a:endParaRPr lang="es-MX" sz="1000" b="1"/>
          </a:p>
          <a:p>
            <a:pPr>
              <a:buFontTx/>
              <a:buNone/>
            </a:pPr>
            <a:r>
              <a:rPr lang="es-MX" sz="2800" b="1"/>
              <a:t>Pueden utilizarse Imágenes para dar un enfoque más visual a las páginas Web</a:t>
            </a:r>
            <a:r>
              <a:rPr lang="es-MX" sz="2400" b="1"/>
              <a:t>.</a:t>
            </a:r>
          </a:p>
          <a:p>
            <a:pPr>
              <a:buFontTx/>
              <a:buNone/>
            </a:pPr>
            <a:endParaRPr lang="es-MX" sz="1000" b="1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s-MX" b="1">
                <a:solidFill>
                  <a:srgbClr val="FF0000"/>
                </a:solidFill>
              </a:rPr>
              <a:t>&lt;A HREF=</a:t>
            </a:r>
            <a:r>
              <a:rPr lang="es-MX" b="1">
                <a:solidFill>
                  <a:srgbClr val="0033CC"/>
                </a:solidFill>
              </a:rPr>
              <a:t>#nombre o referencia</a:t>
            </a:r>
            <a:r>
              <a:rPr lang="es-MX" b="1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endParaRPr lang="es-MX" sz="1000" b="1"/>
          </a:p>
          <a:p>
            <a:pPr>
              <a:buFontTx/>
              <a:buNone/>
            </a:pPr>
            <a:r>
              <a:rPr lang="es-MX" sz="2800" b="1">
                <a:solidFill>
                  <a:srgbClr val="FF0000"/>
                </a:solidFill>
              </a:rPr>
              <a:t>&lt;IMG SRC</a:t>
            </a:r>
            <a:r>
              <a:rPr lang="es-MX" sz="2800" b="1">
                <a:solidFill>
                  <a:srgbClr val="0033CC"/>
                </a:solidFill>
              </a:rPr>
              <a:t>=#IMAGEN.jpg</a:t>
            </a:r>
            <a:r>
              <a:rPr lang="es-MX" sz="2800" b="1"/>
              <a:t> </a:t>
            </a:r>
            <a:r>
              <a:rPr lang="es-MX" sz="2800" b="1">
                <a:solidFill>
                  <a:srgbClr val="FF0000"/>
                </a:solidFill>
              </a:rPr>
              <a:t>ALT=</a:t>
            </a:r>
            <a:r>
              <a:rPr lang="es-MX" sz="2800" b="1"/>
              <a:t>“IMAGEN” </a:t>
            </a:r>
            <a:r>
              <a:rPr lang="es-MX" sz="2800" b="1">
                <a:solidFill>
                  <a:srgbClr val="FF0000"/>
                </a:solidFill>
              </a:rPr>
              <a:t>ALIGN=</a:t>
            </a:r>
            <a:r>
              <a:rPr lang="es-MX" sz="2800" b="1"/>
              <a:t>MIDDLE</a:t>
            </a:r>
            <a:r>
              <a:rPr lang="es-MX" sz="2800" b="1">
                <a:solidFill>
                  <a:srgbClr val="FF0000"/>
                </a:solidFill>
              </a:rPr>
              <a:t>&gt;</a:t>
            </a:r>
            <a:r>
              <a:rPr lang="es-MX" sz="2800" b="1"/>
              <a:t> descripción del documento </a:t>
            </a:r>
            <a:r>
              <a:rPr lang="es-MX" sz="2800" b="1">
                <a:solidFill>
                  <a:srgbClr val="FF0000"/>
                </a:solidFill>
              </a:rPr>
              <a:t>&lt;/A&gt;</a:t>
            </a:r>
          </a:p>
          <a:p>
            <a:pPr>
              <a:buFontTx/>
              <a:buNone/>
            </a:pPr>
            <a:endParaRPr lang="es-MX" sz="1400" b="1"/>
          </a:p>
          <a:p>
            <a:pPr>
              <a:buFontTx/>
              <a:buNone/>
            </a:pPr>
            <a:r>
              <a:rPr lang="es-MX" sz="3000" b="1"/>
              <a:t>&lt;P&gt;</a:t>
            </a:r>
            <a:r>
              <a:rPr lang="es-MX" sz="3000" b="1">
                <a:solidFill>
                  <a:srgbClr val="FF0000"/>
                </a:solidFill>
              </a:rPr>
              <a:t> &lt;A NAME=</a:t>
            </a:r>
            <a:r>
              <a:rPr lang="es-MX" sz="3000" b="1">
                <a:solidFill>
                  <a:srgbClr val="0033CC"/>
                </a:solidFill>
              </a:rPr>
              <a:t>nombre o referencia</a:t>
            </a:r>
            <a:r>
              <a:rPr lang="es-MX" sz="3000" b="1">
                <a:solidFill>
                  <a:srgbClr val="FF0000"/>
                </a:solidFill>
              </a:rPr>
              <a:t>&gt; </a:t>
            </a:r>
            <a:r>
              <a:rPr lang="es-MX" sz="3000" b="1"/>
              <a:t>&lt;/P&gt;</a:t>
            </a:r>
            <a:endParaRPr lang="es-MX"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s-MX" b="1">
                <a:solidFill>
                  <a:schemeClr val="accent2"/>
                </a:solidFill>
              </a:rPr>
              <a:t>Hipervínculo</a:t>
            </a:r>
            <a:r>
              <a:rPr lang="es-MX" b="1">
                <a:solidFill>
                  <a:srgbClr val="FF0000"/>
                </a:solidFill>
              </a:rPr>
              <a:t> A una URL.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500" b="1"/>
              <a:t>En 1er. lugar, será necesario que la página destino u objetivo tenga </a:t>
            </a:r>
            <a:r>
              <a:rPr lang="es-MX" sz="2500" b="1">
                <a:solidFill>
                  <a:schemeClr val="accent2"/>
                </a:solidFill>
              </a:rPr>
              <a:t>“Marcadores de acceso”</a:t>
            </a:r>
            <a:r>
              <a:rPr lang="es-MX" sz="2500" b="1"/>
              <a:t> creados con la etiqueta </a:t>
            </a:r>
            <a:r>
              <a:rPr lang="es-MX" sz="2500" b="1">
                <a:solidFill>
                  <a:srgbClr val="FF3300"/>
                </a:solidFill>
              </a:rPr>
              <a:t>&lt;A&gt;</a:t>
            </a:r>
            <a:r>
              <a:rPr lang="es-MX" sz="2500" b="1"/>
              <a:t> y el atributo </a:t>
            </a:r>
            <a:r>
              <a:rPr lang="es-MX" sz="2500" b="1">
                <a:solidFill>
                  <a:srgbClr val="FF3300"/>
                </a:solidFill>
              </a:rPr>
              <a:t>NAME</a:t>
            </a:r>
            <a:r>
              <a:rPr lang="es-MX" sz="2500" b="1"/>
              <a:t>, es decir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2500" b="1">
                <a:solidFill>
                  <a:srgbClr val="000099"/>
                </a:solidFill>
              </a:rPr>
              <a:t>	</a:t>
            </a:r>
            <a:r>
              <a:rPr lang="es-MX" sz="2500" b="1"/>
              <a:t>&lt;P&gt;</a:t>
            </a:r>
            <a:r>
              <a:rPr lang="es-MX" sz="2500" b="1">
                <a:solidFill>
                  <a:srgbClr val="000099"/>
                </a:solidFill>
              </a:rPr>
              <a:t> &lt;</a:t>
            </a:r>
            <a:r>
              <a:rPr lang="es-MX" sz="2500" b="1">
                <a:solidFill>
                  <a:srgbClr val="FF3300"/>
                </a:solidFill>
              </a:rPr>
              <a:t>A NAME</a:t>
            </a:r>
            <a:r>
              <a:rPr lang="es-MX" sz="2500" b="1">
                <a:solidFill>
                  <a:srgbClr val="000099"/>
                </a:solidFill>
              </a:rPr>
              <a:t>=nombre de la referencia&gt; </a:t>
            </a:r>
            <a:r>
              <a:rPr lang="es-MX" sz="2500" b="1"/>
              <a:t>&lt;/P&gt;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s-MX" sz="1400" b="1"/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500" b="1"/>
              <a:t>En Seg. lugar, la página origen debe contener la etiqueta </a:t>
            </a:r>
            <a:r>
              <a:rPr lang="es-MX" sz="2500" b="1">
                <a:solidFill>
                  <a:srgbClr val="FF3300"/>
                </a:solidFill>
              </a:rPr>
              <a:t>&lt;A&gt;</a:t>
            </a:r>
            <a:r>
              <a:rPr lang="es-MX" sz="2500" b="1"/>
              <a:t> con el atributo </a:t>
            </a:r>
            <a:r>
              <a:rPr lang="es-MX" sz="2500" b="1">
                <a:solidFill>
                  <a:srgbClr val="FF3300"/>
                </a:solidFill>
              </a:rPr>
              <a:t>HREF</a:t>
            </a:r>
            <a:r>
              <a:rPr lang="es-MX" sz="2500" b="1"/>
              <a:t> indicando el nombre de la página destino y el “Marcador de acceso” o sea </a:t>
            </a:r>
            <a:r>
              <a:rPr lang="es-MX" sz="2500" b="1">
                <a:solidFill>
                  <a:srgbClr val="000099"/>
                </a:solidFill>
              </a:rPr>
              <a:t>&lt;</a:t>
            </a:r>
            <a:r>
              <a:rPr lang="es-MX" sz="2500" b="1">
                <a:solidFill>
                  <a:srgbClr val="FF3300"/>
                </a:solidFill>
              </a:rPr>
              <a:t>A HREF</a:t>
            </a:r>
            <a:r>
              <a:rPr lang="es-MX" sz="2500" b="1">
                <a:solidFill>
                  <a:srgbClr val="000099"/>
                </a:solidFill>
              </a:rPr>
              <a:t>=URL#nombre o referencia&gt; descripción del documento</a:t>
            </a:r>
            <a:r>
              <a:rPr lang="es-MX" sz="2400" b="1">
                <a:solidFill>
                  <a:srgbClr val="000099"/>
                </a:solidFill>
              </a:rPr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s-MX" sz="1300" b="1">
              <a:solidFill>
                <a:srgbClr val="000099"/>
              </a:solidFill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>
                <a:solidFill>
                  <a:srgbClr val="000099"/>
                </a:solidFill>
              </a:rPr>
              <a:t>  </a:t>
            </a:r>
            <a:r>
              <a:rPr lang="es-MX" sz="2800" b="1">
                <a:solidFill>
                  <a:srgbClr val="000099"/>
                </a:solidFill>
              </a:rPr>
              <a:t>Ej.</a:t>
            </a:r>
            <a:r>
              <a:rPr lang="es-MX" sz="2400" b="1">
                <a:solidFill>
                  <a:srgbClr val="000099"/>
                </a:solidFill>
              </a:rPr>
              <a:t>     </a:t>
            </a:r>
            <a:r>
              <a:rPr lang="es-MX" sz="2800" b="1">
                <a:solidFill>
                  <a:srgbClr val="000099"/>
                </a:solidFill>
              </a:rPr>
              <a:t>&lt;P&gt; &lt;A HREF=Contenido.html#PERRO&gt;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2800" b="1">
                <a:solidFill>
                  <a:srgbClr val="000099"/>
                </a:solidFill>
              </a:rPr>
              <a:t>	               Todo sobre el Perro &lt;/P&gt;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  <a:noFill/>
          <a:ln/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 </a:t>
            </a:r>
            <a:br>
              <a:rPr lang="es-MX" sz="3200" b="1">
                <a:solidFill>
                  <a:schemeClr val="accent2"/>
                </a:solidFill>
              </a:rPr>
            </a:br>
            <a:r>
              <a:rPr lang="es-MX" sz="3200" b="1">
                <a:solidFill>
                  <a:schemeClr val="accent2"/>
                </a:solidFill>
              </a:rPr>
              <a:t>Tipo: Etiqueta Cerrada.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s-MX" sz="8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s-MX" b="1">
                <a:solidFill>
                  <a:schemeClr val="accent2"/>
                </a:solidFill>
              </a:rPr>
              <a:t>Hipervínculo</a:t>
            </a:r>
            <a:r>
              <a:rPr lang="es-MX" b="1">
                <a:solidFill>
                  <a:srgbClr val="FF0000"/>
                </a:solidFill>
              </a:rPr>
              <a:t> A un correo electrónico.</a:t>
            </a:r>
            <a:r>
              <a:rPr lang="es-MX" sz="3600" b="1">
                <a:solidFill>
                  <a:srgbClr val="FF0000"/>
                </a:solidFill>
              </a:rPr>
              <a:t>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s-MX" sz="1600" b="1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“e-mail”</a:t>
            </a:r>
            <a:r>
              <a:rPr lang="es-MX" b="1">
                <a:solidFill>
                  <a:srgbClr val="000099"/>
                </a:solidFill>
              </a:rPr>
              <a:t> es la dirección del correo electrónico al que deseamos enviar un correo.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b="1">
                <a:solidFill>
                  <a:srgbClr val="FF0000"/>
                </a:solidFill>
              </a:rPr>
              <a:t>“nombre”</a:t>
            </a:r>
            <a:r>
              <a:rPr lang="es-MX" b="1">
                <a:solidFill>
                  <a:srgbClr val="000099"/>
                </a:solidFill>
              </a:rPr>
              <a:t> es la descripción del destinatario del correo.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s-MX" sz="1600" b="1">
              <a:solidFill>
                <a:srgbClr val="000099"/>
              </a:solidFill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2700" b="1">
                <a:solidFill>
                  <a:srgbClr val="000099"/>
                </a:solidFill>
              </a:rPr>
              <a:t>                &lt;A HREF=MAILTO:</a:t>
            </a:r>
            <a:r>
              <a:rPr lang="es-MX" sz="2700" b="1">
                <a:solidFill>
                  <a:srgbClr val="FF0000"/>
                </a:solidFill>
              </a:rPr>
              <a:t>”e-mail”</a:t>
            </a:r>
            <a:r>
              <a:rPr lang="es-MX" sz="2700" b="1">
                <a:solidFill>
                  <a:srgbClr val="000099"/>
                </a:solidFill>
              </a:rPr>
              <a:t>&gt; </a:t>
            </a:r>
            <a:r>
              <a:rPr lang="es-MX" sz="2700" b="1">
                <a:solidFill>
                  <a:srgbClr val="FF0000"/>
                </a:solidFill>
              </a:rPr>
              <a:t>nombre</a:t>
            </a:r>
            <a:r>
              <a:rPr lang="es-MX" sz="2700" b="1">
                <a:solidFill>
                  <a:srgbClr val="000099"/>
                </a:solidFill>
              </a:rPr>
              <a:t> &lt;/A&gt;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2700" b="1">
                <a:solidFill>
                  <a:srgbClr val="000099"/>
                </a:solidFill>
              </a:rPr>
              <a:t> Ej.   &lt;P&gt; &lt;A HREF=MAILTO:oscar@hotmail.com&gt;     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s-MX" sz="2700" b="1">
                <a:solidFill>
                  <a:srgbClr val="000099"/>
                </a:solidFill>
              </a:rPr>
              <a:t>                    Mi correo  &lt;/A&gt; &lt;/P&gt;</a:t>
            </a:r>
            <a:endParaRPr lang="es-MX" sz="2000" b="1">
              <a:solidFill>
                <a:srgbClr val="000099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  <a:noFill/>
          <a:ln/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 </a:t>
            </a:r>
            <a:br>
              <a:rPr lang="es-MX" sz="3200" b="1">
                <a:solidFill>
                  <a:schemeClr val="accent2"/>
                </a:solidFill>
              </a:rPr>
            </a:br>
            <a:r>
              <a:rPr lang="es-MX" sz="3200" b="1">
                <a:solidFill>
                  <a:schemeClr val="accent2"/>
                </a:solidFill>
              </a:rPr>
              <a:t>Tipo: Etiqueta Cerrada.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400675"/>
          </a:xfrm>
          <a:solidFill>
            <a:srgbClr val="FFFFCC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endParaRPr lang="es-MX" sz="1000" b="1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b="1">
                <a:solidFill>
                  <a:schemeClr val="accent2"/>
                </a:solidFill>
              </a:rPr>
              <a:t>Color de Hipervínculos</a:t>
            </a:r>
            <a:r>
              <a:rPr lang="es-MX" b="1">
                <a:solidFill>
                  <a:srgbClr val="FF0000"/>
                </a:solidFill>
              </a:rPr>
              <a:t>: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s-MX" sz="1200" b="1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b="1"/>
              <a:t>El lenguaje HTML nos brinda tres atributos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b="1"/>
              <a:t>de las etiquetas &lt;BODY&gt; … &lt;/BODY&gt;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s-MX" sz="1200" b="1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sz="2900" b="1">
                <a:solidFill>
                  <a:srgbClr val="000099"/>
                </a:solidFill>
              </a:rPr>
              <a:t>ALINK=</a:t>
            </a:r>
            <a:r>
              <a:rPr lang="es-MX" sz="2900" b="1">
                <a:solidFill>
                  <a:srgbClr val="FF0000"/>
                </a:solidFill>
              </a:rPr>
              <a:t>color  </a:t>
            </a:r>
            <a:r>
              <a:rPr lang="es-MX" sz="2900" b="1"/>
              <a:t>Color de los hipervínculos activos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sz="2900" b="1">
                <a:solidFill>
                  <a:srgbClr val="000099"/>
                </a:solidFill>
              </a:rPr>
              <a:t>LINK=</a:t>
            </a:r>
            <a:r>
              <a:rPr lang="es-MX" sz="2900" b="1">
                <a:solidFill>
                  <a:srgbClr val="FF0000"/>
                </a:solidFill>
              </a:rPr>
              <a:t>color     </a:t>
            </a:r>
            <a:r>
              <a:rPr lang="es-MX" sz="2900" b="1"/>
              <a:t>Color de los hipervínculos no 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sz="2900" b="1"/>
              <a:t>                         visitados.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sz="2900" b="1">
                <a:solidFill>
                  <a:srgbClr val="000099"/>
                </a:solidFill>
              </a:rPr>
              <a:t>VLINK=</a:t>
            </a:r>
            <a:r>
              <a:rPr lang="es-MX" sz="2900" b="1">
                <a:solidFill>
                  <a:srgbClr val="FF0000"/>
                </a:solidFill>
              </a:rPr>
              <a:t>color  </a:t>
            </a:r>
            <a:r>
              <a:rPr lang="es-MX" sz="2900" b="1"/>
              <a:t>Color de los hipervínculos ya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s-MX" sz="2900" b="1"/>
              <a:t>                         visitados.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s-MX" sz="1200" b="1"/>
          </a:p>
          <a:p>
            <a:pPr marL="533400" indent="-533400" algn="ctr">
              <a:lnSpc>
                <a:spcPct val="80000"/>
              </a:lnSpc>
              <a:buFontTx/>
              <a:buNone/>
            </a:pPr>
            <a:r>
              <a:rPr lang="es-MX" sz="2800" b="1">
                <a:solidFill>
                  <a:srgbClr val="000099"/>
                </a:solidFill>
              </a:rPr>
              <a:t>&lt;</a:t>
            </a:r>
            <a:r>
              <a:rPr lang="es-MX" sz="2800" b="1"/>
              <a:t>BODY</a:t>
            </a:r>
            <a:r>
              <a:rPr lang="es-MX" sz="2800" b="1">
                <a:solidFill>
                  <a:srgbClr val="000099"/>
                </a:solidFill>
              </a:rPr>
              <a:t> ALINK=</a:t>
            </a:r>
            <a:r>
              <a:rPr lang="es-MX" sz="2800" b="1">
                <a:solidFill>
                  <a:srgbClr val="FF0000"/>
                </a:solidFill>
              </a:rPr>
              <a:t>GREEN</a:t>
            </a:r>
            <a:r>
              <a:rPr lang="es-MX" sz="2800" b="1">
                <a:solidFill>
                  <a:srgbClr val="000099"/>
                </a:solidFill>
              </a:rPr>
              <a:t> LINK=</a:t>
            </a:r>
            <a:r>
              <a:rPr lang="es-MX" sz="2800" b="1">
                <a:solidFill>
                  <a:srgbClr val="FF0000"/>
                </a:solidFill>
              </a:rPr>
              <a:t>PINK</a:t>
            </a:r>
            <a:r>
              <a:rPr lang="es-MX" sz="2800" b="1">
                <a:solidFill>
                  <a:srgbClr val="000099"/>
                </a:solidFill>
              </a:rPr>
              <a:t> VLINK=</a:t>
            </a:r>
            <a:r>
              <a:rPr lang="es-MX" sz="2800" b="1">
                <a:solidFill>
                  <a:srgbClr val="FF0000"/>
                </a:solidFill>
              </a:rPr>
              <a:t>ORANGE</a:t>
            </a:r>
            <a:r>
              <a:rPr lang="es-MX" sz="2800" b="1">
                <a:solidFill>
                  <a:srgbClr val="000099"/>
                </a:solidFill>
              </a:rPr>
              <a:t>&gt;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792162"/>
          </a:xfrm>
          <a:noFill/>
          <a:ln/>
        </p:spPr>
        <p:txBody>
          <a:bodyPr/>
          <a:lstStyle/>
          <a:p>
            <a:pPr algn="l"/>
            <a:r>
              <a:rPr lang="es-MX" sz="3200" b="1">
                <a:solidFill>
                  <a:schemeClr val="accent2"/>
                </a:solidFill>
              </a:rPr>
              <a:t>Etiqueta:  </a:t>
            </a:r>
            <a:br>
              <a:rPr lang="es-MX" sz="3200" b="1">
                <a:solidFill>
                  <a:schemeClr val="accent2"/>
                </a:solidFill>
              </a:rPr>
            </a:br>
            <a:r>
              <a:rPr lang="es-MX" sz="3200" b="1">
                <a:solidFill>
                  <a:schemeClr val="accent2"/>
                </a:solidFill>
              </a:rPr>
              <a:t>Tipo: Etiqueta Cerrada.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5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</a:t>
            </a:r>
            <a:r>
              <a:rPr lang="es-MX" sz="3600" b="1">
                <a:solidFill>
                  <a:srgbClr val="FF0000"/>
                </a:solidFill>
              </a:rPr>
              <a:t>Abierta</a:t>
            </a:r>
            <a:r>
              <a:rPr lang="es-MX" sz="3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85225" cy="4897437"/>
          </a:xfrm>
          <a:solidFill>
            <a:srgbClr val="FFCC99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MX" sz="4800" b="1">
                <a:solidFill>
                  <a:srgbClr val="FF0000"/>
                </a:solidFill>
              </a:rPr>
              <a:t>&lt;BR&gt;</a:t>
            </a:r>
          </a:p>
          <a:p>
            <a:pPr>
              <a:buFontTx/>
              <a:buNone/>
            </a:pPr>
            <a:endParaRPr lang="es-MX" sz="1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4000" b="1"/>
              <a:t>“Salto de línea”, Se utiliza para indicar donde deseamos hacer un </a:t>
            </a:r>
            <a:r>
              <a:rPr lang="es-MX" sz="4000" b="1">
                <a:solidFill>
                  <a:schemeClr val="accent2"/>
                </a:solidFill>
              </a:rPr>
              <a:t>salto de línea</a:t>
            </a:r>
            <a:r>
              <a:rPr lang="es-MX" sz="4000" b="1"/>
              <a:t>. “Break ó Romper”.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Etiqueta: 6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Tipo: Etiqueta Cerrada.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642350" cy="5040313"/>
          </a:xfrm>
          <a:solidFill>
            <a:srgbClr val="CCFFFF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&lt;P&gt;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Indica al navegador el </a:t>
            </a:r>
            <a:r>
              <a:rPr lang="es-MX" sz="3400" b="1">
                <a:solidFill>
                  <a:schemeClr val="accent2"/>
                </a:solidFill>
              </a:rPr>
              <a:t>inicio de un párrafo</a:t>
            </a:r>
            <a:r>
              <a:rPr lang="es-MX" sz="3400" b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s-MX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rgbClr val="FF0000"/>
                </a:solidFill>
              </a:rPr>
              <a:t>&lt;/P&gt;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9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s-MX" sz="3400" b="1"/>
              <a:t>Indica al navegador el </a:t>
            </a:r>
            <a:r>
              <a:rPr lang="es-MX" sz="3400" b="1">
                <a:solidFill>
                  <a:schemeClr val="accent2"/>
                </a:solidFill>
              </a:rPr>
              <a:t>fin de un párrafo</a:t>
            </a:r>
            <a:r>
              <a:rPr lang="es-MX" sz="3400" b="1"/>
              <a:t>.</a:t>
            </a:r>
          </a:p>
          <a:p>
            <a:pPr algn="ctr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s-MX" sz="4400" b="1">
                <a:solidFill>
                  <a:srgbClr val="FF0000"/>
                </a:solidFill>
              </a:rPr>
              <a:t>&lt;P&gt;</a:t>
            </a:r>
            <a:r>
              <a:rPr lang="es-MX" sz="4400" b="1">
                <a:solidFill>
                  <a:schemeClr val="accent2"/>
                </a:solidFill>
              </a:rPr>
              <a:t> TEXTO </a:t>
            </a:r>
            <a:r>
              <a:rPr lang="es-MX" sz="4400" b="1">
                <a:solidFill>
                  <a:srgbClr val="FF0000"/>
                </a:solidFill>
              </a:rPr>
              <a:t>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008063"/>
          </a:xfrm>
        </p:spPr>
        <p:txBody>
          <a:bodyPr/>
          <a:lstStyle/>
          <a:p>
            <a:pPr algn="l"/>
            <a:r>
              <a:rPr lang="es-MX" sz="3600" b="1">
                <a:solidFill>
                  <a:schemeClr val="accent2"/>
                </a:solidFill>
              </a:rPr>
              <a:t>ATRIBUTOS </a:t>
            </a:r>
            <a:br>
              <a:rPr lang="es-MX" sz="3600" b="1">
                <a:solidFill>
                  <a:schemeClr val="accent2"/>
                </a:solidFill>
              </a:rPr>
            </a:br>
            <a:r>
              <a:rPr lang="es-MX" sz="3600" b="1">
                <a:solidFill>
                  <a:schemeClr val="accent2"/>
                </a:solidFill>
              </a:rPr>
              <a:t>Etiqueta: </a:t>
            </a:r>
            <a:r>
              <a:rPr lang="es-MX" sz="3600" b="1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785225" cy="5040313"/>
          </a:xfrm>
          <a:solidFill>
            <a:srgbClr val="CCFFFF"/>
          </a:solidFill>
          <a:ln w="76200">
            <a:solidFill>
              <a:srgbClr val="00808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4800" b="1">
                <a:solidFill>
                  <a:schemeClr val="accent2"/>
                </a:solidFill>
              </a:rPr>
              <a:t>&lt;P </a:t>
            </a:r>
            <a:r>
              <a:rPr lang="es-MX" sz="4800" b="1">
                <a:solidFill>
                  <a:srgbClr val="FF0000"/>
                </a:solidFill>
              </a:rPr>
              <a:t>ALIGN</a:t>
            </a:r>
            <a:r>
              <a:rPr lang="es-MX" sz="4800" b="1">
                <a:solidFill>
                  <a:schemeClr val="accent2"/>
                </a:solidFill>
              </a:rPr>
              <a:t>=</a:t>
            </a:r>
            <a:r>
              <a:rPr lang="es-MX" sz="4800" b="1">
                <a:solidFill>
                  <a:srgbClr val="FF0000"/>
                </a:solidFill>
              </a:rPr>
              <a:t>alineación</a:t>
            </a:r>
            <a:r>
              <a:rPr lang="es-MX" sz="4800" b="1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4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3600" b="1"/>
              <a:t>Sirve para “</a:t>
            </a:r>
            <a:r>
              <a:rPr lang="es-MX" sz="3600" b="1">
                <a:solidFill>
                  <a:srgbClr val="FF0000"/>
                </a:solidFill>
              </a:rPr>
              <a:t>Alineación</a:t>
            </a:r>
            <a:r>
              <a:rPr lang="es-MX" sz="3600" b="1"/>
              <a:t>” de párrafos.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1400" b="1"/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3800" b="1">
                <a:solidFill>
                  <a:srgbClr val="FF0000"/>
                </a:solidFill>
              </a:rPr>
              <a:t>LEFT  </a:t>
            </a:r>
            <a:r>
              <a:rPr lang="es-MX" sz="3800" b="1">
                <a:solidFill>
                  <a:schemeClr val="accent2"/>
                </a:solidFill>
              </a:rPr>
              <a:t>- </a:t>
            </a:r>
            <a:r>
              <a:rPr lang="es-MX" sz="3800" b="1">
                <a:solidFill>
                  <a:srgbClr val="FF0000"/>
                </a:solidFill>
              </a:rPr>
              <a:t> </a:t>
            </a:r>
            <a:r>
              <a:rPr lang="es-MX" sz="3800" b="1"/>
              <a:t>Izquierda      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3800" b="1">
                <a:solidFill>
                  <a:srgbClr val="FF0000"/>
                </a:solidFill>
              </a:rPr>
              <a:t>CENTER </a:t>
            </a:r>
            <a:r>
              <a:rPr lang="es-MX" sz="3800" b="1">
                <a:solidFill>
                  <a:schemeClr val="accent2"/>
                </a:solidFill>
              </a:rPr>
              <a:t>-</a:t>
            </a:r>
            <a:r>
              <a:rPr lang="es-MX" sz="3800" b="1">
                <a:solidFill>
                  <a:srgbClr val="FF0000"/>
                </a:solidFill>
              </a:rPr>
              <a:t> </a:t>
            </a:r>
            <a:r>
              <a:rPr lang="es-MX" sz="3800" b="1"/>
              <a:t>Centrar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3800" b="1">
                <a:solidFill>
                  <a:srgbClr val="FF0000"/>
                </a:solidFill>
              </a:rPr>
              <a:t>RIGHT </a:t>
            </a:r>
            <a:r>
              <a:rPr lang="es-MX" sz="3800" b="1">
                <a:solidFill>
                  <a:srgbClr val="0033CC"/>
                </a:solidFill>
              </a:rPr>
              <a:t>-</a:t>
            </a:r>
            <a:r>
              <a:rPr lang="es-MX" sz="3800" b="1">
                <a:solidFill>
                  <a:srgbClr val="FF0000"/>
                </a:solidFill>
              </a:rPr>
              <a:t> </a:t>
            </a:r>
            <a:r>
              <a:rPr lang="es-MX" sz="3800" b="1"/>
              <a:t>Derecha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s-MX" sz="1400" b="1"/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000" b="1">
                <a:solidFill>
                  <a:schemeClr val="accent2"/>
                </a:solidFill>
              </a:rPr>
              <a:t>&lt;P </a:t>
            </a:r>
            <a:r>
              <a:rPr lang="es-MX" sz="4000" b="1">
                <a:solidFill>
                  <a:srgbClr val="FF0000"/>
                </a:solidFill>
              </a:rPr>
              <a:t>ALIGN=RIGHT</a:t>
            </a:r>
            <a:r>
              <a:rPr lang="es-MX" sz="4000" b="1">
                <a:solidFill>
                  <a:schemeClr val="accent2"/>
                </a:solidFill>
              </a:rPr>
              <a:t>&gt; TEXTO 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2392</Words>
  <Application>Microsoft Office PowerPoint</Application>
  <PresentationFormat>Presentación en pantalla (4:3)</PresentationFormat>
  <Paragraphs>640</Paragraphs>
  <Slides>64</Slides>
  <Notes>64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5" baseType="lpstr">
      <vt:lpstr>Diseño predeterminado</vt:lpstr>
      <vt:lpstr>Diapositiva 1</vt:lpstr>
      <vt:lpstr>ESTRUCTURA BÁSICA</vt:lpstr>
      <vt:lpstr>Etiqueta: 1  Tipo: Etiqueta Cerrada.</vt:lpstr>
      <vt:lpstr>Etiqueta: 2  Tipo: Etiqueta Cerrada.</vt:lpstr>
      <vt:lpstr>Etiqueta: 3  Tipo: Etiqueta Cerrada.</vt:lpstr>
      <vt:lpstr>Etiqueta: 4  Tipo: Etiqueta Cerrada.</vt:lpstr>
      <vt:lpstr>Etiqueta: 5  Tipo: Etiqueta Abierta.</vt:lpstr>
      <vt:lpstr>Etiqueta: 6  Tipo: Etiqueta Cerrada.</vt:lpstr>
      <vt:lpstr>ATRIBUTOS  Etiqueta: &lt;P&gt;</vt:lpstr>
      <vt:lpstr>Etiqueta: 7  Tipo: Etiqueta Cerrada.</vt:lpstr>
      <vt:lpstr>Etiqueta: 8 Tipo: Etiqueta Cerrada.</vt:lpstr>
      <vt:lpstr>Etiqueta: 9  Tipo: Etiqueta Cerrada.</vt:lpstr>
      <vt:lpstr>Etiqueta: 10  Tipo: Etiqueta Cerrada.</vt:lpstr>
      <vt:lpstr>Etiqueta: 11  Tipo: Etiqueta Cerrada.</vt:lpstr>
      <vt:lpstr>Etiqueta: 12  Tipo: Etiqueta Cerrada.</vt:lpstr>
      <vt:lpstr>Etiqueta: 13  Tipo: Etiqueta Cerrada.</vt:lpstr>
      <vt:lpstr>Etiqueta: 14 Tipo: Etiqueta Abierta.</vt:lpstr>
      <vt:lpstr>Etiqueta: 15  Tipo: Etiqueta Cerrada.</vt:lpstr>
      <vt:lpstr>Diapositiva 19</vt:lpstr>
      <vt:lpstr>ATRIBUTOS  Etiqueta: &lt;FONT&gt;</vt:lpstr>
      <vt:lpstr>ATRIBUTOS  Etiqueta: &lt;FONT&gt;</vt:lpstr>
      <vt:lpstr>ATRIBUTOS  Etiqueta: &lt;FONT&gt;</vt:lpstr>
      <vt:lpstr>Diapositiva 23</vt:lpstr>
      <vt:lpstr>Diapositiva 24</vt:lpstr>
      <vt:lpstr>Diapositiva 25</vt:lpstr>
      <vt:lpstr>Etiqueta: 17 Tipo: Etiqueta Cerrada.</vt:lpstr>
      <vt:lpstr>Etiqueta: 18  Tipo: Etiqueta Cerrada.</vt:lpstr>
      <vt:lpstr>Etiqueta: 18-B</vt:lpstr>
      <vt:lpstr>Etiqueta: 19   Tipo: Etiqueta Cerrada.</vt:lpstr>
      <vt:lpstr>Etiqueta: 20   Tipo: Etiqueta Cerrada.</vt:lpstr>
      <vt:lpstr>Diapositiva 31</vt:lpstr>
      <vt:lpstr>Etiqueta: 21  Tipo: Etiqueta Abierta.</vt:lpstr>
      <vt:lpstr>ATRIBUTOS  Etiqueta: &lt;HR&gt; ABIERTA</vt:lpstr>
      <vt:lpstr>ATRIBUTOS  Etiqueta: &lt;HR&gt; ABIERTA</vt:lpstr>
      <vt:lpstr>ATRIBUTOS  Etiqueta: &lt;HR&gt; ABIERTA</vt:lpstr>
      <vt:lpstr>Diapositiva 36</vt:lpstr>
      <vt:lpstr>Diapositiva 37</vt:lpstr>
      <vt:lpstr>Etiqueta: 22  Tipo: Etiqueta Abierta.</vt:lpstr>
      <vt:lpstr>ATRIBUTOS  Etiqueta: &lt;IMG SRC=URL&gt;</vt:lpstr>
      <vt:lpstr>ATRIBUTOS  Etiqueta: &lt;IMG SRC=URL&gt;</vt:lpstr>
      <vt:lpstr>ATRIBUTOS  Etiqueta: &lt;IMG SRC=URL&gt;</vt:lpstr>
      <vt:lpstr>ATRIBUTOS  Etiqueta: &lt;IMG SRC=URL&gt;</vt:lpstr>
      <vt:lpstr>ATRIBUTOS  Etiqueta: &lt;IMG SRC=URL&gt;</vt:lpstr>
      <vt:lpstr>ATRIBUTOS  Etiqueta: &lt;IMG SRC=URL&gt;</vt:lpstr>
      <vt:lpstr>Diapositiva 45</vt:lpstr>
      <vt:lpstr>Etiqueta: 23  Tipo: Etiqueta Cerrada.</vt:lpstr>
      <vt:lpstr>Etiqueta: 24  Tipo: Etiqueta Cerrada.</vt:lpstr>
      <vt:lpstr>Diapositiva 48</vt:lpstr>
      <vt:lpstr>Etiqueta: 25  Tipo: Etiqueta Abierta.</vt:lpstr>
      <vt:lpstr>Etiqueta: 26 Tipo: Etiqueta Abierta.</vt:lpstr>
      <vt:lpstr>Etiqueta: 27 Tipo: Etiqueta Abierta.</vt:lpstr>
      <vt:lpstr>Diapositiva 52</vt:lpstr>
      <vt:lpstr>Diapositiva 53</vt:lpstr>
      <vt:lpstr>Caracteres Especiales</vt:lpstr>
      <vt:lpstr>Caracteres Especiales</vt:lpstr>
      <vt:lpstr>TEXTO EN MOVIMIENTO</vt:lpstr>
      <vt:lpstr>Diapositiva 57</vt:lpstr>
      <vt:lpstr>Etiqueta:  28 Tipo: Etiqueta Cerrada.</vt:lpstr>
      <vt:lpstr>Etiqueta:   Tipo: Etiqueta Cerrada.</vt:lpstr>
      <vt:lpstr>Etiqueta:   Tipo: Etiqueta Cerrada.</vt:lpstr>
      <vt:lpstr>Etiqueta:   Tipo: Etiqueta Cerrada.</vt:lpstr>
      <vt:lpstr>Etiqueta:   Tipo: Etiqueta Cerrada.</vt:lpstr>
      <vt:lpstr>Etiqueta:   Tipo: Etiqueta Cerrada.</vt:lpstr>
      <vt:lpstr>Etiqueta:   Tipo: Etiqueta Cerrada.</vt:lpstr>
    </vt:vector>
  </TitlesOfParts>
  <Company>OOP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Oscar</cp:lastModifiedBy>
  <cp:revision>114</cp:revision>
  <dcterms:created xsi:type="dcterms:W3CDTF">2008-04-15T22:06:18Z</dcterms:created>
  <dcterms:modified xsi:type="dcterms:W3CDTF">2011-03-22T03:00:50Z</dcterms:modified>
</cp:coreProperties>
</file>