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60" r:id="rId8"/>
    <p:sldId id="262" r:id="rId9"/>
    <p:sldId id="263" r:id="rId10"/>
    <p:sldId id="265" r:id="rId11"/>
    <p:sldId id="266" r:id="rId12"/>
    <p:sldId id="264" r:id="rId13"/>
    <p:sldId id="267" r:id="rId14"/>
    <p:sldId id="268" r:id="rId15"/>
    <p:sldId id="284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DE71-AD40-4E07-A2D7-1E7FCA6B57A4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3DB2-6FAA-471D-A63B-EA681159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91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DE71-AD40-4E07-A2D7-1E7FCA6B57A4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3DB2-6FAA-471D-A63B-EA681159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674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DE71-AD40-4E07-A2D7-1E7FCA6B57A4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3DB2-6FAA-471D-A63B-EA681159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48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DE71-AD40-4E07-A2D7-1E7FCA6B57A4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3DB2-6FAA-471D-A63B-EA681159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11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DE71-AD40-4E07-A2D7-1E7FCA6B57A4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3DB2-6FAA-471D-A63B-EA681159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171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DE71-AD40-4E07-A2D7-1E7FCA6B57A4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3DB2-6FAA-471D-A63B-EA681159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6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DE71-AD40-4E07-A2D7-1E7FCA6B57A4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3DB2-6FAA-471D-A63B-EA681159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418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DE71-AD40-4E07-A2D7-1E7FCA6B57A4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3DB2-6FAA-471D-A63B-EA681159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57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DE71-AD40-4E07-A2D7-1E7FCA6B57A4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3DB2-6FAA-471D-A63B-EA681159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46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DE71-AD40-4E07-A2D7-1E7FCA6B57A4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3DB2-6FAA-471D-A63B-EA681159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8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DE71-AD40-4E07-A2D7-1E7FCA6B57A4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3DB2-6FAA-471D-A63B-EA681159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34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DE71-AD40-4E07-A2D7-1E7FCA6B57A4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3DB2-6FAA-471D-A63B-EA681159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1922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773C9-24CB-4A0C-BB17-33C4599C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1735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Progettazione e Configurazione di una rete aziendale protetta da due Firewall e dotata di DMZ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5C69E77-6678-4624-99F4-E6E989EB2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2126"/>
            <a:ext cx="9144000" cy="453126"/>
          </a:xfrm>
        </p:spPr>
        <p:txBody>
          <a:bodyPr/>
          <a:lstStyle/>
          <a:p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Progetto di Network Security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C1E0E35-E782-430E-9E41-28051BBF6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34141"/>
            <a:ext cx="1018553" cy="101402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0B19FBB-AA45-4B2E-ACE8-29132811412D}"/>
              </a:ext>
            </a:extLst>
          </p:cNvPr>
          <p:cNvSpPr txBox="1"/>
          <p:nvPr/>
        </p:nvSpPr>
        <p:spPr>
          <a:xfrm>
            <a:off x="7832035" y="5664561"/>
            <a:ext cx="4147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Emma Melluso matr. M63001176 Carmine Pio D’Antuono matr. M63001224 </a:t>
            </a:r>
          </a:p>
          <a:p>
            <a:pPr algn="r"/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Pasquale </a:t>
            </a:r>
            <a:r>
              <a:rPr lang="it-IT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Gaviglia</a:t>
            </a:r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matr. M63001188</a:t>
            </a:r>
          </a:p>
        </p:txBody>
      </p:sp>
    </p:spTree>
    <p:extLst>
      <p:ext uri="{BB962C8B-B14F-4D97-AF65-F5344CB8AC3E}">
        <p14:creationId xmlns:p14="http://schemas.microsoft.com/office/powerpoint/2010/main" val="156926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B2EF9-982D-4E99-9DE1-20F810C8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IPTABLES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6605F-0268-4074-84D5-84BA85BF2294}"/>
              </a:ext>
            </a:extLst>
          </p:cNvPr>
          <p:cNvSpPr txBox="1"/>
          <p:nvPr/>
        </p:nvSpPr>
        <p:spPr>
          <a:xfrm>
            <a:off x="838200" y="1798320"/>
            <a:ext cx="8427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Implementazione </a:t>
            </a:r>
            <a:r>
              <a:rPr lang="it-IT" b="1" dirty="0"/>
              <a:t>Firewall </a:t>
            </a:r>
            <a:r>
              <a:rPr lang="it-IT" b="1" dirty="0" err="1"/>
              <a:t>Packet</a:t>
            </a:r>
            <a:r>
              <a:rPr lang="it-IT" b="1" dirty="0"/>
              <a:t> Filtering </a:t>
            </a:r>
            <a:r>
              <a:rPr lang="it-IT" dirty="0"/>
              <a:t>mediante il tool </a:t>
            </a:r>
            <a:r>
              <a:rPr lang="it-IT" dirty="0" err="1"/>
              <a:t>iptables</a:t>
            </a:r>
            <a:r>
              <a:rPr lang="it-IT" dirty="0"/>
              <a:t>.</a:t>
            </a:r>
          </a:p>
          <a:p>
            <a:r>
              <a:rPr lang="it-IT" dirty="0"/>
              <a:t>Il tool gestisce delle tabelle tra cui:</a:t>
            </a:r>
          </a:p>
          <a:p>
            <a:r>
              <a:rPr lang="it-IT" i="1" dirty="0"/>
              <a:t>- Filter</a:t>
            </a:r>
          </a:p>
          <a:p>
            <a:r>
              <a:rPr lang="it-IT" i="1" dirty="0"/>
              <a:t>- </a:t>
            </a:r>
            <a:r>
              <a:rPr lang="it-IT" i="1" dirty="0" err="1"/>
              <a:t>Nat</a:t>
            </a:r>
            <a:endParaRPr lang="it-IT" i="1" dirty="0"/>
          </a:p>
          <a:p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Nella tabella filter possono essere istanziate 3 tipi di catene (lista di regole):</a:t>
            </a:r>
          </a:p>
          <a:p>
            <a:r>
              <a:rPr lang="it-IT" i="1" dirty="0"/>
              <a:t>- Input</a:t>
            </a:r>
          </a:p>
          <a:p>
            <a:r>
              <a:rPr lang="it-IT" i="1" dirty="0"/>
              <a:t>- </a:t>
            </a:r>
            <a:r>
              <a:rPr lang="it-IT" i="1" dirty="0" err="1"/>
              <a:t>Forward</a:t>
            </a:r>
            <a:endParaRPr lang="it-IT" i="1" dirty="0"/>
          </a:p>
          <a:p>
            <a:r>
              <a:rPr lang="it-IT" i="1" dirty="0"/>
              <a:t>- Output</a:t>
            </a:r>
          </a:p>
          <a:p>
            <a:endParaRPr lang="it-IT" i="1" dirty="0"/>
          </a:p>
          <a:p>
            <a:r>
              <a:rPr lang="it-IT" dirty="0"/>
              <a:t>Per come è stato implementato il nostro progetto abbiamo inserito regole nella sola catena di </a:t>
            </a:r>
            <a:r>
              <a:rPr lang="it-IT" b="1" dirty="0"/>
              <a:t>FORWARD</a:t>
            </a:r>
            <a:endParaRPr lang="it-IT" dirty="0"/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555149FC-CE7F-4BE0-9E4B-B2001AAC2675}"/>
              </a:ext>
            </a:extLst>
          </p:cNvPr>
          <p:cNvSpPr txBox="1">
            <a:spLocks/>
          </p:cNvSpPr>
          <p:nvPr/>
        </p:nvSpPr>
        <p:spPr>
          <a:xfrm>
            <a:off x="838200" y="314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/>
          </a:p>
        </p:txBody>
      </p:sp>
      <p:pic>
        <p:nvPicPr>
          <p:cNvPr id="20" name="Immagine 11">
            <a:extLst>
              <a:ext uri="{FF2B5EF4-FFF2-40B4-BE49-F238E27FC236}">
                <a16:creationId xmlns:a16="http://schemas.microsoft.com/office/drawing/2014/main" id="{6E91B178-FEA1-46F5-8EC0-86395ED6A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33889"/>
            <a:ext cx="1018553" cy="10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7202-FFD4-4055-9231-4FB7C0E3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ULOGD2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9FD0E-BABD-4B7F-B4BD-BEEC52048C67}"/>
              </a:ext>
            </a:extLst>
          </p:cNvPr>
          <p:cNvSpPr txBox="1"/>
          <p:nvPr/>
        </p:nvSpPr>
        <p:spPr>
          <a:xfrm>
            <a:off x="838200" y="2468454"/>
            <a:ext cx="9286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Per evitare possibili attacchi verso l’Host che ospita il container, la regola </a:t>
            </a:r>
            <a:r>
              <a:rPr lang="it-IT" i="1"/>
              <a:t>–j LOG </a:t>
            </a:r>
            <a:r>
              <a:rPr lang="it-IT"/>
              <a:t> è disabilitata. Per questo motivo è stato necessario configurare il daemon </a:t>
            </a:r>
            <a:r>
              <a:rPr lang="it-IT" b="1"/>
              <a:t>ulogd2</a:t>
            </a:r>
            <a:r>
              <a:rPr lang="it-IT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Ulogd2 è uno userspace logging daemon per il logging dei pacchetti in transito nella rete mediante netfilter/iptables.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Sintassi dei log risulta modificata rispetto a quella base: si passa da </a:t>
            </a:r>
            <a:r>
              <a:rPr lang="it-IT" i="1"/>
              <a:t>–j LOG </a:t>
            </a:r>
            <a:r>
              <a:rPr lang="it-IT"/>
              <a:t>a </a:t>
            </a:r>
            <a:r>
              <a:rPr lang="it-IT" i="1"/>
              <a:t>–j NFLOG</a:t>
            </a:r>
            <a:endParaRPr lang="it-IT"/>
          </a:p>
          <a:p>
            <a:endParaRPr lang="it-IT" dirty="0"/>
          </a:p>
        </p:txBody>
      </p:sp>
      <p:pic>
        <p:nvPicPr>
          <p:cNvPr id="5" name="Immagine 11">
            <a:extLst>
              <a:ext uri="{FF2B5EF4-FFF2-40B4-BE49-F238E27FC236}">
                <a16:creationId xmlns:a16="http://schemas.microsoft.com/office/drawing/2014/main" id="{3DAE4E0B-2985-4061-888E-61809F781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33889"/>
            <a:ext cx="1018553" cy="10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6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ACEF-B9E5-438C-BB5B-E24D7E24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ULOGD2: utilizzo</a:t>
            </a:r>
          </a:p>
        </p:txBody>
      </p:sp>
      <p:pic>
        <p:nvPicPr>
          <p:cNvPr id="4" name="Immagine 11">
            <a:extLst>
              <a:ext uri="{FF2B5EF4-FFF2-40B4-BE49-F238E27FC236}">
                <a16:creationId xmlns:a16="http://schemas.microsoft.com/office/drawing/2014/main" id="{934BEA83-6EAB-490D-9913-054473603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33889"/>
            <a:ext cx="1018553" cy="1014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2C8DDA-4805-4C65-B116-48D62F440F1F}"/>
              </a:ext>
            </a:extLst>
          </p:cNvPr>
          <p:cNvSpPr txBox="1"/>
          <p:nvPr/>
        </p:nvSpPr>
        <p:spPr>
          <a:xfrm>
            <a:off x="838200" y="2135505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  <a:latin typeface="Segoe UI" panose="020B0502040204020203" pitchFamily="34" charset="0"/>
              </a:rPr>
              <a:t>Nel nostro progetto i LOG sono stati utilizzati per il debug delle regole di sicurezza.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  <a:latin typeface="Segoe UI" panose="020B0502040204020203" pitchFamily="34" charset="0"/>
              </a:rPr>
              <a:t>È stata inserita una regola di log prima e dopo il set di regole da testare.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  <a:latin typeface="Segoe UI" panose="020B0502040204020203" pitchFamily="34" charset="0"/>
              </a:rPr>
              <a:t>Ci accorgiamo che il test va a buon fine (le regole inserite impediscono la riuscita dell'attacco) nel momento in cui nei log compare solo la prima tra le due regole</a:t>
            </a:r>
          </a:p>
          <a:p>
            <a:endParaRPr lang="it-IT" dirty="0"/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D78DC3CD-AB8F-4E58-8A23-0862C1039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" y="3539260"/>
            <a:ext cx="98488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97EC6D-3AC9-43E9-8BED-06919149DB28}"/>
              </a:ext>
            </a:extLst>
          </p:cNvPr>
          <p:cNvSpPr txBox="1"/>
          <p:nvPr/>
        </p:nvSpPr>
        <p:spPr>
          <a:xfrm>
            <a:off x="838200" y="5461405"/>
            <a:ext cx="9597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Inoltre i log potrebbero essere eventualmente analizzati in modo da tenere traccia della tipologia di traffico che attraversa la rete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584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DC1A-32F2-4A7F-9A1E-667E8B1A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ULOGD2: </a:t>
            </a:r>
            <a:r>
              <a:rPr lang="it-IT" dirty="0" err="1"/>
              <a:t>ulogd.conf</a:t>
            </a:r>
            <a:endParaRPr lang="it-IT" dirty="0"/>
          </a:p>
        </p:txBody>
      </p:sp>
      <p:pic>
        <p:nvPicPr>
          <p:cNvPr id="4" name="Immagine 11">
            <a:extLst>
              <a:ext uri="{FF2B5EF4-FFF2-40B4-BE49-F238E27FC236}">
                <a16:creationId xmlns:a16="http://schemas.microsoft.com/office/drawing/2014/main" id="{3C6C862B-4150-4E50-8FF6-8295EE79F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35633"/>
            <a:ext cx="1018553" cy="101402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0EE5711-0159-4E7C-9CB7-B2C7E24F9E84}"/>
              </a:ext>
            </a:extLst>
          </p:cNvPr>
          <p:cNvGrpSpPr/>
          <p:nvPr/>
        </p:nvGrpSpPr>
        <p:grpSpPr>
          <a:xfrm>
            <a:off x="1008992" y="1372393"/>
            <a:ext cx="8995103" cy="3780859"/>
            <a:chOff x="1008992" y="1818289"/>
            <a:chExt cx="8995103" cy="37808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BB0E5F-DCB7-4DB6-A7A8-CBF7FCBF4078}"/>
                </a:ext>
              </a:extLst>
            </p:cNvPr>
            <p:cNvSpPr txBox="1"/>
            <p:nvPr/>
          </p:nvSpPr>
          <p:spPr>
            <a:xfrm>
              <a:off x="1008992" y="1818289"/>
              <a:ext cx="8628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È stato definito il </a:t>
              </a:r>
              <a:r>
                <a:rPr lang="it-IT" dirty="0" err="1"/>
                <a:t>path</a:t>
              </a:r>
              <a:r>
                <a:rPr lang="it-IT" dirty="0"/>
                <a:t> del </a:t>
              </a:r>
              <a:r>
                <a:rPr lang="it-IT" dirty="0" err="1"/>
                <a:t>main</a:t>
              </a:r>
              <a:r>
                <a:rPr lang="it-IT" dirty="0"/>
                <a:t> </a:t>
              </a:r>
              <a:r>
                <a:rPr lang="it-IT" dirty="0" err="1"/>
                <a:t>logfile</a:t>
              </a:r>
              <a:endParaRPr lang="it-IT" dirty="0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914C34B-998B-44CD-A3B0-898CCC457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875" y="2315222"/>
              <a:ext cx="4032264" cy="677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D00148-A8D7-491D-9156-94590FC7F012}"/>
                </a:ext>
              </a:extLst>
            </p:cNvPr>
            <p:cNvSpPr txBox="1"/>
            <p:nvPr/>
          </p:nvSpPr>
          <p:spPr>
            <a:xfrm>
              <a:off x="1008992" y="3120421"/>
              <a:ext cx="8995103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Sono stati </a:t>
              </a:r>
              <a:r>
                <a:rPr lang="it-IT" dirty="0" err="1"/>
                <a:t>decommentati</a:t>
              </a:r>
              <a:r>
                <a:rPr lang="it-IT" dirty="0"/>
                <a:t> i plugin necessari al corretto funzionamento del log tra cui:</a:t>
              </a:r>
            </a:p>
            <a:p>
              <a:pPr marL="285750" indent="-285750">
                <a:buFontTx/>
                <a:buChar char="-"/>
              </a:pPr>
              <a:r>
                <a:rPr lang="it-IT" sz="1600" b="0" i="1" dirty="0">
                  <a:effectLst/>
                </a:rPr>
                <a:t>ulogd_raw2packet_BASE.so</a:t>
              </a:r>
              <a:r>
                <a:rPr lang="it-IT" sz="1600" b="0" i="0" dirty="0">
                  <a:effectLst/>
                </a:rPr>
                <a:t>, forse quello più importante, il quale permette di interpre</a:t>
              </a:r>
              <a:r>
                <a:rPr lang="it-IT" sz="1600" dirty="0"/>
                <a:t>t</a:t>
              </a:r>
              <a:r>
                <a:rPr lang="it-IT" sz="1600" b="0" i="0" dirty="0">
                  <a:effectLst/>
                </a:rPr>
                <a:t>are gli </a:t>
              </a:r>
              <a:r>
                <a:rPr lang="it-IT" sz="1600" b="0" i="0" dirty="0" err="1">
                  <a:effectLst/>
                </a:rPr>
                <a:t>header</a:t>
              </a:r>
              <a:r>
                <a:rPr lang="it-IT" sz="1600" b="0" i="0" dirty="0">
                  <a:effectLst/>
                </a:rPr>
                <a:t> di svariate tipologie di pacchetto</a:t>
              </a:r>
            </a:p>
            <a:p>
              <a:pPr marL="285750" indent="-285750">
                <a:buFontTx/>
                <a:buChar char="-"/>
              </a:pPr>
              <a:r>
                <a:rPr lang="it-IT" sz="1600" b="0" i="1" dirty="0">
                  <a:effectLst/>
                </a:rPr>
                <a:t>ulogd_output_LOGEMU.so</a:t>
              </a:r>
              <a:r>
                <a:rPr lang="it-IT" sz="1600" b="0" i="0" dirty="0">
                  <a:effectLst/>
                </a:rPr>
                <a:t>, plugin di output il quale emula il target standard LOG e </a:t>
              </a:r>
              <a:r>
                <a:rPr lang="it-IT" sz="1600" dirty="0"/>
                <a:t>   </a:t>
              </a:r>
              <a:r>
                <a:rPr lang="it-IT" sz="1600" b="0" i="0" dirty="0">
                  <a:effectLst/>
                </a:rPr>
                <a:t>permette il salvataggio dei pacchetti in un file.</a:t>
              </a:r>
            </a:p>
            <a:p>
              <a:pPr marL="285750" indent="-285750">
                <a:buFontTx/>
                <a:buChar char="-"/>
              </a:pPr>
              <a:endParaRPr lang="it-IT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È stata lasciata la configurazione di default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05C8C93-5854-4243-AF43-2B91A6025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7875" y="4997858"/>
              <a:ext cx="6949524" cy="60129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DBDCDE1-42C4-45B1-B3F0-27DE39E80955}"/>
              </a:ext>
            </a:extLst>
          </p:cNvPr>
          <p:cNvSpPr txBox="1"/>
          <p:nvPr/>
        </p:nvSpPr>
        <p:spPr>
          <a:xfrm>
            <a:off x="1008992" y="5300096"/>
            <a:ext cx="796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È stato definito il file su cui verranno loggati i pacchetti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2230C7-5B2C-4873-824E-D4E96D64A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875" y="5765406"/>
            <a:ext cx="2826006" cy="65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0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200F-B504-4795-93A6-507E68B2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it-IT" dirty="0"/>
              <a:t>IPTABLES: Regole (1)</a:t>
            </a:r>
          </a:p>
        </p:txBody>
      </p:sp>
      <p:pic>
        <p:nvPicPr>
          <p:cNvPr id="4" name="Immagine 11">
            <a:extLst>
              <a:ext uri="{FF2B5EF4-FFF2-40B4-BE49-F238E27FC236}">
                <a16:creationId xmlns:a16="http://schemas.microsoft.com/office/drawing/2014/main" id="{EF0EB53C-BBEF-40DF-97FD-11F93FD4F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35639"/>
            <a:ext cx="1018553" cy="101402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365D63C-5C98-46C7-A794-0260EAF40614}"/>
              </a:ext>
            </a:extLst>
          </p:cNvPr>
          <p:cNvGrpSpPr/>
          <p:nvPr/>
        </p:nvGrpSpPr>
        <p:grpSpPr>
          <a:xfrm>
            <a:off x="838200" y="1918574"/>
            <a:ext cx="8488680" cy="3733949"/>
            <a:chOff x="838200" y="1639888"/>
            <a:chExt cx="8011510" cy="30329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9E219B-3585-4D7D-BA97-21FFF44BDFA3}"/>
                </a:ext>
              </a:extLst>
            </p:cNvPr>
            <p:cNvSpPr txBox="1"/>
            <p:nvPr/>
          </p:nvSpPr>
          <p:spPr>
            <a:xfrm>
              <a:off x="838200" y="3310263"/>
              <a:ext cx="8011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Di policy di default (ACCEPT) di </a:t>
              </a:r>
              <a:r>
                <a:rPr lang="it-IT" dirty="0" err="1"/>
                <a:t>iptables</a:t>
              </a:r>
              <a:r>
                <a:rPr lang="it-IT" dirty="0"/>
                <a:t>  è stata settata a DROP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4F27AB7-C698-4283-B0E4-7B307F7160C2}"/>
                </a:ext>
              </a:extLst>
            </p:cNvPr>
            <p:cNvGrpSpPr/>
            <p:nvPr/>
          </p:nvGrpSpPr>
          <p:grpSpPr>
            <a:xfrm>
              <a:off x="838200" y="1639888"/>
              <a:ext cx="5806440" cy="3032909"/>
              <a:chOff x="838200" y="1639888"/>
              <a:chExt cx="5806440" cy="303290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D5A6A4-E144-44F3-B40C-00AD49362A55}"/>
                  </a:ext>
                </a:extLst>
              </p:cNvPr>
              <p:cNvSpPr txBox="1"/>
              <p:nvPr/>
            </p:nvSpPr>
            <p:spPr>
              <a:xfrm>
                <a:off x="838200" y="1639888"/>
                <a:ext cx="5806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Vengono resettate le catene standard (e non) nel firewall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B75A370-AAC1-43BA-8DED-9FF8C926D3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5845" y="2009220"/>
                <a:ext cx="4661124" cy="1301043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EDF4004-D76E-4BCB-B5E9-36104D44A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5846" y="3679595"/>
                <a:ext cx="5339918" cy="9932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9691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520A-2A0B-4FC6-AF59-03A8E3FA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IPTABLES: Regole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7110C4-98D5-407C-9EA5-9F3B2DDC92D6}"/>
              </a:ext>
            </a:extLst>
          </p:cNvPr>
          <p:cNvGrpSpPr/>
          <p:nvPr/>
        </p:nvGrpSpPr>
        <p:grpSpPr>
          <a:xfrm>
            <a:off x="838200" y="1721913"/>
            <a:ext cx="9533564" cy="3414173"/>
            <a:chOff x="838200" y="2282644"/>
            <a:chExt cx="9533564" cy="34141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9FB7AA-31C4-4FEC-8E17-C4BF7AB8F455}"/>
                </a:ext>
              </a:extLst>
            </p:cNvPr>
            <p:cNvSpPr txBox="1"/>
            <p:nvPr/>
          </p:nvSpPr>
          <p:spPr>
            <a:xfrm>
              <a:off x="838200" y="2282644"/>
              <a:ext cx="9533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Sono state impostate le regole per permettere il corretto istradamento dei pacchetti nella rete: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222804-B022-413E-BA1B-2DA2AC9539BA}"/>
                </a:ext>
              </a:extLst>
            </p:cNvPr>
            <p:cNvGrpSpPr/>
            <p:nvPr/>
          </p:nvGrpSpPr>
          <p:grpSpPr>
            <a:xfrm>
              <a:off x="838200" y="2651976"/>
              <a:ext cx="6233160" cy="3044841"/>
              <a:chOff x="838200" y="2651976"/>
              <a:chExt cx="6233160" cy="304484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D4D2B1D-156D-4CB3-9B5A-E53798D65D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9715" y="3548056"/>
                <a:ext cx="5871645" cy="81160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6B30BAF-0F3D-4BD4-A751-7A1722023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5846" y="2651976"/>
                <a:ext cx="5825514" cy="393616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7FD949-90A0-4092-8185-AEB4006D68DE}"/>
                  </a:ext>
                </a:extLst>
              </p:cNvPr>
              <p:cNvSpPr txBox="1"/>
              <p:nvPr/>
            </p:nvSpPr>
            <p:spPr>
              <a:xfrm>
                <a:off x="838200" y="3112158"/>
                <a:ext cx="6030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I pacchetti dalla rete esterna verso la DMZ sono accettati: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C8310D-DE72-4D14-B476-2ECC7B9EBD0B}"/>
                  </a:ext>
                </a:extLst>
              </p:cNvPr>
              <p:cNvSpPr txBox="1"/>
              <p:nvPr/>
            </p:nvSpPr>
            <p:spPr>
              <a:xfrm>
                <a:off x="838200" y="4492797"/>
                <a:ext cx="6030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I pacchetti dalla rete interna verso la DMZ sono accettati: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CDC905F-FE3E-4534-80E6-C5FFB77C44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9715" y="4924045"/>
                <a:ext cx="5825514" cy="772772"/>
              </a:xfrm>
              <a:prstGeom prst="rect">
                <a:avLst/>
              </a:prstGeom>
            </p:spPr>
          </p:pic>
        </p:grpSp>
      </p:grpSp>
      <p:pic>
        <p:nvPicPr>
          <p:cNvPr id="14" name="Immagine 11">
            <a:extLst>
              <a:ext uri="{FF2B5EF4-FFF2-40B4-BE49-F238E27FC236}">
                <a16:creationId xmlns:a16="http://schemas.microsoft.com/office/drawing/2014/main" id="{45D81E74-8C37-4AAC-819B-F6ADA8B03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35639"/>
            <a:ext cx="1018553" cy="10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3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DD02-A9F0-47D1-A956-EF2CE836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RULES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22894-8CF6-408D-8B8F-321C93E4A043}"/>
              </a:ext>
            </a:extLst>
          </p:cNvPr>
          <p:cNvSpPr txBox="1"/>
          <p:nvPr/>
        </p:nvSpPr>
        <p:spPr>
          <a:xfrm>
            <a:off x="920568" y="2985090"/>
            <a:ext cx="72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Inserimento regola per effettuare il DROP dei pacchetti IP frammentati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BC38A-90BE-483D-B473-D6A2E3A5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17" y="3553494"/>
            <a:ext cx="6977743" cy="369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76BB55-2932-4F48-AF41-AD40019381AA}"/>
              </a:ext>
            </a:extLst>
          </p:cNvPr>
          <p:cNvSpPr txBox="1"/>
          <p:nvPr/>
        </p:nvSpPr>
        <p:spPr>
          <a:xfrm>
            <a:off x="1262017" y="4464158"/>
            <a:ext cx="949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 scopo di tale regola è evitare attacchi  come il </a:t>
            </a:r>
            <a:r>
              <a:rPr lang="it-IT" i="1" dirty="0" err="1"/>
              <a:t>Tiny</a:t>
            </a:r>
            <a:r>
              <a:rPr lang="it-IT" i="1" dirty="0"/>
              <a:t> </a:t>
            </a:r>
            <a:r>
              <a:rPr lang="it-IT" i="1" dirty="0" err="1"/>
              <a:t>fragment</a:t>
            </a:r>
            <a:r>
              <a:rPr lang="it-IT" i="1" dirty="0"/>
              <a:t> </a:t>
            </a:r>
            <a:r>
              <a:rPr lang="it-IT" i="1" dirty="0" err="1"/>
              <a:t>attack</a:t>
            </a:r>
            <a:r>
              <a:rPr lang="it-IT" i="1" dirty="0"/>
              <a:t> </a:t>
            </a:r>
            <a:r>
              <a:rPr lang="it-IT" dirty="0"/>
              <a:t> che potrebbero causate </a:t>
            </a:r>
            <a:r>
              <a:rPr lang="it-IT" dirty="0" err="1"/>
              <a:t>DoS</a:t>
            </a:r>
            <a:endParaRPr lang="it-IT" dirty="0"/>
          </a:p>
        </p:txBody>
      </p:sp>
      <p:pic>
        <p:nvPicPr>
          <p:cNvPr id="8" name="Immagine 11">
            <a:extLst>
              <a:ext uri="{FF2B5EF4-FFF2-40B4-BE49-F238E27FC236}">
                <a16:creationId xmlns:a16="http://schemas.microsoft.com/office/drawing/2014/main" id="{D43E1F1C-6D15-4310-83A5-E85DA55E0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35639"/>
            <a:ext cx="1018553" cy="1014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217F8B-BCC4-4F96-8F24-974A33D54FE7}"/>
              </a:ext>
            </a:extLst>
          </p:cNvPr>
          <p:cNvSpPr txBox="1"/>
          <p:nvPr/>
        </p:nvSpPr>
        <p:spPr>
          <a:xfrm>
            <a:off x="838200" y="2059491"/>
            <a:ext cx="597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PACCHETTI FRAMMENTATI</a:t>
            </a:r>
          </a:p>
        </p:txBody>
      </p:sp>
    </p:spTree>
    <p:extLst>
      <p:ext uri="{BB962C8B-B14F-4D97-AF65-F5344CB8AC3E}">
        <p14:creationId xmlns:p14="http://schemas.microsoft.com/office/powerpoint/2010/main" val="32337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98B7-4639-4815-8D6C-88C787E4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RULES (2)</a:t>
            </a:r>
          </a:p>
        </p:txBody>
      </p:sp>
      <p:pic>
        <p:nvPicPr>
          <p:cNvPr id="4" name="Immagine 11">
            <a:extLst>
              <a:ext uri="{FF2B5EF4-FFF2-40B4-BE49-F238E27FC236}">
                <a16:creationId xmlns:a16="http://schemas.microsoft.com/office/drawing/2014/main" id="{B1BBC20D-9B4C-402B-B3AB-C8DE1474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35639"/>
            <a:ext cx="1018553" cy="1014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37BDE7-3817-45D3-B5C2-DB669E779001}"/>
              </a:ext>
            </a:extLst>
          </p:cNvPr>
          <p:cNvSpPr txBox="1"/>
          <p:nvPr/>
        </p:nvSpPr>
        <p:spPr>
          <a:xfrm>
            <a:off x="838200" y="1459855"/>
            <a:ext cx="597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PACCHETTI «NO-SENSE»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C2FA6-2DF8-421A-9BD3-ABE1DECC9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29" y="3666257"/>
            <a:ext cx="8509892" cy="1189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92118C-2642-4274-8924-AB3612A596D7}"/>
              </a:ext>
            </a:extLst>
          </p:cNvPr>
          <p:cNvSpPr txBox="1"/>
          <p:nvPr/>
        </p:nvSpPr>
        <p:spPr>
          <a:xfrm>
            <a:off x="838200" y="2627117"/>
            <a:ext cx="8923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Pacchetti TCP che non hanno alcuna funzionalità nella comunicazione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Molte operazioni di scanning e/o attacchi partono dall’invio di questo tipo di pacchetti con flag settati ad arte per infastidire il sistema:</a:t>
            </a:r>
          </a:p>
        </p:txBody>
      </p:sp>
    </p:spTree>
    <p:extLst>
      <p:ext uri="{BB962C8B-B14F-4D97-AF65-F5344CB8AC3E}">
        <p14:creationId xmlns:p14="http://schemas.microsoft.com/office/powerpoint/2010/main" val="3735221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22B9-382B-43FD-AF3F-87828931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TEST (2)</a:t>
            </a:r>
          </a:p>
        </p:txBody>
      </p:sp>
      <p:pic>
        <p:nvPicPr>
          <p:cNvPr id="4" name="Immagine 11">
            <a:extLst>
              <a:ext uri="{FF2B5EF4-FFF2-40B4-BE49-F238E27FC236}">
                <a16:creationId xmlns:a16="http://schemas.microsoft.com/office/drawing/2014/main" id="{0261AD2B-C195-471E-B63C-606098C7D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35639"/>
            <a:ext cx="1018553" cy="1014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27C038-E7F5-45FF-AB15-8C8141371BBA}"/>
              </a:ext>
            </a:extLst>
          </p:cNvPr>
          <p:cNvSpPr txBox="1"/>
          <p:nvPr/>
        </p:nvSpPr>
        <p:spPr>
          <a:xfrm>
            <a:off x="838200" y="1459855"/>
            <a:ext cx="597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XMAS TREE ATTACK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E6AEFA-B77C-4D7D-88C9-4DE3FD4E1C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1214993" y="2708789"/>
            <a:ext cx="4187325" cy="507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FA3320-F388-4DFA-A3AC-EFABB40E2DB5}"/>
              </a:ext>
            </a:extLst>
          </p:cNvPr>
          <p:cNvSpPr txBox="1"/>
          <p:nvPr/>
        </p:nvSpPr>
        <p:spPr>
          <a:xfrm>
            <a:off x="838200" y="2212913"/>
            <a:ext cx="688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Invia un segmento TCP con i flag SYN, FIN, URG, PUSH alti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0FD1A37-CFD7-49D9-80B9-2C42C135F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4179762"/>
            <a:ext cx="11795760" cy="211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E7ABD8-A4E8-4990-AF54-349B53A2F09E}"/>
              </a:ext>
            </a:extLst>
          </p:cNvPr>
          <p:cNvSpPr txBox="1"/>
          <p:nvPr/>
        </p:nvSpPr>
        <p:spPr>
          <a:xfrm>
            <a:off x="838200" y="3545840"/>
            <a:ext cx="597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risultato dei log evidenzia il successo delle regole inserite</a:t>
            </a:r>
          </a:p>
        </p:txBody>
      </p:sp>
    </p:spTree>
    <p:extLst>
      <p:ext uri="{BB962C8B-B14F-4D97-AF65-F5344CB8AC3E}">
        <p14:creationId xmlns:p14="http://schemas.microsoft.com/office/powerpoint/2010/main" val="206041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11">
            <a:extLst>
              <a:ext uri="{FF2B5EF4-FFF2-40B4-BE49-F238E27FC236}">
                <a16:creationId xmlns:a16="http://schemas.microsoft.com/office/drawing/2014/main" id="{08863A93-F50D-47C7-AED5-3C023EF51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35639"/>
            <a:ext cx="1018553" cy="101402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98A4A11-A0C0-4BFD-8C95-85AE26AF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SECURITY RULES (3)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07710-49D5-4409-BE12-C8C5694BEF86}"/>
              </a:ext>
            </a:extLst>
          </p:cNvPr>
          <p:cNvSpPr txBox="1"/>
          <p:nvPr/>
        </p:nvSpPr>
        <p:spPr>
          <a:xfrm>
            <a:off x="838200" y="1459855"/>
            <a:ext cx="597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IP SPOOFING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01381-3D50-4511-A106-8849B3D6066F}"/>
              </a:ext>
            </a:extLst>
          </p:cNvPr>
          <p:cNvSpPr txBox="1"/>
          <p:nvPr/>
        </p:nvSpPr>
        <p:spPr>
          <a:xfrm>
            <a:off x="1229709" y="2878536"/>
            <a:ext cx="884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È una tecnica di attacco che prevede l’utilizzo di un pacchetto IP nel quale viene falsificato l’indirizzo IP del mittente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Introdotta per evitare che un cliente esterno possa fingersi un </a:t>
            </a:r>
            <a:r>
              <a:rPr lang="it-IT" dirty="0" err="1"/>
              <a:t>host</a:t>
            </a:r>
            <a:r>
              <a:rPr lang="it-IT" dirty="0"/>
              <a:t> della rete interna ed averne i suoi privilegi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39FF63-CB24-4DF6-BF89-C85130EE0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00" y="4292853"/>
            <a:ext cx="8243533" cy="31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3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20BEA9-98CD-40D9-81E3-1245CC04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098" y="836630"/>
            <a:ext cx="10227366" cy="1325563"/>
          </a:xfrm>
        </p:spPr>
        <p:txBody>
          <a:bodyPr>
            <a:normAutofit/>
          </a:bodyPr>
          <a:lstStyle/>
          <a:p>
            <a:r>
              <a:rPr lang="it-IT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OBIETTIVI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7AD63CD-1656-4758-94F2-F1CCD53A4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84689"/>
            <a:ext cx="1018553" cy="101402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499442-8AF6-44CA-A8AC-97F47B520547}"/>
              </a:ext>
            </a:extLst>
          </p:cNvPr>
          <p:cNvSpPr txBox="1"/>
          <p:nvPr/>
        </p:nvSpPr>
        <p:spPr>
          <a:xfrm>
            <a:off x="578949" y="2545265"/>
            <a:ext cx="476677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/>
              <a:t>R</a:t>
            </a:r>
            <a:r>
              <a:rPr lang="it-IT" sz="2200" b="0" i="0" dirty="0">
                <a:effectLst/>
              </a:rPr>
              <a:t>ealizzazione in ambiente controllato di un </a:t>
            </a:r>
            <a:r>
              <a:rPr lang="it-IT" sz="2200" b="0" i="0" dirty="0" err="1">
                <a:effectLst/>
              </a:rPr>
              <a:t>testbed</a:t>
            </a:r>
            <a:r>
              <a:rPr lang="it-IT" sz="2200" b="0" i="0" dirty="0">
                <a:effectLst/>
              </a:rPr>
              <a:t> di</a:t>
            </a:r>
            <a:br>
              <a:rPr lang="it-IT" sz="2200" dirty="0"/>
            </a:br>
            <a:r>
              <a:rPr lang="it-IT" sz="2200" b="0" i="0" dirty="0">
                <a:effectLst/>
              </a:rPr>
              <a:t>rete che emula, in maniera realistica, la configurazione di una rete aziendale protetta da</a:t>
            </a:r>
            <a:br>
              <a:rPr lang="it-IT" sz="2200" dirty="0"/>
            </a:br>
            <a:r>
              <a:rPr lang="it-IT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firewall</a:t>
            </a:r>
            <a:r>
              <a:rPr lang="it-IT" sz="2200" b="0" i="0" dirty="0">
                <a:effectLst/>
              </a:rPr>
              <a:t> e dotata di </a:t>
            </a:r>
            <a:r>
              <a:rPr lang="it-IT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DMZ - </a:t>
            </a:r>
            <a:r>
              <a:rPr lang="it-IT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DeMilitarized</a:t>
            </a:r>
            <a:r>
              <a:rPr lang="it-IT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Zone</a:t>
            </a:r>
            <a:r>
              <a:rPr lang="it-IT" sz="2200" b="0" i="0" dirty="0">
                <a:effectLst/>
              </a:rPr>
              <a:t>.</a:t>
            </a:r>
            <a:endParaRPr lang="it-IT" sz="22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F4E7453-A967-4294-A7C5-6E217A22543C}"/>
              </a:ext>
            </a:extLst>
          </p:cNvPr>
          <p:cNvGrpSpPr/>
          <p:nvPr/>
        </p:nvGrpSpPr>
        <p:grpSpPr>
          <a:xfrm>
            <a:off x="5632174" y="2162195"/>
            <a:ext cx="5721627" cy="3813130"/>
            <a:chOff x="5938393" y="2504049"/>
            <a:chExt cx="5415407" cy="3471276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EE9F3274-40E2-49A2-9EA3-B39955ECD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393" y="2504049"/>
              <a:ext cx="5415407" cy="3471276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91E60F3A-F2EE-4938-96EF-AFF3EDEBD61B}"/>
                </a:ext>
              </a:extLst>
            </p:cNvPr>
            <p:cNvSpPr txBox="1"/>
            <p:nvPr/>
          </p:nvSpPr>
          <p:spPr>
            <a:xfrm>
              <a:off x="6339329" y="3916521"/>
              <a:ext cx="9549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b="1" dirty="0"/>
                <a:t>Intranet</a:t>
              </a:r>
            </a:p>
            <a:p>
              <a:pPr algn="ctr"/>
              <a:r>
                <a:rPr lang="it-IT" b="1" dirty="0"/>
                <a:t>(LAN)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A0872B59-852F-4854-9B2B-389B065F380C}"/>
                </a:ext>
              </a:extLst>
            </p:cNvPr>
            <p:cNvSpPr txBox="1"/>
            <p:nvPr/>
          </p:nvSpPr>
          <p:spPr>
            <a:xfrm>
              <a:off x="9827503" y="4055020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b="1" dirty="0"/>
                <a:t>DMZ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45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11">
            <a:extLst>
              <a:ext uri="{FF2B5EF4-FFF2-40B4-BE49-F238E27FC236}">
                <a16:creationId xmlns:a16="http://schemas.microsoft.com/office/drawing/2014/main" id="{B930B506-6548-4800-8953-EA6AF3BB4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35639"/>
            <a:ext cx="1018553" cy="101402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190E45-476A-4FFD-8800-489927595875}"/>
              </a:ext>
            </a:extLst>
          </p:cNvPr>
          <p:cNvSpPr txBox="1">
            <a:spLocks/>
          </p:cNvSpPr>
          <p:nvPr/>
        </p:nvSpPr>
        <p:spPr>
          <a:xfrm>
            <a:off x="838200" y="314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SECURITY TEST (3)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D761D-E3EB-4272-ADFC-31ED5FC79293}"/>
              </a:ext>
            </a:extLst>
          </p:cNvPr>
          <p:cNvSpPr txBox="1"/>
          <p:nvPr/>
        </p:nvSpPr>
        <p:spPr>
          <a:xfrm>
            <a:off x="838200" y="1409055"/>
            <a:ext cx="597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IP SPOOFING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E4110-4A63-4CB5-85CA-FEC190468A6D}"/>
              </a:ext>
            </a:extLst>
          </p:cNvPr>
          <p:cNvSpPr txBox="1"/>
          <p:nvPr/>
        </p:nvSpPr>
        <p:spPr>
          <a:xfrm>
            <a:off x="838200" y="2965450"/>
            <a:ext cx="762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Inoltro di pacchetti IP di dimensione 120 bytes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Indirizzo IP forgiato ad hoc attraverso l’opzione –</a:t>
            </a:r>
            <a:r>
              <a:rPr lang="it-IT" dirty="0" err="1"/>
              <a:t>spoof</a:t>
            </a:r>
            <a:r>
              <a:rPr lang="it-IT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DDEF11-B057-460C-B6B0-075AEDFFB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654" y="2354920"/>
            <a:ext cx="4732668" cy="379698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1E83E68B-2BDA-479E-BD70-D2C1BA0DA7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79"/>
          <a:stretch/>
        </p:blipFill>
        <p:spPr bwMode="auto">
          <a:xfrm>
            <a:off x="607327" y="4442777"/>
            <a:ext cx="10977346" cy="192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6E0BF0-0E93-47FB-B729-022F0B1791E2}"/>
              </a:ext>
            </a:extLst>
          </p:cNvPr>
          <p:cNvSpPr txBox="1"/>
          <p:nvPr/>
        </p:nvSpPr>
        <p:spPr>
          <a:xfrm>
            <a:off x="838200" y="3842613"/>
            <a:ext cx="597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risultato dei log evidenzia il successo delle regole inserite</a:t>
            </a:r>
          </a:p>
        </p:txBody>
      </p:sp>
    </p:spTree>
    <p:extLst>
      <p:ext uri="{BB962C8B-B14F-4D97-AF65-F5344CB8AC3E}">
        <p14:creationId xmlns:p14="http://schemas.microsoft.com/office/powerpoint/2010/main" val="969937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11">
            <a:extLst>
              <a:ext uri="{FF2B5EF4-FFF2-40B4-BE49-F238E27FC236}">
                <a16:creationId xmlns:a16="http://schemas.microsoft.com/office/drawing/2014/main" id="{90A730A1-37F2-4F79-8FAA-208D8C3FA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35639"/>
            <a:ext cx="1018553" cy="101402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75F7592-C735-4306-AD81-097FFF11F502}"/>
              </a:ext>
            </a:extLst>
          </p:cNvPr>
          <p:cNvSpPr txBox="1">
            <a:spLocks/>
          </p:cNvSpPr>
          <p:nvPr/>
        </p:nvSpPr>
        <p:spPr>
          <a:xfrm>
            <a:off x="838200" y="314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SECURITY RULES (4)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571BB-E7DC-4BE3-AF1A-CF49376E31BB}"/>
              </a:ext>
            </a:extLst>
          </p:cNvPr>
          <p:cNvSpPr txBox="1"/>
          <p:nvPr/>
        </p:nvSpPr>
        <p:spPr>
          <a:xfrm>
            <a:off x="838200" y="1409055"/>
            <a:ext cx="597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SYN FLOOD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D448D6-7959-49E0-AC43-1B659A1FF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132" y="3214146"/>
            <a:ext cx="7474640" cy="9313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A27C00-155F-459C-AFE3-7C7847BACA08}"/>
              </a:ext>
            </a:extLst>
          </p:cNvPr>
          <p:cNvSpPr txBox="1"/>
          <p:nvPr/>
        </p:nvSpPr>
        <p:spPr>
          <a:xfrm>
            <a:off x="998482" y="1870720"/>
            <a:ext cx="9165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Attacco </a:t>
            </a:r>
            <a:r>
              <a:rPr lang="it-IT" dirty="0" err="1"/>
              <a:t>DoS</a:t>
            </a:r>
            <a:r>
              <a:rPr lang="it-IT" dirty="0"/>
              <a:t> basato sul protocollo 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Attaccante manda una richiesta di connessione alla vittima (flag SYN alto), la vittima risponde, ma l’attaccante non replica mantenendo la connessione sempre attiva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questo caso si utilizza una catena creata ad hoc: SYN_FLOOD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CA489-CD49-46D9-A13F-17A2AE84B08C}"/>
              </a:ext>
            </a:extLst>
          </p:cNvPr>
          <p:cNvSpPr txBox="1"/>
          <p:nvPr/>
        </p:nvSpPr>
        <p:spPr>
          <a:xfrm>
            <a:off x="998482" y="4288626"/>
            <a:ext cx="4376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L’estensione --</a:t>
            </a:r>
            <a:r>
              <a:rPr lang="it-IT" dirty="0" err="1"/>
              <a:t>limit</a:t>
            </a:r>
            <a:r>
              <a:rPr lang="it-IT" dirty="0"/>
              <a:t> nella catena limita il rate di pacchetti TCP in ingresso: non si può ricevere più di un pacchetto al secondo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3648B-43FF-493F-B7AB-1A9254DF4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027" y="4309284"/>
            <a:ext cx="5264729" cy="2359341"/>
          </a:xfrm>
          <a:prstGeom prst="rect">
            <a:avLst/>
          </a:prstGeom>
        </p:spPr>
      </p:pic>
      <p:pic>
        <p:nvPicPr>
          <p:cNvPr id="19" name="Immagine 11">
            <a:extLst>
              <a:ext uri="{FF2B5EF4-FFF2-40B4-BE49-F238E27FC236}">
                <a16:creationId xmlns:a16="http://schemas.microsoft.com/office/drawing/2014/main" id="{291B53CE-E1CF-48C1-B53B-8BD11A0DA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-15161"/>
            <a:ext cx="1018553" cy="10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63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11">
            <a:extLst>
              <a:ext uri="{FF2B5EF4-FFF2-40B4-BE49-F238E27FC236}">
                <a16:creationId xmlns:a16="http://schemas.microsoft.com/office/drawing/2014/main" id="{0BF6FECA-FD9C-4565-83C5-B5ED502AC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35639"/>
            <a:ext cx="1018553" cy="101402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1FC5B77-66E8-461F-A3B4-344B8E8E5E15}"/>
              </a:ext>
            </a:extLst>
          </p:cNvPr>
          <p:cNvSpPr txBox="1">
            <a:spLocks/>
          </p:cNvSpPr>
          <p:nvPr/>
        </p:nvSpPr>
        <p:spPr>
          <a:xfrm>
            <a:off x="838200" y="314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SECURITY TEST (4)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4174-F9CE-40CD-92A1-67142A4C21D8}"/>
              </a:ext>
            </a:extLst>
          </p:cNvPr>
          <p:cNvSpPr txBox="1"/>
          <p:nvPr/>
        </p:nvSpPr>
        <p:spPr>
          <a:xfrm>
            <a:off x="838200" y="1409055"/>
            <a:ext cx="597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SYN FLOOD ATTACK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7980BF-75FC-4A40-B740-F7E42E86BFEA}"/>
              </a:ext>
            </a:extLst>
          </p:cNvPr>
          <p:cNvGrpSpPr/>
          <p:nvPr/>
        </p:nvGrpSpPr>
        <p:grpSpPr>
          <a:xfrm>
            <a:off x="838200" y="1869054"/>
            <a:ext cx="8576441" cy="1534033"/>
            <a:chOff x="756745" y="2186152"/>
            <a:chExt cx="8576441" cy="15340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F9632E7-F55B-472D-8119-93A45F384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423922"/>
              <a:ext cx="8048470" cy="29626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B641FF-17C8-4AEC-B55A-65C0318CB06F}"/>
                </a:ext>
              </a:extLst>
            </p:cNvPr>
            <p:cNvSpPr txBox="1"/>
            <p:nvPr/>
          </p:nvSpPr>
          <p:spPr>
            <a:xfrm>
              <a:off x="756745" y="2186152"/>
              <a:ext cx="85764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Tramite il tag –flood il rate di pacchetti inoltrati è impostato al massimo rate che la macchina riesce a raggiungere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--rand-source permette di inviare i pacchetti con diversi IP sorgente, mascherando il reale indirizzo IP dell’attaccante</a:t>
              </a:r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571284A-787C-47A4-8BF7-63B99D8AF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79" y="4123353"/>
            <a:ext cx="7625715" cy="265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D3440C-1DE6-4E56-A251-63CFACE4003B}"/>
              </a:ext>
            </a:extLst>
          </p:cNvPr>
          <p:cNvSpPr txBox="1"/>
          <p:nvPr/>
        </p:nvSpPr>
        <p:spPr>
          <a:xfrm>
            <a:off x="838200" y="3680053"/>
            <a:ext cx="597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risultato dei log evidenzia il successo delle regole inserite</a:t>
            </a:r>
          </a:p>
        </p:txBody>
      </p:sp>
    </p:spTree>
    <p:extLst>
      <p:ext uri="{BB962C8B-B14F-4D97-AF65-F5344CB8AC3E}">
        <p14:creationId xmlns:p14="http://schemas.microsoft.com/office/powerpoint/2010/main" val="3998228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8A46AE-AA08-4532-9B50-898B99807FB8}"/>
              </a:ext>
            </a:extLst>
          </p:cNvPr>
          <p:cNvSpPr txBox="1">
            <a:spLocks/>
          </p:cNvSpPr>
          <p:nvPr/>
        </p:nvSpPr>
        <p:spPr>
          <a:xfrm>
            <a:off x="838200" y="314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SECURITY RULES (5)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076C7-7D7B-415C-8A23-5DD7E82DFBE3}"/>
              </a:ext>
            </a:extLst>
          </p:cNvPr>
          <p:cNvSpPr txBox="1"/>
          <p:nvPr/>
        </p:nvSpPr>
        <p:spPr>
          <a:xfrm>
            <a:off x="838200" y="1409055"/>
            <a:ext cx="597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PING OF DEATH</a:t>
            </a:r>
          </a:p>
        </p:txBody>
      </p:sp>
      <p:pic>
        <p:nvPicPr>
          <p:cNvPr id="7" name="Immagine 11">
            <a:extLst>
              <a:ext uri="{FF2B5EF4-FFF2-40B4-BE49-F238E27FC236}">
                <a16:creationId xmlns:a16="http://schemas.microsoft.com/office/drawing/2014/main" id="{72B8FF9D-BF99-4282-819C-E4B568E25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35639"/>
            <a:ext cx="1018553" cy="1014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11E450-0AB5-4A0E-859D-655BE8912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50" y="3804338"/>
            <a:ext cx="6645281" cy="1306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B4F8CC-2C7A-4CC5-AC25-E3192012815A}"/>
              </a:ext>
            </a:extLst>
          </p:cNvPr>
          <p:cNvSpPr txBox="1"/>
          <p:nvPr/>
        </p:nvSpPr>
        <p:spPr>
          <a:xfrm>
            <a:off x="838200" y="2470160"/>
            <a:ext cx="988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</a:t>
            </a:r>
            <a:r>
              <a:rPr lang="it-IT" b="0" i="0" dirty="0">
                <a:effectLst/>
              </a:rPr>
              <a:t>ttacco </a:t>
            </a:r>
            <a:r>
              <a:rPr lang="it-IT" b="0" i="0" dirty="0" err="1">
                <a:effectLst/>
              </a:rPr>
              <a:t>Dos</a:t>
            </a:r>
            <a:r>
              <a:rPr lang="it-IT" b="0" i="0" dirty="0">
                <a:effectLst/>
              </a:rPr>
              <a:t> in cui l’attaccante invia un pacchetto ICMP di</a:t>
            </a:r>
            <a:br>
              <a:rPr lang="it-IT" b="0" i="0" dirty="0">
                <a:effectLst/>
              </a:rPr>
            </a:br>
            <a:r>
              <a:rPr lang="it-IT" b="0" i="0" dirty="0">
                <a:effectLst/>
              </a:rPr>
              <a:t>grandi dimensioni verso un sistema vittima.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Tale pacchetto viene frammentato e una volta a destinazione provocherà un buffer overflow sul sistema a causa del superamento della dimensione consentita, generando così un </a:t>
            </a:r>
            <a:r>
              <a:rPr lang="it-IT" b="0" i="0" dirty="0" err="1">
                <a:effectLst/>
              </a:rPr>
              <a:t>DoS</a:t>
            </a:r>
            <a:r>
              <a:rPr lang="it-IT" b="0" i="0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022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11">
            <a:extLst>
              <a:ext uri="{FF2B5EF4-FFF2-40B4-BE49-F238E27FC236}">
                <a16:creationId xmlns:a16="http://schemas.microsoft.com/office/drawing/2014/main" id="{F855A343-7E7A-4976-98B0-5AEE6BA8D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35639"/>
            <a:ext cx="1018553" cy="101402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BDA0984-9299-426A-84FA-C2E5881E351C}"/>
              </a:ext>
            </a:extLst>
          </p:cNvPr>
          <p:cNvSpPr txBox="1">
            <a:spLocks/>
          </p:cNvSpPr>
          <p:nvPr/>
        </p:nvSpPr>
        <p:spPr>
          <a:xfrm>
            <a:off x="838200" y="314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SECURITY TEST 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36FCD-8848-4B7B-ADCD-072FB8066F48}"/>
              </a:ext>
            </a:extLst>
          </p:cNvPr>
          <p:cNvSpPr txBox="1"/>
          <p:nvPr/>
        </p:nvSpPr>
        <p:spPr>
          <a:xfrm>
            <a:off x="838200" y="1409055"/>
            <a:ext cx="597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PING OF DEATH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87260E9-B17F-4EB4-B853-661D8B850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69" y="3504521"/>
            <a:ext cx="10324662" cy="312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7CF68D-2C17-48CD-BA97-C87F7F63BB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088"/>
          <a:stretch/>
        </p:blipFill>
        <p:spPr>
          <a:xfrm>
            <a:off x="933669" y="1975595"/>
            <a:ext cx="5525132" cy="369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2F6FAD-1D89-4988-8624-2D6DA3CDBA31}"/>
              </a:ext>
            </a:extLst>
          </p:cNvPr>
          <p:cNvSpPr txBox="1"/>
          <p:nvPr/>
        </p:nvSpPr>
        <p:spPr>
          <a:xfrm>
            <a:off x="698938" y="2522483"/>
            <a:ext cx="660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</a:t>
            </a:r>
            <a:r>
              <a:rPr lang="it-IT" b="0" i="0" dirty="0">
                <a:effectLst/>
              </a:rPr>
              <a:t>l tag --icmp per l’inoltro della corretta tipologia di pacchetti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4CA09-2125-4537-B089-BA0ABCFCE57C}"/>
              </a:ext>
            </a:extLst>
          </p:cNvPr>
          <p:cNvSpPr txBox="1"/>
          <p:nvPr/>
        </p:nvSpPr>
        <p:spPr>
          <a:xfrm>
            <a:off x="698938" y="2984148"/>
            <a:ext cx="597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risultato dei log evidenzia il successo delle regole inserite</a:t>
            </a:r>
          </a:p>
        </p:txBody>
      </p:sp>
    </p:spTree>
    <p:extLst>
      <p:ext uri="{BB962C8B-B14F-4D97-AF65-F5344CB8AC3E}">
        <p14:creationId xmlns:p14="http://schemas.microsoft.com/office/powerpoint/2010/main" val="2772770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11">
            <a:extLst>
              <a:ext uri="{FF2B5EF4-FFF2-40B4-BE49-F238E27FC236}">
                <a16:creationId xmlns:a16="http://schemas.microsoft.com/office/drawing/2014/main" id="{939B7CC0-9383-49DD-8BD7-A9547BE1E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35639"/>
            <a:ext cx="1018553" cy="101402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DD3DC30-B47F-478B-85C0-98A15B39EA1F}"/>
              </a:ext>
            </a:extLst>
          </p:cNvPr>
          <p:cNvSpPr txBox="1">
            <a:spLocks/>
          </p:cNvSpPr>
          <p:nvPr/>
        </p:nvSpPr>
        <p:spPr>
          <a:xfrm>
            <a:off x="838200" y="263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SECURITY RULES (6)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1F0D0-DA2F-4800-993A-82855165F804}"/>
              </a:ext>
            </a:extLst>
          </p:cNvPr>
          <p:cNvSpPr txBox="1"/>
          <p:nvPr/>
        </p:nvSpPr>
        <p:spPr>
          <a:xfrm>
            <a:off x="838200" y="1358255"/>
            <a:ext cx="597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UDP FLOOD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8D5D5E-D0ED-429A-AAB4-ADB423415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874" y="3330858"/>
            <a:ext cx="7981685" cy="8855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C48642-AC92-4FE2-953A-A9A00D9D64E0}"/>
              </a:ext>
            </a:extLst>
          </p:cNvPr>
          <p:cNvSpPr txBox="1"/>
          <p:nvPr/>
        </p:nvSpPr>
        <p:spPr>
          <a:xfrm>
            <a:off x="838200" y="2244527"/>
            <a:ext cx="9713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Un UDP flood è un attacco </a:t>
            </a:r>
            <a:r>
              <a:rPr lang="it-IT" b="0" i="0" dirty="0" err="1">
                <a:effectLst/>
              </a:rPr>
              <a:t>DoS</a:t>
            </a:r>
            <a:r>
              <a:rPr lang="it-IT" b="0" i="0" dirty="0">
                <a:effectLst/>
              </a:rPr>
              <a:t> basato sul protocollo di trasporto UDP che consiste</a:t>
            </a:r>
            <a:br>
              <a:rPr lang="it-IT" b="0" i="0" dirty="0">
                <a:effectLst/>
              </a:rPr>
            </a:br>
            <a:r>
              <a:rPr lang="it-IT" b="0" i="0" dirty="0">
                <a:effectLst/>
              </a:rPr>
              <a:t>nell’inondare la vittima di datagrammi UDP.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questo caso si utilizza una catena creata ad hoc: UDP_FLOOD</a:t>
            </a:r>
          </a:p>
          <a:p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8C656-B8FC-4767-8802-125A6EA19B4D}"/>
              </a:ext>
            </a:extLst>
          </p:cNvPr>
          <p:cNvSpPr txBox="1"/>
          <p:nvPr/>
        </p:nvSpPr>
        <p:spPr>
          <a:xfrm>
            <a:off x="1005840" y="4704080"/>
            <a:ext cx="789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Inoltre, è stato limitato il traffico UDP verso le altre destinazione che non siano il server DNS sulla porta 53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C5A167-8F98-4035-91AE-1234FCEBA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64" y="5469773"/>
            <a:ext cx="7833975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19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11">
            <a:extLst>
              <a:ext uri="{FF2B5EF4-FFF2-40B4-BE49-F238E27FC236}">
                <a16:creationId xmlns:a16="http://schemas.microsoft.com/office/drawing/2014/main" id="{6C459E89-D412-4B46-BBF0-EA6E24DEB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35639"/>
            <a:ext cx="1018553" cy="101402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49FBCF8-A968-4C5D-AF00-D01CE978361E}"/>
              </a:ext>
            </a:extLst>
          </p:cNvPr>
          <p:cNvSpPr txBox="1">
            <a:spLocks/>
          </p:cNvSpPr>
          <p:nvPr/>
        </p:nvSpPr>
        <p:spPr>
          <a:xfrm>
            <a:off x="838200" y="263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SECURITY TEST (6)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62081-3923-4F8C-A1E2-40013DA22AC4}"/>
              </a:ext>
            </a:extLst>
          </p:cNvPr>
          <p:cNvSpPr txBox="1"/>
          <p:nvPr/>
        </p:nvSpPr>
        <p:spPr>
          <a:xfrm>
            <a:off x="838200" y="1358255"/>
            <a:ext cx="597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UDP FLOOD ATTACK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19578C-4FB2-41B6-980B-DDF4A9E1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80" y="2153920"/>
            <a:ext cx="6050280" cy="272652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18B4E414-6516-4362-AFA6-CCE65653F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0" y="3508695"/>
            <a:ext cx="10231120" cy="31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41D1DF-3546-4B45-9E99-AB92C2238D8E}"/>
              </a:ext>
            </a:extLst>
          </p:cNvPr>
          <p:cNvSpPr txBox="1"/>
          <p:nvPr/>
        </p:nvSpPr>
        <p:spPr>
          <a:xfrm>
            <a:off x="970280" y="2979974"/>
            <a:ext cx="597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risultato dei log evidenzia il successo delle regole inserite</a:t>
            </a:r>
          </a:p>
        </p:txBody>
      </p:sp>
    </p:spTree>
    <p:extLst>
      <p:ext uri="{BB962C8B-B14F-4D97-AF65-F5344CB8AC3E}">
        <p14:creationId xmlns:p14="http://schemas.microsoft.com/office/powerpoint/2010/main" val="292710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C0B2D04-C29E-4AB5-ACE1-1E78CA43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391548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PROGETTAZIONE DELLA RETE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1D45B50-4ED9-4547-9525-5D2AB2EE49DE}"/>
              </a:ext>
            </a:extLst>
          </p:cNvPr>
          <p:cNvSpPr txBox="1"/>
          <p:nvPr/>
        </p:nvSpPr>
        <p:spPr>
          <a:xfrm>
            <a:off x="315666" y="3019666"/>
            <a:ext cx="433863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cs typeface="Arial" panose="020B0604020202020204" pitchFamily="34" charset="0"/>
              </a:rPr>
              <a:t>Architettura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su</a:t>
            </a:r>
            <a:r>
              <a:rPr lang="en-US" sz="2000" dirty="0">
                <a:cs typeface="Arial" panose="020B0604020202020204" pitchFamily="34" charset="0"/>
              </a:rPr>
              <a:t> due </a:t>
            </a:r>
            <a:r>
              <a:rPr lang="en-US" sz="2000" dirty="0" err="1">
                <a:cs typeface="Arial" panose="020B0604020202020204" pitchFamily="34" charset="0"/>
              </a:rPr>
              <a:t>livelli</a:t>
            </a:r>
            <a:r>
              <a:rPr lang="en-US" sz="2000" dirty="0">
                <a:cs typeface="Arial" panose="020B0604020202020204" pitchFamily="34" charset="0"/>
              </a:rPr>
              <a:t> in modo da:</a:t>
            </a:r>
          </a:p>
          <a:p>
            <a:pPr marL="514350" lvl="1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cs typeface="Arial" panose="020B0604020202020204" pitchFamily="34" charset="0"/>
              </a:rPr>
              <a:t>- </a:t>
            </a:r>
            <a:r>
              <a:rPr lang="en-US" sz="2000" dirty="0" err="1">
                <a:cs typeface="Arial" panose="020B0604020202020204" pitchFamily="34" charset="0"/>
              </a:rPr>
              <a:t>Evitare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situazioni</a:t>
            </a:r>
            <a:r>
              <a:rPr lang="en-US" sz="2000" dirty="0">
                <a:cs typeface="Arial" panose="020B0604020202020204" pitchFamily="34" charset="0"/>
              </a:rPr>
              <a:t> di </a:t>
            </a:r>
            <a:r>
              <a:rPr lang="en-US" sz="2000" i="1" dirty="0">
                <a:cs typeface="Arial" panose="020B0604020202020204" pitchFamily="34" charset="0"/>
              </a:rPr>
              <a:t>single point of failure.</a:t>
            </a:r>
          </a:p>
          <a:p>
            <a:pPr marL="514350" lvl="1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cs typeface="Arial" panose="020B0604020202020204" pitchFamily="34" charset="0"/>
              </a:rPr>
              <a:t>- </a:t>
            </a:r>
            <a:r>
              <a:rPr lang="en-US" sz="2000" i="1" dirty="0" err="1">
                <a:cs typeface="Arial" panose="020B0604020202020204" pitchFamily="34" charset="0"/>
              </a:rPr>
              <a:t>Gestione</a:t>
            </a:r>
            <a:r>
              <a:rPr lang="en-US" sz="2000" i="1" dirty="0">
                <a:cs typeface="Arial" panose="020B0604020202020204" pitchFamily="34" charset="0"/>
              </a:rPr>
              <a:t> </a:t>
            </a:r>
            <a:r>
              <a:rPr lang="en-US" sz="2000" i="1" dirty="0" err="1">
                <a:cs typeface="Arial" panose="020B0604020202020204" pitchFamily="34" charset="0"/>
              </a:rPr>
              <a:t>più</a:t>
            </a:r>
            <a:r>
              <a:rPr lang="en-US" sz="2000" i="1" dirty="0">
                <a:cs typeface="Arial" panose="020B0604020202020204" pitchFamily="34" charset="0"/>
              </a:rPr>
              <a:t> </a:t>
            </a:r>
            <a:r>
              <a:rPr lang="en-US" sz="2000" i="1" dirty="0" err="1">
                <a:cs typeface="Arial" panose="020B0604020202020204" pitchFamily="34" charset="0"/>
              </a:rPr>
              <a:t>efficiente</a:t>
            </a:r>
            <a:r>
              <a:rPr lang="en-US" sz="2000" i="1" dirty="0">
                <a:cs typeface="Arial" panose="020B0604020202020204" pitchFamily="34" charset="0"/>
              </a:rPr>
              <a:t> ed </a:t>
            </a:r>
            <a:r>
              <a:rPr lang="en-US" sz="2000" i="1" dirty="0" err="1">
                <a:cs typeface="Arial" panose="020B0604020202020204" pitchFamily="34" charset="0"/>
              </a:rPr>
              <a:t>agevole</a:t>
            </a:r>
            <a:r>
              <a:rPr lang="en-US" sz="2000" i="1" dirty="0">
                <a:cs typeface="Arial" panose="020B0604020202020204" pitchFamily="34" charset="0"/>
              </a:rPr>
              <a:t> </a:t>
            </a:r>
            <a:r>
              <a:rPr lang="en-US" sz="2000" i="1" dirty="0" err="1">
                <a:cs typeface="Arial" panose="020B0604020202020204" pitchFamily="34" charset="0"/>
              </a:rPr>
              <a:t>della</a:t>
            </a:r>
            <a:r>
              <a:rPr lang="en-US" sz="2000" i="1" dirty="0">
                <a:cs typeface="Arial" panose="020B0604020202020204" pitchFamily="34" charset="0"/>
              </a:rPr>
              <a:t> rete </a:t>
            </a:r>
            <a:r>
              <a:rPr lang="en-US" sz="2000" i="1" dirty="0" err="1">
                <a:cs typeface="Arial" panose="020B0604020202020204" pitchFamily="34" charset="0"/>
              </a:rPr>
              <a:t>stessa</a:t>
            </a:r>
            <a:r>
              <a:rPr lang="en-US" sz="2000" i="1" dirty="0">
                <a:cs typeface="Arial" panose="020B0604020202020204" pitchFamily="34" charset="0"/>
              </a:rPr>
              <a:t>.</a:t>
            </a:r>
            <a:endParaRPr lang="en-US" sz="2000" dirty="0">
              <a:cs typeface="Arial" panose="020B0604020202020204" pitchFamily="34" charset="0"/>
            </a:endParaRPr>
          </a:p>
          <a:p>
            <a:pPr marL="514350" lvl="1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cs typeface="Arial" panose="020B0604020202020204" pitchFamily="34" charset="0"/>
              </a:rPr>
              <a:t>- </a:t>
            </a:r>
            <a:r>
              <a:rPr lang="en-US" sz="2000" dirty="0" err="1">
                <a:cs typeface="Arial" panose="020B0604020202020204" pitchFamily="34" charset="0"/>
              </a:rPr>
              <a:t>Separazione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netta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tra</a:t>
            </a:r>
            <a:r>
              <a:rPr lang="en-US" sz="2000" dirty="0">
                <a:cs typeface="Arial" panose="020B0604020202020204" pitchFamily="34" charset="0"/>
              </a:rPr>
              <a:t> rete </a:t>
            </a:r>
            <a:r>
              <a:rPr lang="en-US" sz="2000" dirty="0" err="1">
                <a:cs typeface="Arial" panose="020B0604020202020204" pitchFamily="34" charset="0"/>
              </a:rPr>
              <a:t>esterna</a:t>
            </a:r>
            <a:r>
              <a:rPr lang="en-US" sz="2000" dirty="0">
                <a:cs typeface="Arial" panose="020B0604020202020204" pitchFamily="34" charset="0"/>
              </a:rPr>
              <a:t> e rete interna.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342900" defTabSz="9144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0FD221-0963-4E58-A4D5-82D0D8B54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88847"/>
            <a:ext cx="6903720" cy="428030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20C0C0E-9AC2-4758-BF40-91509832B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84689"/>
            <a:ext cx="1018553" cy="10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8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3A2FE0-7D9B-4295-9BFB-1CF7E079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1" y="244585"/>
            <a:ext cx="10204175" cy="9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CONFIGURAZIONE RETE CON </a:t>
            </a:r>
            <a:r>
              <a:rPr lang="en-US" sz="5400" b="1" i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DOCKER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26F208-2141-4A46-9FF7-7331649E8A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66" y="1098715"/>
            <a:ext cx="9089867" cy="511305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26EAA59-4E5D-4E65-B4E5-D5A473985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84689"/>
            <a:ext cx="1018553" cy="101402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A781C-DC26-4625-82A4-25C16C8D6D7A}"/>
              </a:ext>
            </a:extLst>
          </p:cNvPr>
          <p:cNvSpPr txBox="1"/>
          <p:nvPr/>
        </p:nvSpPr>
        <p:spPr>
          <a:xfrm>
            <a:off x="861391" y="1255831"/>
            <a:ext cx="1020417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che modo?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Creazione di </a:t>
            </a:r>
            <a:r>
              <a:rPr lang="it-IT" sz="2000" i="1" dirty="0"/>
              <a:t>Dockerfile</a:t>
            </a:r>
            <a:r>
              <a:rPr lang="it-IT" sz="2000" dirty="0"/>
              <a:t> appositi per avere immagini customizzate in locale.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Upload delle immagini su Docker Hub.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Creazione della rete sfruttando le funzionalità offerteci dalla piattaforma Docker.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Immagini realizzate: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i="1" dirty="0" err="1"/>
              <a:t>hostubuntu</a:t>
            </a:r>
            <a:r>
              <a:rPr lang="it-IT" b="1" i="1" dirty="0"/>
              <a:t> </a:t>
            </a:r>
            <a:r>
              <a:rPr lang="it-IT" b="1" i="1" dirty="0">
                <a:sym typeface="Wingdings" panose="05000000000000000000" pitchFamily="2" charset="2"/>
              </a:rPr>
              <a:t> </a:t>
            </a:r>
            <a:r>
              <a:rPr lang="it-IT" dirty="0">
                <a:sym typeface="Wingdings" panose="05000000000000000000" pitchFamily="2" charset="2"/>
              </a:rPr>
              <a:t>utilizzata per cliente esterno e per host interno. Parte da una semplice immagine Ubuntu a cui sono stati integrati tool di utilità per il testing della rete.</a:t>
            </a:r>
            <a:endParaRPr lang="it-IT" i="1" dirty="0"/>
          </a:p>
          <a:p>
            <a:pPr marL="342900" indent="-342900">
              <a:buFont typeface="+mj-lt"/>
              <a:buAutoNum type="arabicPeriod"/>
            </a:pPr>
            <a:r>
              <a:rPr lang="it-IT" b="1" i="1" dirty="0"/>
              <a:t>firewall_ulogd2 </a:t>
            </a:r>
            <a:r>
              <a:rPr lang="it-IT" b="1" i="1" dirty="0">
                <a:sym typeface="Wingdings" panose="05000000000000000000" pitchFamily="2" charset="2"/>
              </a:rPr>
              <a:t> </a:t>
            </a:r>
            <a:r>
              <a:rPr lang="it-IT" dirty="0">
                <a:sym typeface="Wingdings" panose="05000000000000000000" pitchFamily="2" charset="2"/>
              </a:rPr>
              <a:t>utilizzata per i due firewall. Parte da una semplice immagine Ubuntu a cui sono stati integrati vari tool tra cui </a:t>
            </a:r>
            <a:r>
              <a:rPr lang="it-IT" b="1" dirty="0">
                <a:sym typeface="Wingdings" panose="05000000000000000000" pitchFamily="2" charset="2"/>
              </a:rPr>
              <a:t>iptables </a:t>
            </a:r>
            <a:r>
              <a:rPr lang="it-IT" dirty="0">
                <a:sym typeface="Wingdings" panose="05000000000000000000" pitchFamily="2" charset="2"/>
              </a:rPr>
              <a:t>e </a:t>
            </a:r>
            <a:r>
              <a:rPr lang="it-IT" b="1" dirty="0">
                <a:sym typeface="Wingdings" panose="05000000000000000000" pitchFamily="2" charset="2"/>
              </a:rPr>
              <a:t>ulogd2. </a:t>
            </a:r>
          </a:p>
          <a:p>
            <a:pPr marL="342900" indent="-342900">
              <a:buFont typeface="+mj-lt"/>
              <a:buAutoNum type="arabicPeriod"/>
            </a:pPr>
            <a:endParaRPr lang="it-IT" b="1" i="1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Immagini di default: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i="1" dirty="0"/>
              <a:t>web_server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i="1" dirty="0"/>
              <a:t>dns_server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i="1" dirty="0"/>
              <a:t>ftp_server</a:t>
            </a:r>
          </a:p>
          <a:p>
            <a:endParaRPr lang="it-IT" dirty="0"/>
          </a:p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903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B128384-0E65-4FFA-945C-BB0AB86A3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49" y="2265778"/>
            <a:ext cx="4135901" cy="232644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986A959-8DD4-4E65-AE28-974ABB6B9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5" y="1891115"/>
            <a:ext cx="4185841" cy="307577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21EB4C2-D2CE-4BB0-B5DB-3EAA0C1E7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176" y="1891115"/>
            <a:ext cx="4185839" cy="307577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F6956A-AAC3-42E3-A94E-E3C0A76071B0}"/>
              </a:ext>
            </a:extLst>
          </p:cNvPr>
          <p:cNvSpPr txBox="1"/>
          <p:nvPr/>
        </p:nvSpPr>
        <p:spPr>
          <a:xfrm>
            <a:off x="363985" y="1311965"/>
            <a:ext cx="19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Dockerfile Firewall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3AA7AC4-501A-40FE-8B87-C6001AF1CBE1}"/>
              </a:ext>
            </a:extLst>
          </p:cNvPr>
          <p:cNvSpPr txBox="1"/>
          <p:nvPr/>
        </p:nvSpPr>
        <p:spPr>
          <a:xfrm>
            <a:off x="7642176" y="1311965"/>
            <a:ext cx="302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Dockerfile Host Ubuntu</a:t>
            </a:r>
          </a:p>
          <a:p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6038EB0-DA08-4743-ADC1-34BD11CDA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84689"/>
            <a:ext cx="1018553" cy="10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9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8195B6-59C2-4D4D-A18F-A79D5D82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730"/>
            <a:ext cx="10515600" cy="1226862"/>
          </a:xfrm>
        </p:spPr>
        <p:txBody>
          <a:bodyPr/>
          <a:lstStyle/>
          <a:p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CREAZIONE DELLA RETE: script Bash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FB9C96-2301-4019-BB9B-856011E48595}"/>
              </a:ext>
            </a:extLst>
          </p:cNvPr>
          <p:cNvSpPr txBox="1"/>
          <p:nvPr/>
        </p:nvSpPr>
        <p:spPr>
          <a:xfrm>
            <a:off x="830509" y="1349319"/>
            <a:ext cx="8716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Sono state create le tre seguenti sottoreti: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dirty="0"/>
              <a:t>Rete interna con indirizzo 192.1.3.0/24, a cui è stato connesso il container </a:t>
            </a:r>
            <a:r>
              <a:rPr lang="it-IT" i="1" dirty="0"/>
              <a:t>host1.</a:t>
            </a:r>
            <a:r>
              <a:rPr lang="it-IT" dirty="0"/>
              <a:t>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427598B-C247-4A7B-8938-4FE4F04E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09" y="2005304"/>
            <a:ext cx="8173278" cy="74305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9878E1A-318F-4B85-8FB5-1B3DDA7BA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09" y="3220478"/>
            <a:ext cx="8173277" cy="73352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7E42115-6AF8-4FE6-BD7D-CDAC2C6D6393}"/>
              </a:ext>
            </a:extLst>
          </p:cNvPr>
          <p:cNvSpPr txBox="1"/>
          <p:nvPr/>
        </p:nvSpPr>
        <p:spPr>
          <a:xfrm>
            <a:off x="838200" y="2851146"/>
            <a:ext cx="818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Rete esterna con indirizzo 192.1.1.0/24, a cui è stato connesso il container </a:t>
            </a:r>
            <a:r>
              <a:rPr lang="it-IT" i="1" dirty="0"/>
              <a:t>cliente1.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E3C412D-42E8-4A97-BE87-75FC0E0AE5B4}"/>
              </a:ext>
            </a:extLst>
          </p:cNvPr>
          <p:cNvSpPr txBox="1"/>
          <p:nvPr/>
        </p:nvSpPr>
        <p:spPr>
          <a:xfrm>
            <a:off x="830509" y="4190075"/>
            <a:ext cx="109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Rete DMZ con indirizzo 192.1.2.0/24, a cui sono stati connessi i container di </a:t>
            </a:r>
            <a:r>
              <a:rPr lang="it-IT" i="1" dirty="0"/>
              <a:t>web-server, dns-server </a:t>
            </a:r>
            <a:r>
              <a:rPr lang="it-IT" dirty="0"/>
              <a:t>ed </a:t>
            </a:r>
            <a:r>
              <a:rPr lang="it-IT" i="1" dirty="0"/>
              <a:t>ftp-server.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700934A0-18F6-4AB3-A2A1-7752814AC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08" y="4559407"/>
            <a:ext cx="8173277" cy="191479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F2DD3F52-4946-4941-813E-F23C5C802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84689"/>
            <a:ext cx="1018553" cy="10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09CC07-1E86-4A43-B970-ABF61346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51"/>
            <a:ext cx="10515600" cy="1325563"/>
          </a:xfrm>
        </p:spPr>
        <p:txBody>
          <a:bodyPr/>
          <a:lstStyle/>
          <a:p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CREAZIONE DELLA RETE: script Bash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31F886-3DEA-40AD-8037-FA65F4325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84689"/>
            <a:ext cx="1018553" cy="101402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D91EBD8-F011-4741-85B7-B701812B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754107"/>
            <a:ext cx="9034137" cy="146337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E2ED838-0656-4B3E-BF6F-0BE45C9B58F5}"/>
              </a:ext>
            </a:extLst>
          </p:cNvPr>
          <p:cNvSpPr txBox="1"/>
          <p:nvPr/>
        </p:nvSpPr>
        <p:spPr>
          <a:xfrm>
            <a:off x="838198" y="1605585"/>
            <a:ext cx="8438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stato </a:t>
            </a:r>
            <a:r>
              <a:rPr lang="it-IT" dirty="0" err="1"/>
              <a:t>runnato</a:t>
            </a:r>
            <a:r>
              <a:rPr lang="it-IT" dirty="0"/>
              <a:t> il container del </a:t>
            </a:r>
            <a:r>
              <a:rPr lang="it-IT" i="1" dirty="0"/>
              <a:t>firewall1</a:t>
            </a:r>
            <a:r>
              <a:rPr lang="it-IT" dirty="0"/>
              <a:t>:</a:t>
            </a:r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Abilitando l’</a:t>
            </a:r>
            <a:r>
              <a:rPr lang="it-IT" dirty="0" err="1"/>
              <a:t>ip</a:t>
            </a:r>
            <a:r>
              <a:rPr lang="it-IT" dirty="0"/>
              <a:t> forwarding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Connettendolo alla rete esterna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Riavviando il demone </a:t>
            </a:r>
            <a:r>
              <a:rPr lang="it-IT" b="1" i="1" dirty="0"/>
              <a:t>ulogd2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Infine connettendolo alla </a:t>
            </a:r>
            <a:r>
              <a:rPr lang="it-IT" dirty="0" err="1"/>
              <a:t>dmz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29439D8-1F9A-43E5-AA8C-246A2A5B752B}"/>
              </a:ext>
            </a:extLst>
          </p:cNvPr>
          <p:cNvSpPr txBox="1"/>
          <p:nvPr/>
        </p:nvSpPr>
        <p:spPr>
          <a:xfrm>
            <a:off x="838198" y="5425647"/>
            <a:ext cx="947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Sono stati eseguiti comandi analoghi per il </a:t>
            </a:r>
            <a:r>
              <a:rPr lang="it-IT" i="1" dirty="0"/>
              <a:t>firewall2</a:t>
            </a:r>
            <a:r>
              <a:rPr lang="it-IT" dirty="0"/>
              <a:t>, il quale è stato collegato a </a:t>
            </a:r>
            <a:r>
              <a:rPr lang="it-IT" b="1" dirty="0"/>
              <a:t>rete interna </a:t>
            </a:r>
            <a:r>
              <a:rPr lang="it-IT" dirty="0"/>
              <a:t>e </a:t>
            </a:r>
            <a:r>
              <a:rPr lang="it-IT" b="1" dirty="0"/>
              <a:t>DMZ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082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3607A-06D0-4D73-BAA7-22FCFF43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CREAZIONE DELLA RETE: script Bash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42F32FA-B8FC-402D-8C89-9CED478A3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84689"/>
            <a:ext cx="1018553" cy="101402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066CE71-994E-4960-9870-8097A07E1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22" y="2469294"/>
            <a:ext cx="6931561" cy="236543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A9B9B86-F4F1-4CF0-B71F-075E74DD9F21}"/>
              </a:ext>
            </a:extLst>
          </p:cNvPr>
          <p:cNvSpPr txBox="1"/>
          <p:nvPr/>
        </p:nvSpPr>
        <p:spPr>
          <a:xfrm>
            <a:off x="838200" y="1786458"/>
            <a:ext cx="572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Inserimento delle regole di </a:t>
            </a:r>
            <a:r>
              <a:rPr lang="it-IT" dirty="0" err="1"/>
              <a:t>routing</a:t>
            </a:r>
            <a:r>
              <a:rPr lang="it-IT" dirty="0"/>
              <a:t> nei container della rete.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3B9879B-38E6-49BD-9427-D36849F408E7}"/>
              </a:ext>
            </a:extLst>
          </p:cNvPr>
          <p:cNvSpPr txBox="1"/>
          <p:nvPr/>
        </p:nvSpPr>
        <p:spPr>
          <a:xfrm>
            <a:off x="838200" y="5501866"/>
            <a:ext cx="1073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 esterno ed host interno non possono in alcun modo comunicare, dato che non è stata prevista una policy di instradamento che li collega.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E12D0EB-0749-4EC0-BEBB-84E3319B4118}"/>
              </a:ext>
            </a:extLst>
          </p:cNvPr>
          <p:cNvSpPr txBox="1"/>
          <p:nvPr/>
        </p:nvSpPr>
        <p:spPr>
          <a:xfrm>
            <a:off x="8090312" y="2469294"/>
            <a:ext cx="3484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i servizi della DMZ è stata pensata la seguente policy di instradamento:</a:t>
            </a:r>
          </a:p>
          <a:p>
            <a:pPr marL="285750" indent="-285750">
              <a:buFontTx/>
              <a:buChar char="-"/>
            </a:pPr>
            <a:r>
              <a:rPr lang="it-IT" dirty="0"/>
              <a:t>Default Gateway = firewall1, per comunicazioni con rete esterna.</a:t>
            </a:r>
          </a:p>
          <a:p>
            <a:pPr marL="285750" indent="-285750">
              <a:buFontTx/>
              <a:buChar char="-"/>
            </a:pPr>
            <a:r>
              <a:rPr lang="it-IT" dirty="0"/>
              <a:t>Default Gateway = firewall2, per comunicazioni con rete interna.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879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F47AA8-B809-4301-A229-417D954C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i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CREAZIONE DELLA RETE: docker-compose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453B6F-519B-4AF2-9B61-E48370652DFB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La </a:t>
            </a:r>
            <a:r>
              <a:rPr lang="en-US" sz="2200" dirty="0" err="1"/>
              <a:t>configurazione</a:t>
            </a:r>
            <a:r>
              <a:rPr lang="en-US" sz="2200" dirty="0"/>
              <a:t> </a:t>
            </a:r>
            <a:r>
              <a:rPr lang="en-US" sz="2200" dirty="0" err="1"/>
              <a:t>precedente</a:t>
            </a:r>
            <a:r>
              <a:rPr lang="en-US" sz="2200" dirty="0"/>
              <a:t> è </a:t>
            </a:r>
            <a:r>
              <a:rPr lang="en-US" sz="2200" dirty="0" err="1"/>
              <a:t>stata</a:t>
            </a:r>
            <a:r>
              <a:rPr lang="en-US" sz="2200" dirty="0"/>
              <a:t> </a:t>
            </a:r>
            <a:r>
              <a:rPr lang="en-US" sz="2200" dirty="0" err="1"/>
              <a:t>ulteriormente</a:t>
            </a:r>
            <a:r>
              <a:rPr lang="en-US" sz="2200" dirty="0"/>
              <a:t> </a:t>
            </a:r>
            <a:r>
              <a:rPr lang="en-US" sz="2200" dirty="0" err="1"/>
              <a:t>riprodotta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il </a:t>
            </a:r>
            <a:r>
              <a:rPr lang="en-US" sz="2200" i="1" dirty="0"/>
              <a:t>tool </a:t>
            </a:r>
            <a:r>
              <a:rPr lang="en-US" sz="2200" dirty="0"/>
              <a:t>docker-compose.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(</a:t>
            </a:r>
            <a:r>
              <a:rPr lang="en-US" sz="1600" i="1" dirty="0"/>
              <a:t>Nella </a:t>
            </a:r>
            <a:r>
              <a:rPr lang="en-US" sz="1600" i="1" dirty="0" err="1"/>
              <a:t>foto</a:t>
            </a:r>
            <a:r>
              <a:rPr lang="en-US" sz="1600" i="1" dirty="0"/>
              <a:t> è </a:t>
            </a:r>
            <a:r>
              <a:rPr lang="en-US" sz="1600" i="1" dirty="0" err="1"/>
              <a:t>stato</a:t>
            </a:r>
            <a:r>
              <a:rPr lang="en-US" sz="1600" i="1" dirty="0"/>
              <a:t> </a:t>
            </a:r>
            <a:r>
              <a:rPr lang="en-US" sz="1600" i="1" dirty="0" err="1"/>
              <a:t>riportato</a:t>
            </a:r>
            <a:r>
              <a:rPr lang="en-US" sz="1600" i="1" dirty="0"/>
              <a:t> </a:t>
            </a:r>
            <a:r>
              <a:rPr lang="en-US" sz="1600" i="1" dirty="0" err="1"/>
              <a:t>parte</a:t>
            </a:r>
            <a:r>
              <a:rPr lang="en-US" sz="1600" i="1" dirty="0"/>
              <a:t> del file docker-</a:t>
            </a:r>
            <a:r>
              <a:rPr lang="en-US" sz="1600" i="1" dirty="0" err="1"/>
              <a:t>compose.yml</a:t>
            </a:r>
            <a:r>
              <a:rPr lang="en-US" sz="1600" i="1" dirty="0"/>
              <a:t>)</a:t>
            </a:r>
            <a:endParaRPr lang="en-US" sz="1600" dirty="0"/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E0D13EA-08F2-43FB-B82C-BC05A4E7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88" y="642458"/>
            <a:ext cx="6030097" cy="557784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9C50009-4F2F-45D4-A7EE-ACD98324E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6" y="33889"/>
            <a:ext cx="1018553" cy="10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7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8A500DE56B704A93E194415389EEEB" ma:contentTypeVersion="10" ma:contentTypeDescription="Creare un nuovo documento." ma:contentTypeScope="" ma:versionID="0cdd31afb103bbfa0c5398a286769941">
  <xsd:schema xmlns:xsd="http://www.w3.org/2001/XMLSchema" xmlns:xs="http://www.w3.org/2001/XMLSchema" xmlns:p="http://schemas.microsoft.com/office/2006/metadata/properties" xmlns:ns2="7983eaa5-7b80-486c-a51c-80ecd69cd50b" xmlns:ns3="7fb5ec74-1c38-4dce-8d59-0def0a365bda" targetNamespace="http://schemas.microsoft.com/office/2006/metadata/properties" ma:root="true" ma:fieldsID="7e1cd22a046be7e8b255e9d93550c64e" ns2:_="" ns3:_="">
    <xsd:import namespace="7983eaa5-7b80-486c-a51c-80ecd69cd50b"/>
    <xsd:import namespace="7fb5ec74-1c38-4dce-8d59-0def0a365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83eaa5-7b80-486c-a51c-80ecd69cd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5ec74-1c38-4dce-8d59-0def0a365bd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AD34FD-BA1E-4F4B-A37C-9BD42B33170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016FA9-78DC-4DDE-9385-14B13CCCDE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C766E5-0377-4281-B873-D782FD6813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83eaa5-7b80-486c-a51c-80ecd69cd50b"/>
    <ds:schemaRef ds:uri="7fb5ec74-1c38-4dce-8d59-0def0a365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1337</Words>
  <Application>Microsoft Office PowerPoint</Application>
  <PresentationFormat>Widescreen</PresentationFormat>
  <Paragraphs>142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Wingdings</vt:lpstr>
      <vt:lpstr>Office Theme</vt:lpstr>
      <vt:lpstr> Progettazione e Configurazione di una rete aziendale protetta da due Firewall e dotata di DMZ</vt:lpstr>
      <vt:lpstr>OBIETTIVI </vt:lpstr>
      <vt:lpstr>PROGETTAZIONE DELLA RETE</vt:lpstr>
      <vt:lpstr>CONFIGURAZIONE RETE CON DOCKER</vt:lpstr>
      <vt:lpstr>PowerPoint Presentation</vt:lpstr>
      <vt:lpstr>CREAZIONE DELLA RETE: script Bash</vt:lpstr>
      <vt:lpstr>CREAZIONE DELLA RETE: script Bash</vt:lpstr>
      <vt:lpstr>CREAZIONE DELLA RETE: script Bash</vt:lpstr>
      <vt:lpstr>CREAZIONE DELLA RETE: docker-compose</vt:lpstr>
      <vt:lpstr>IPTABLES</vt:lpstr>
      <vt:lpstr>ULOGD2</vt:lpstr>
      <vt:lpstr>ULOGD2: utilizzo</vt:lpstr>
      <vt:lpstr>ULOGD2: ulogd.conf</vt:lpstr>
      <vt:lpstr>IPTABLES: Regole (1)</vt:lpstr>
      <vt:lpstr>IPTABLES: Regole (2)</vt:lpstr>
      <vt:lpstr>SECURITY RULES (1)</vt:lpstr>
      <vt:lpstr>SECURITY RULES (2)</vt:lpstr>
      <vt:lpstr>SECURITY TEST (2)</vt:lpstr>
      <vt:lpstr>SECURITY RULES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Progettazione e Configurazione di una rete aziendale protetta da due Firewall e dotata di DMZ</dc:title>
  <dc:creator>em ma</dc:creator>
  <cp:lastModifiedBy>CARMINE PIO D'ANTUONO</cp:lastModifiedBy>
  <cp:revision>28</cp:revision>
  <dcterms:created xsi:type="dcterms:W3CDTF">2022-04-12T13:09:40Z</dcterms:created>
  <dcterms:modified xsi:type="dcterms:W3CDTF">2022-04-12T18:34:32Z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0x0101004B8A500DE56B704A93E194415389EEEB</vt:lpwstr>
  </property>
</Properties>
</file>