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8" r:id="rId5"/>
    <p:sldId id="271" r:id="rId6"/>
    <p:sldId id="274" r:id="rId7"/>
    <p:sldId id="277" r:id="rId8"/>
    <p:sldId id="280" r:id="rId9"/>
    <p:sldId id="283" r:id="rId10"/>
    <p:sldId id="286" r:id="rId11"/>
    <p:sldId id="292" r:id="rId12"/>
    <p:sldId id="295" r:id="rId13"/>
    <p:sldId id="755" r:id="rId14"/>
    <p:sldId id="298" r:id="rId15"/>
    <p:sldId id="301" r:id="rId16"/>
    <p:sldId id="304" r:id="rId17"/>
    <p:sldId id="307" r:id="rId18"/>
    <p:sldId id="749" r:id="rId19"/>
    <p:sldId id="750" r:id="rId20"/>
    <p:sldId id="752" r:id="rId21"/>
    <p:sldId id="753" r:id="rId22"/>
    <p:sldId id="756" r:id="rId23"/>
    <p:sldId id="7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D4E4C-D6E9-F93E-38FF-45138CE8A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CC5009-8092-4631-0AA1-9C8AC5B2D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326292-434E-BE19-3539-D941DF86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EF2DB-1948-464B-6910-5EB45AFA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71D17D-568F-EA87-C14F-144B8D95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07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CF485-8089-052E-17BC-683270F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20A563-9780-4CDB-F6AE-8E7CD61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E01EC8-38B9-09C1-D6D0-441EE3B1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70D01-D099-1D4F-B4D1-DC0EA12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A05EA-4445-163B-F864-53ABB4C8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1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72722C-9E2C-B16E-6BCB-9F8E0B5F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DB6E5F-205C-8894-F6B9-9A7DDC05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99FBD-1B8B-BA21-5043-00B3DBB7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AAEDD-7BB2-34D5-C64B-4D65FEFC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C57B55-D0E1-F262-1F50-A5F581C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2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586D1-0C7E-33C1-33F5-F0254CD8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B7AA34-ED1B-9127-D49E-87461821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5A8A29-B5EF-DB60-90FC-8D618607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DEDD9E-062A-C635-197A-128697D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8800F-5B85-FE18-CBD1-21E11A23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65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CCA32-87FA-43F5-C5D2-0F7E2D8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A55AA0-7DAA-8A4F-FCEE-75EA96E2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E7C226-2A8B-083B-A124-4BCC278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4C195C-CF3C-24EC-84C5-4340DDE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F2E813-9BDE-8983-AE9C-7C30C6EB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5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26CA2-DC2B-220D-1AC7-5DB362A9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623BF-B131-670F-0F80-CDCEE7549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10896D-43E5-38D6-527E-D6839D3F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1AFE9F-9BB2-B08C-68A9-8CEE4A4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6269C-3E0C-90F3-0B0F-115D646E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4A4887-91AB-BB64-4628-F3B97041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38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BFDE9-FD65-54FE-09F7-B8F0283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A8EEE2-C77C-67C4-E498-6F8D50B4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383375-331F-351B-64A4-90560F05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D168D7-9354-51C8-57D3-81DA5F2CA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AA8E2-D739-6A43-2611-31043F153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48B476-5DD6-6A0C-F8D6-773EE3B7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130ABA-83DA-0746-D7B7-4DFC9BFD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C55276D-06D7-8E97-4A9D-DA1507E3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1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9CDEB-0223-AA4F-6DAD-74E5C618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6BD219-2D4C-9789-63D2-5E194F04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B955BA-BDC0-AC52-BE29-FAF6F566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3128F3-E56F-9867-77EB-5FC18039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1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DF7E8A-AFBB-BD5E-2C50-5CFCE4FB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6008EC-F6A8-8AA4-D773-C516F802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B775F9-1040-BC2E-CF7D-3F089C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3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EA5B-A03E-1B59-A729-82E3F1F4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8FE955-FB48-1EF0-9F62-4E3E67C7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E8C79B-D0C5-1CAD-BE16-9827E8AB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41F6F0-FE58-FD92-4EC1-93B9084F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5187FF-1C89-14F1-6307-75D0587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E35D0C-8585-53B7-E708-3B8D4254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4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7F847-41B1-1F15-E739-FBB81F7C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28C201-C2DD-54B5-F9A8-79768DC89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476DA9-1824-DC43-F442-C63EAF19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A14EC0-9A44-5D4F-11C1-1EE70D70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F1AA09-5A9E-A7E2-9B9A-EFCBF164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39837A-DD31-53FB-7168-A4BA3B7F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51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7C3F64E-FC8F-228F-AF0D-CC995245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A41294-648E-A3A7-77DC-CD9738F0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34686D-B3F0-B9CB-18DD-261A8E74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C03C-9BEA-427D-9358-DE8A7766E92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4983C9-4F61-D148-D92D-D7CAE7C25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47529-864E-8479-D1CE-D8DE9B8F6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422D-6C54-4CEE-BB35-28525E32F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3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000" b="1"/>
              <a:t>Valerio Mennillo</a:t>
            </a:r>
          </a:p>
          <a:p>
            <a:pPr algn="r"/>
            <a:r>
              <a:rPr lang="it-IT" sz="2000" b="1"/>
              <a:t>Dario Riccardi</a:t>
            </a:r>
          </a:p>
          <a:p>
            <a:pPr algn="r"/>
            <a:r>
              <a:rPr lang="it-IT" sz="2000" b="1"/>
              <a:t>Giuseppe Spiezia</a:t>
            </a:r>
          </a:p>
          <a:p>
            <a:pPr algn="r"/>
            <a:r>
              <a:rPr lang="it-IT" sz="2000" b="1"/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2791642" y="3237044"/>
            <a:ext cx="694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7200" b="1"/>
              <a:t>UNINASTREAM</a:t>
            </a:r>
            <a:endParaRPr lang="it-IT" sz="6000" b="1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5CF69-BEAA-6CEA-94FA-0D767873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2300394" cy="1325563"/>
          </a:xfrm>
        </p:spPr>
        <p:txBody>
          <a:bodyPr>
            <a:normAutofit/>
          </a:bodyPr>
          <a:lstStyle/>
          <a:p>
            <a:r>
              <a:rPr lang="it-IT" sz="5400" b="1"/>
              <a:t>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FD685-976B-A4D0-4D7B-86C35071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/>
              <a:t>È stato utilizzato il servizio </a:t>
            </a:r>
            <a:r>
              <a:rPr lang="it-IT" sz="3200" i="1" err="1"/>
              <a:t>Let’s Encrypt</a:t>
            </a:r>
            <a:r>
              <a:rPr lang="it-IT" sz="3200"/>
              <a:t>, per la richiesta dei certificati e il protocollo </a:t>
            </a:r>
            <a:r>
              <a:rPr lang="it-IT" sz="3200" i="1"/>
              <a:t>OAuth2.0</a:t>
            </a:r>
            <a:r>
              <a:rPr lang="it-IT" sz="3200"/>
              <a:t> per l’autorizzazione e l’autenticazione con Google. 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34F8E0-AD5C-5D4E-732C-1C276015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0792F-16DE-9E4E-3487-81FCBF7B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6872394" cy="737937"/>
          </a:xfrm>
        </p:spPr>
        <p:txBody>
          <a:bodyPr>
            <a:noAutofit/>
          </a:bodyPr>
          <a:lstStyle/>
          <a:p>
            <a:r>
              <a:rPr lang="it-IT" sz="5400" b="1"/>
              <a:t>USE-CASE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25A8FF-8EC0-7348-3CDF-BA15919C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4FA96E-3E1A-F6FA-1BF8-FE86E2C6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343596"/>
            <a:ext cx="98964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1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0792F-16DE-9E4E-3487-81FCBF7B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6872394" cy="753979"/>
          </a:xfrm>
        </p:spPr>
        <p:txBody>
          <a:bodyPr>
            <a:noAutofit/>
          </a:bodyPr>
          <a:lstStyle/>
          <a:p>
            <a:r>
              <a:rPr lang="it-IT" sz="5400" b="1" dirty="0"/>
              <a:t>DEPLOYMENT DIAGRAM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25A8FF-8EC0-7348-3CDF-BA15919C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1CF0C5-B8C0-B6B1-987C-7C21D21F2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54" y="1495101"/>
            <a:ext cx="12117491" cy="47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7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0792F-16DE-9E4E-3487-81FCBF7B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6872394" cy="753979"/>
          </a:xfrm>
        </p:spPr>
        <p:txBody>
          <a:bodyPr>
            <a:noAutofit/>
          </a:bodyPr>
          <a:lstStyle/>
          <a:p>
            <a:r>
              <a:rPr lang="it-IT" sz="5400" b="1"/>
              <a:t>DEPLOYMENT DIAGRAM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25A8FF-8EC0-7348-3CDF-BA15919C2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43692-F4E7-C665-046F-63CFFCB1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428" y="1398711"/>
            <a:ext cx="11753142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7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7E4A87-AEBD-3496-BA21-A55F5FD7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5990078" cy="802105"/>
          </a:xfrm>
        </p:spPr>
        <p:txBody>
          <a:bodyPr>
            <a:normAutofit fontScale="90000"/>
          </a:bodyPr>
          <a:lstStyle/>
          <a:p>
            <a:r>
              <a:rPr lang="it-IT" sz="6000" b="1"/>
              <a:t>SEQUENCE</a:t>
            </a:r>
            <a:r>
              <a:rPr lang="it-IT" sz="4800"/>
              <a:t> </a:t>
            </a:r>
            <a:r>
              <a:rPr lang="it-IT" sz="6000" b="1"/>
              <a:t>DIAGRAM</a:t>
            </a:r>
            <a:endParaRPr lang="it-IT" sz="4800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22609-C658-4DC4-B709-4970BA71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852699"/>
            <a:ext cx="11293642" cy="3152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/>
              <a:t>Di seguito vengono riportati due sequence diagram. In particolare, vengono riportati i sequence diagram </a:t>
            </a:r>
            <a:r>
              <a:rPr lang="it-IT" sz="3200" b="1"/>
              <a:t>Aggiungi video </a:t>
            </a:r>
            <a:r>
              <a:rPr lang="it-IT" sz="3200"/>
              <a:t>e </a:t>
            </a:r>
            <a:r>
              <a:rPr lang="it-IT" sz="3200" b="1"/>
              <a:t>Visualizza video</a:t>
            </a:r>
            <a:r>
              <a:rPr lang="it-IT" sz="3200"/>
              <a:t>. Vengono evidenziate le procedure di login e logout dell’utente.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E4F1EF-3FAE-BF5C-DA91-320A0D5A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4338099" cy="330521"/>
          </a:xfrm>
        </p:spPr>
        <p:txBody>
          <a:bodyPr>
            <a:normAutofit fontScale="90000"/>
          </a:bodyPr>
          <a:lstStyle/>
          <a:p>
            <a:r>
              <a:rPr lang="it-IT" b="1"/>
              <a:t>AGGIUNGI VIDEO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D3D0E46-BB4C-570D-1BB4-F95CC55E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23" y="1360859"/>
            <a:ext cx="5821753" cy="51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4338099" cy="330521"/>
          </a:xfrm>
        </p:spPr>
        <p:txBody>
          <a:bodyPr>
            <a:normAutofit fontScale="90000"/>
          </a:bodyPr>
          <a:lstStyle/>
          <a:p>
            <a:r>
              <a:rPr lang="it-IT" b="1"/>
              <a:t>VISUALIZZA VIDEO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5767FE9-7146-D7DD-7A2F-B7A463809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8" y="1196401"/>
            <a:ext cx="7092079" cy="5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4338099" cy="330521"/>
          </a:xfrm>
        </p:spPr>
        <p:txBody>
          <a:bodyPr>
            <a:normAutofit fontScale="90000"/>
          </a:bodyPr>
          <a:lstStyle/>
          <a:p>
            <a:r>
              <a:rPr lang="it-IT" b="1"/>
              <a:t>VISUALIZZA VIDEO (2)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F411DCA8-F87F-30AB-D955-B579B919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6" y="1188814"/>
            <a:ext cx="7176839" cy="56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4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4338099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Home Page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1DCA8-F87F-30AB-D955-B579B9193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r="4244"/>
          <a:stretch/>
        </p:blipFill>
        <p:spPr>
          <a:xfrm>
            <a:off x="839416" y="1916832"/>
            <a:ext cx="1065718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8" y="377330"/>
            <a:ext cx="4338099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Login Page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1DCA8-F87F-30AB-D955-B579B919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64181" y="908720"/>
            <a:ext cx="531569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56F65-5564-87CC-9537-C101F510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1"/>
            <a:ext cx="4433994" cy="834190"/>
          </a:xfrm>
        </p:spPr>
        <p:txBody>
          <a:bodyPr>
            <a:normAutofit/>
          </a:bodyPr>
          <a:lstStyle/>
          <a:p>
            <a:pPr algn="ctr"/>
            <a:r>
              <a:rPr lang="it-IT" sz="5400" b="1"/>
              <a:t>UNINASTREAM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541546-E51F-89C2-7BB5-8F24B8D3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47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it-IT" sz="3200"/>
              <a:t>L’obiettivo del progetto del corso di </a:t>
            </a:r>
            <a:r>
              <a:rPr lang="it-IT" sz="3200" i="1"/>
              <a:t>Security System Design </a:t>
            </a:r>
            <a:r>
              <a:rPr lang="it-IT" sz="3200"/>
              <a:t>è ridurre le vulnerabilità della nostra applicazione e valutarne il livello  di sicurezza raggiunto, in riferimento allo standard </a:t>
            </a:r>
            <a:r>
              <a:rPr lang="it-IT" sz="3200" b="1"/>
              <a:t>NIST 800-53r5</a:t>
            </a:r>
            <a:r>
              <a:rPr lang="it-IT" sz="3200"/>
              <a:t>. </a:t>
            </a:r>
          </a:p>
          <a:p>
            <a:pPr marL="0" indent="0" algn="just">
              <a:buNone/>
            </a:pPr>
            <a:endParaRPr lang="it-IT" sz="3200"/>
          </a:p>
          <a:p>
            <a:pPr marL="0" indent="0" algn="just">
              <a:buNone/>
            </a:pPr>
            <a:r>
              <a:rPr lang="it-IT" sz="3200"/>
              <a:t>A tal fine è stata realizzata un’applicazione web per lo streaming video, in cui gli utenti possono sottoscrivere un abbonamento o acquistare un video. I video vengono caricati dai gestori video.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A8EAB4-310C-7DEE-416C-9D1EEA79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6772379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UTENTE - Ricerca Video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1DCA8-F87F-30AB-D955-B579B919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9416" y="1340768"/>
            <a:ext cx="10513168" cy="49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0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6737996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UTENTE - I miei video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1DCA8-F87F-30AB-D955-B579B919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3392" y="1484784"/>
            <a:ext cx="10478785" cy="46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6916395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GESTORE VIDEO - Aggiungi video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C5DB4-0E8B-4FDD-C1D1-280AF79B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40768"/>
            <a:ext cx="1097454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89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7BBD7-2589-8157-921C-26DC0C75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1" y="350516"/>
            <a:ext cx="6916395" cy="330521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GESTORE VIDEO – Modifica Video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BDCC5-1B75-8F86-3458-1B77854D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E2F190-B267-65EC-0FBC-28E3FEEE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628800"/>
            <a:ext cx="11136560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41844-5113-5AC7-6D3D-68A4A5CC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1"/>
            <a:ext cx="3952731" cy="882316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/>
              <a:t>UNINASTREAM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785E6-69D2-0211-4EBC-A238BF40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54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it-IT" sz="3200"/>
          </a:p>
          <a:p>
            <a:pPr marL="0" indent="0" algn="just">
              <a:buNone/>
            </a:pPr>
            <a:r>
              <a:rPr lang="it-IT" sz="3200"/>
              <a:t>L’applicazione permette all’utente di registrarsi e di loggarsi. L’utente loggato può effettuare una ricerca di video in catalogo o visualizzare i video di cui detiene i permessi.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D3669D-63D2-204A-7A9B-704A075A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DD28E-2363-1FF6-FB0D-3A6C3AC3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1"/>
            <a:ext cx="6166541" cy="673768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A494C7-00C0-2CA3-1F6F-D4BB921C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174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it-IT" sz="3200"/>
              <a:t>Sono stati analizzati i requisiti della </a:t>
            </a:r>
            <a:r>
              <a:rPr lang="it-IT" sz="3200" b="1"/>
              <a:t>triade CIA</a:t>
            </a:r>
            <a:r>
              <a:rPr lang="it-IT" sz="3200"/>
              <a:t>:</a:t>
            </a:r>
          </a:p>
          <a:p>
            <a:pPr algn="just"/>
            <a:r>
              <a:rPr lang="it-IT" sz="3200" err="1"/>
              <a:t>Confidentiality</a:t>
            </a:r>
            <a:endParaRPr lang="it-IT" sz="3200"/>
          </a:p>
          <a:p>
            <a:pPr algn="just"/>
            <a:r>
              <a:rPr lang="it-IT" sz="3200" err="1"/>
              <a:t>Integrity</a:t>
            </a:r>
            <a:endParaRPr lang="it-IT" sz="3200"/>
          </a:p>
          <a:p>
            <a:pPr algn="just"/>
            <a:r>
              <a:rPr lang="it-IT" sz="3200" err="1"/>
              <a:t>Availabilty </a:t>
            </a:r>
          </a:p>
          <a:p>
            <a:pPr marL="0" indent="0" algn="just">
              <a:buNone/>
            </a:pPr>
            <a:r>
              <a:rPr lang="it-IT" sz="3200"/>
              <a:t>Inoltre, ne sono stati individuati altri quali </a:t>
            </a:r>
          </a:p>
          <a:p>
            <a:pPr algn="just"/>
            <a:r>
              <a:rPr lang="it-IT" sz="3200"/>
              <a:t>Authentication</a:t>
            </a:r>
          </a:p>
          <a:p>
            <a:pPr algn="just"/>
            <a:r>
              <a:rPr lang="it-IT" sz="3200" err="1"/>
              <a:t>Authorization</a:t>
            </a:r>
            <a:endParaRPr lang="it-IT" sz="3200"/>
          </a:p>
          <a:p>
            <a:pPr algn="just"/>
            <a:r>
              <a:rPr lang="it-IT" sz="3200"/>
              <a:t>Accountability </a:t>
            </a:r>
          </a:p>
          <a:p>
            <a:pPr algn="just"/>
            <a:r>
              <a:rPr lang="it-IT" sz="3200"/>
              <a:t>Non repudation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AE8E21-E74B-16A0-9C07-C48BBDA7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8B0BA-04A7-A5BB-B96A-8E9EC8D5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2" y="4950"/>
            <a:ext cx="5059636" cy="781113"/>
          </a:xfrm>
        </p:spPr>
        <p:txBody>
          <a:bodyPr>
            <a:normAutofit fontScale="90000"/>
          </a:bodyPr>
          <a:lstStyle/>
          <a:p>
            <a:r>
              <a:rPr lang="it-IT" sz="5400" b="1"/>
              <a:t>CONFIDENTIALITY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92A17A-7026-84E1-AC6D-9B4FCBD3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50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Gli asset da proteggere della nostra applicazione sono i </a:t>
            </a:r>
            <a:r>
              <a:rPr lang="it-IT" sz="3200" b="1"/>
              <a:t>video</a:t>
            </a:r>
            <a:r>
              <a:rPr lang="it-IT" sz="3200"/>
              <a:t> e i </a:t>
            </a:r>
            <a:r>
              <a:rPr lang="it-IT" sz="3200" b="1"/>
              <a:t>dati sensibili </a:t>
            </a:r>
            <a:r>
              <a:rPr lang="it-IT" sz="3200"/>
              <a:t>degli utenti, quindi bisogna garantire che a queste informazioni possano accedere solo le entità autorizzate. Per garantire ciò possiamo usare dei protocolli per </a:t>
            </a:r>
            <a:r>
              <a:rPr lang="it-IT" sz="3200" i="1"/>
              <a:t>proteggere le comunicazioni </a:t>
            </a:r>
            <a:r>
              <a:rPr lang="it-IT" sz="3200"/>
              <a:t>tra le varie entità.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EE8AC7-2530-C072-AC89-717222D5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7DDF6-55E4-917C-55B6-508B8395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1"/>
            <a:ext cx="3166667" cy="690101"/>
          </a:xfrm>
        </p:spPr>
        <p:txBody>
          <a:bodyPr>
            <a:normAutofit fontScale="90000"/>
          </a:bodyPr>
          <a:lstStyle/>
          <a:p>
            <a:r>
              <a:rPr lang="it-IT" sz="5400" b="1"/>
              <a:t>INTEGRITY</a:t>
            </a:r>
            <a:endParaRPr lang="it-IT" b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2E8D00-B863-9D2D-C3F1-65DF9EE4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6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Per evitare </a:t>
            </a:r>
            <a:r>
              <a:rPr lang="it-IT" sz="3200" b="1"/>
              <a:t>modifiche</a:t>
            </a:r>
            <a:r>
              <a:rPr lang="it-IT" sz="3200"/>
              <a:t> e </a:t>
            </a:r>
            <a:r>
              <a:rPr lang="it-IT" sz="3200" b="1"/>
              <a:t>operazioni</a:t>
            </a:r>
            <a:r>
              <a:rPr lang="it-IT" sz="3200"/>
              <a:t> </a:t>
            </a:r>
            <a:r>
              <a:rPr lang="it-IT" sz="3200" b="1"/>
              <a:t>improprie</a:t>
            </a:r>
            <a:r>
              <a:rPr lang="it-IT" sz="3200"/>
              <a:t> sui dati da parte di entità non autorizzate, sono state implementate alcune misure di sicurezza quali l’uso della </a:t>
            </a:r>
            <a:r>
              <a:rPr lang="it-IT" sz="3200" i="1"/>
              <a:t>crittografia</a:t>
            </a:r>
            <a:r>
              <a:rPr lang="it-IT" sz="3200"/>
              <a:t> per lo scambio di dati, la verifica dell’identità degli utenti per accedere alle informazioni ad essi riservate (</a:t>
            </a:r>
            <a:r>
              <a:rPr lang="it-IT" sz="3200" i="1"/>
              <a:t>authentication</a:t>
            </a:r>
            <a:r>
              <a:rPr lang="it-IT" sz="3200"/>
              <a:t>), la validazione dei dati in input e infine la registrazione delle operazioni degli utenti (</a:t>
            </a:r>
            <a:r>
              <a:rPr lang="it-IT" sz="3200" i="1"/>
              <a:t>non repudation e accountability</a:t>
            </a:r>
            <a:r>
              <a:rPr lang="it-IT" sz="3200"/>
              <a:t>). </a:t>
            </a: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91C985-2077-D75E-A51F-997F9079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9284A-F6F0-DF0A-CE51-FD0BD117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-126"/>
            <a:ext cx="4786920" cy="826209"/>
          </a:xfrm>
        </p:spPr>
        <p:txBody>
          <a:bodyPr>
            <a:noAutofit/>
          </a:bodyPr>
          <a:lstStyle/>
          <a:p>
            <a:r>
              <a:rPr lang="it-IT" sz="5400" b="1"/>
              <a:t>AUTHORIZATION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51F24-7DBD-3D9E-02FC-491267C7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57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Una volta che l’utente è stato autenticato, si verificano i permessi che possiede per capire quali </a:t>
            </a:r>
            <a:r>
              <a:rPr lang="it-IT" sz="3200" b="1"/>
              <a:t>operazioni</a:t>
            </a:r>
            <a:r>
              <a:rPr lang="it-IT" sz="3200"/>
              <a:t> può compiere. Nel caso della nostra applicazione, distinguiamo:</a:t>
            </a:r>
            <a:endParaRPr lang="it-IT" sz="3200" i="1"/>
          </a:p>
          <a:p>
            <a:pPr algn="just"/>
            <a:r>
              <a:rPr lang="it-IT" sz="3200" i="1"/>
              <a:t>Utente registrato</a:t>
            </a:r>
          </a:p>
          <a:p>
            <a:pPr algn="just"/>
            <a:r>
              <a:rPr lang="it-IT" sz="3200" i="1"/>
              <a:t>Gestore video</a:t>
            </a:r>
          </a:p>
          <a:p>
            <a:pPr algn="just"/>
            <a:r>
              <a:rPr lang="it-IT" sz="3200" i="1"/>
              <a:t>Amministratore di sistema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A1519E-0C0E-5329-91FC-874F8E08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6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CADD6-3EC2-BED5-3CD3-5B425E61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3766600" cy="753979"/>
          </a:xfrm>
        </p:spPr>
        <p:txBody>
          <a:bodyPr>
            <a:noAutofit/>
          </a:bodyPr>
          <a:lstStyle/>
          <a:p>
            <a:pPr algn="just"/>
            <a:r>
              <a:rPr lang="it-IT" sz="5400" b="1"/>
              <a:t>AVAILABILITY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48EFC1-694D-B36D-E356-E66061F8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50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/>
              <a:t>Dobbiamo assicurarci che la nostra applicazione sia sempre disponibile per gli utenti, ovvero il sistema deve essere affidabile e capace di eseguire correttamente le proprie funzionalità quando richiesto.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C9B262-ECC0-C321-9F53-C2E4B20A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ECB66-7EAB-E29F-5602-65DB76D1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2" y="0"/>
            <a:ext cx="2284352" cy="753979"/>
          </a:xfrm>
        </p:spPr>
        <p:txBody>
          <a:bodyPr>
            <a:normAutofit fontScale="90000"/>
          </a:bodyPr>
          <a:lstStyle/>
          <a:p>
            <a:r>
              <a:rPr lang="it-IT" sz="5400" b="1"/>
              <a:t>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04A17-7ADA-DDCE-3E7E-FE36E9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t-IT" sz="3200" dirty="0"/>
              <a:t>La nostra applicazione è stata realizzata basandoci su un’architettura a </a:t>
            </a:r>
            <a:r>
              <a:rPr lang="it-IT" sz="3200" i="1" dirty="0" err="1"/>
              <a:t>microservizi</a:t>
            </a:r>
            <a:r>
              <a:rPr lang="it-IT" sz="3200" dirty="0"/>
              <a:t>, utilizzando immagini </a:t>
            </a:r>
            <a:r>
              <a:rPr lang="it-IT" sz="3200" i="1" dirty="0"/>
              <a:t>Docker</a:t>
            </a:r>
            <a:r>
              <a:rPr lang="it-IT" sz="3200" dirty="0"/>
              <a:t> all’interno di </a:t>
            </a:r>
            <a:r>
              <a:rPr lang="it-IT" sz="3200" i="1" dirty="0" err="1"/>
              <a:t>Kubernetes</a:t>
            </a:r>
            <a:r>
              <a:rPr lang="it-IT" sz="3200" dirty="0"/>
              <a:t>:</a:t>
            </a:r>
          </a:p>
          <a:p>
            <a:pPr algn="just"/>
            <a:r>
              <a:rPr lang="it-IT" sz="3200" dirty="0"/>
              <a:t>Per la logica di business (Node.js 18.14.2);</a:t>
            </a:r>
          </a:p>
          <a:p>
            <a:pPr algn="just"/>
            <a:r>
              <a:rPr lang="it-IT" sz="3200" dirty="0"/>
              <a:t>Per la logica di Identity and Access Management (</a:t>
            </a:r>
            <a:r>
              <a:rPr lang="it-IT" sz="3200" dirty="0" err="1"/>
              <a:t>Keycloak</a:t>
            </a:r>
            <a:r>
              <a:rPr lang="it-IT" sz="3200" dirty="0"/>
              <a:t> 21);</a:t>
            </a:r>
          </a:p>
          <a:p>
            <a:pPr algn="just"/>
            <a:r>
              <a:rPr lang="it-IT" sz="3200" dirty="0"/>
              <a:t>Per la gestione dei segreti (</a:t>
            </a:r>
            <a:r>
              <a:rPr lang="it-IT" sz="3200" dirty="0" err="1"/>
              <a:t>Vault</a:t>
            </a:r>
            <a:r>
              <a:rPr lang="it-IT" sz="3200" dirty="0"/>
              <a:t> 1.13.2);</a:t>
            </a:r>
          </a:p>
          <a:p>
            <a:pPr algn="just"/>
            <a:r>
              <a:rPr lang="it-IT" sz="3200" dirty="0"/>
              <a:t>Per la gestione delle richieste HTTPS (</a:t>
            </a:r>
            <a:r>
              <a:rPr lang="it-IT" sz="3200" dirty="0" err="1"/>
              <a:t>NginX</a:t>
            </a:r>
            <a:r>
              <a:rPr lang="it-IT" sz="3200" dirty="0"/>
              <a:t> 1.7.0);</a:t>
            </a:r>
          </a:p>
          <a:p>
            <a:pPr algn="just"/>
            <a:r>
              <a:rPr lang="it-IT" sz="3200" dirty="0"/>
              <a:t>Per la gestione dei certificati (</a:t>
            </a:r>
            <a:r>
              <a:rPr lang="it-IT" sz="3200" dirty="0" err="1"/>
              <a:t>cert</a:t>
            </a:r>
            <a:r>
              <a:rPr lang="it-IT" sz="3200" dirty="0"/>
              <a:t>-manager v1);</a:t>
            </a:r>
          </a:p>
          <a:p>
            <a:pPr algn="just"/>
            <a:r>
              <a:rPr lang="it-IT" sz="3200" dirty="0"/>
              <a:t>Per la gestione dei dati (</a:t>
            </a:r>
            <a:r>
              <a:rPr lang="it-IT" sz="3200" dirty="0" err="1"/>
              <a:t>MongoDB</a:t>
            </a:r>
            <a:r>
              <a:rPr lang="it-IT" sz="3200" dirty="0"/>
              <a:t>);</a:t>
            </a:r>
          </a:p>
          <a:p>
            <a:pPr marL="0" indent="0" algn="just">
              <a:buNone/>
            </a:pPr>
            <a:r>
              <a:rPr lang="it-IT" sz="3200" dirty="0"/>
              <a:t>In questo modo isoliamo le responsabilità tra i vari </a:t>
            </a:r>
            <a:r>
              <a:rPr lang="it-IT" sz="3200" dirty="0" err="1"/>
              <a:t>microservizi</a:t>
            </a:r>
            <a:r>
              <a:rPr lang="it-IT" sz="3200" dirty="0"/>
              <a:t> evitando propagazione di fallimenti.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10C317-F9C1-4BC3-436C-6C34F864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49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508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di Office</vt:lpstr>
      <vt:lpstr>Presentazione standard di PowerPoint</vt:lpstr>
      <vt:lpstr>UNINASTREAM</vt:lpstr>
      <vt:lpstr>UNINASTREAM</vt:lpstr>
      <vt:lpstr>ANALISI DEI REQUISITI</vt:lpstr>
      <vt:lpstr>CONFIDENTIALITY</vt:lpstr>
      <vt:lpstr>INTEGRITY</vt:lpstr>
      <vt:lpstr>AUTHORIZATION</vt:lpstr>
      <vt:lpstr>AVAILABILITY</vt:lpstr>
      <vt:lpstr>DESIGN</vt:lpstr>
      <vt:lpstr>DESIGN</vt:lpstr>
      <vt:lpstr>USE-CASE DIAGRAM</vt:lpstr>
      <vt:lpstr>DEPLOYMENT DIAGRAM </vt:lpstr>
      <vt:lpstr>DEPLOYMENT DIAGRAM</vt:lpstr>
      <vt:lpstr>SEQUENCE DIAGRAM</vt:lpstr>
      <vt:lpstr>AGGIUNGI VIDEO</vt:lpstr>
      <vt:lpstr>VISUALIZZA VIDEO</vt:lpstr>
      <vt:lpstr>VISUALIZZA VIDEO (2)</vt:lpstr>
      <vt:lpstr>Home Page</vt:lpstr>
      <vt:lpstr>Login Page</vt:lpstr>
      <vt:lpstr>UTENTE - Ricerca Video</vt:lpstr>
      <vt:lpstr>UTENTE - I miei video</vt:lpstr>
      <vt:lpstr>GESTORE VIDEO - Aggiungi video</vt:lpstr>
      <vt:lpstr>GESTORE VIDEO – Modifica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varriale</dc:creator>
  <cp:lastModifiedBy>GIUSEPPE SPIEZIA</cp:lastModifiedBy>
  <cp:revision>99</cp:revision>
  <dcterms:created xsi:type="dcterms:W3CDTF">2023-03-27T09:12:40Z</dcterms:created>
  <dcterms:modified xsi:type="dcterms:W3CDTF">2023-05-23T07:51:14Z</dcterms:modified>
</cp:coreProperties>
</file>