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3" r:id="rId2"/>
    <p:sldId id="676" r:id="rId3"/>
    <p:sldId id="679" r:id="rId4"/>
    <p:sldId id="682" r:id="rId5"/>
    <p:sldId id="685" r:id="rId6"/>
    <p:sldId id="688" r:id="rId7"/>
    <p:sldId id="273" r:id="rId8"/>
    <p:sldId id="694" r:id="rId9"/>
    <p:sldId id="697" r:id="rId10"/>
    <p:sldId id="767" r:id="rId11"/>
    <p:sldId id="700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8A239-3479-D7DC-42DB-990A5C42E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7CB7A64-C9C3-C5AA-F5E2-D7D5757D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A6C7C6-5E7D-6CA0-2401-B6295E95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23D147-557E-2BC8-BB96-DC2DB8F4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C0946-A618-1CD5-F1E4-F4F70EAE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53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E53AE-0E6E-99BA-E346-D821CF15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169438-E76A-3140-B92B-79FC4FD1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006F7E-74FF-9673-9975-75D24F56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36F9F-D4E7-17CE-270A-B0043CDF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1667CB-535C-637C-8622-7CD4643C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5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D731DA5-7A87-3C1D-F564-B62C97AB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454477-D0B3-7244-4463-864B69662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137E1A-C38E-A739-458A-8F6F0596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02B835-E4B1-31EC-A308-567DA84C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5D2854-EE69-2127-0F0C-73D12E5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1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50B1F-739E-ADB6-8F29-CCD78AF9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5C732-38A6-7360-D3BB-44C017EE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912FB-14ED-C583-06B3-0EFB82A8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314A73-8366-088C-2A99-4C3999D9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0A3F0-D5AA-08AA-C9BF-71A77AA1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4D9C1-89A3-A4D7-23E9-1EB49EB6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64AB81-4805-B37A-283E-FF4710E2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1D9580-01EE-E7E7-4CAC-E9155799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955420-C662-FBAA-6515-2F8CC21A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9018AE-AC76-E113-D994-C1E429F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23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EFE33-C5F0-6CAE-0370-192E3631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38FAD9-21AE-0F01-7C4B-32EE7A122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D4CAFF-AE1A-FE9C-F576-E9288DFB6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75CBB1-4925-C747-A464-38965FFC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7C2ADC-F8CE-0314-EEB9-AEBE934F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11A52B-9312-3B82-3F8F-3974C33F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6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E8D68-BD5F-8D35-91CC-939DF29F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BB3D29-6972-9C40-740F-248312CA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66B6F0-3703-0EE3-63E8-F27FF73FA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8CF911-364A-1E2A-3EE6-5494A049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D367A9-732C-8C76-BD5B-FA6343986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7E7CE2C-C0FD-857F-DE1C-F28115B2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6E28BC4-D826-39D2-CC82-FF980B6B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EE8D32-A0CE-14C9-74F6-F912C83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9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F5D18-62B2-A851-B057-9029FAD2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8BB098F-D9F3-C9C2-E3FC-CE60CF75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A061CA-536F-7F7A-1017-7DD9BAB1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F614E3-1987-0076-4B4E-058C031A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3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15384A7-E116-82A9-89D3-11ED424D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69B592-9192-28EE-B514-DD3C89EF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0A6207-ED21-0538-E2C4-3F7A392E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37FD5-F919-7FE6-608B-00ADB3F2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C1E3B7-8BD8-27DD-211A-D3795891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7F1A20-5170-5489-385B-F2E83280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BD30FB-3EF3-FCD5-D803-77E347CC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EF7A4C-F5F4-4D32-6CEA-CF8E70BC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607A4D-E62C-7DB3-30AA-608FDC1D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5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F9E6B-8AFE-F8BF-D28B-2517C622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12A56D-7556-BCD9-1E34-00DC2722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F72F16-D7A1-03A9-3E3C-CC6D7A89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9037AB-1DFB-600E-FA87-777D4DE1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B7384-9947-DCF8-9DE9-163450E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6292C-1508-D9F6-0766-7313D040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9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260A6B9-0770-D492-3CF8-6148C6DD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0DAD7F-99A1-470D-03E2-817A769B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2B7CB-70A7-0810-DB82-62F5D270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D87D-7C1B-41E0-8993-C8451EC06862}" type="datetimeFigureOut">
              <a:rPr lang="it-IT" smtClean="0"/>
              <a:t>23/05/2023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A138AE-E083-C08D-9CC8-52E3A21C2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70228F-51D0-FF27-8F1E-77CA2DD6D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2F41-DCD5-4D14-BCDC-56E337D452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4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1CA4ABC-BD8F-4BC6-DA61-61E294FC87EE}"/>
              </a:ext>
            </a:extLst>
          </p:cNvPr>
          <p:cNvSpPr txBox="1"/>
          <p:nvPr/>
        </p:nvSpPr>
        <p:spPr>
          <a:xfrm>
            <a:off x="9272337" y="5528431"/>
            <a:ext cx="2919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Valerio Mennillo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Dario Riccardi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Giuseppe Spiezia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Anna Varriale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263EC9C-AA09-8701-F699-5BB6D080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214" y="1066892"/>
            <a:ext cx="5033155" cy="55216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0C6E57-4942-C8FC-3FDC-82510877158F}"/>
              </a:ext>
            </a:extLst>
          </p:cNvPr>
          <p:cNvSpPr txBox="1"/>
          <p:nvPr/>
        </p:nvSpPr>
        <p:spPr>
          <a:xfrm>
            <a:off x="1343472" y="3237044"/>
            <a:ext cx="9073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it-IT" sz="7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PENETRATION TESTING</a:t>
            </a:r>
            <a:endParaRPr kumimoji="0" lang="it-IT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312078E-8A5C-93DB-FC9D-CB676398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840992"/>
          </a:xfrm>
        </p:spPr>
        <p:txBody>
          <a:bodyPr>
            <a:noAutofit/>
          </a:bodyPr>
          <a:lstStyle/>
          <a:p>
            <a:r>
              <a:rPr lang="it-IT" sz="5400" b="1"/>
              <a:t>BASSO: SECURE &amp; SAMESITE COOKIE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840991"/>
            <a:ext cx="11676269" cy="4376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L'omissione dell'attributo secure e samesite nei cookie può compromettere la sicurezza delle informazioni trasmesse attraverso un sito web.</a:t>
            </a:r>
          </a:p>
          <a:p>
            <a:pPr marL="0" indent="0" algn="just">
              <a:buNone/>
            </a:pPr>
            <a:r>
              <a:rPr lang="it-IT"/>
              <a:t>Utilizzando il middleware </a:t>
            </a:r>
            <a:r>
              <a:rPr lang="it-IT" b="1" err="1"/>
              <a:t>cookieParser</a:t>
            </a:r>
            <a:r>
              <a:rPr lang="it-IT"/>
              <a:t> di Node.js sono stati impostati tali header in maniera più restrittiva possibile, pur mantenendo intatte tutte le funzionalità del sistema.</a:t>
            </a:r>
          </a:p>
          <a:p>
            <a:pPr marL="0" indent="0" algn="just">
              <a:buNone/>
            </a:pP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5CF0DC-774E-8019-6087-F93D0700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039" y="4345496"/>
            <a:ext cx="7962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8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84" y="2780928"/>
            <a:ext cx="7979299" cy="1840992"/>
          </a:xfrm>
        </p:spPr>
        <p:txBody>
          <a:bodyPr>
            <a:noAutofit/>
          </a:bodyPr>
          <a:lstStyle/>
          <a:p>
            <a:r>
              <a:rPr lang="it-IT" sz="5400" b="1" dirty="0"/>
              <a:t>GRAZIE PER L’ATTENZIONE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0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48393"/>
          </a:xfrm>
        </p:spPr>
        <p:txBody>
          <a:bodyPr>
            <a:noAutofit/>
          </a:bodyPr>
          <a:lstStyle/>
          <a:p>
            <a:r>
              <a:rPr lang="it-IT" sz="5400" b="1"/>
              <a:t>PENETRATION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871031"/>
            <a:ext cx="11843290" cy="33978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La Penetration Testing è una tecnica di sicurezza informatica utilizzata per identificare ed esaminare le vulnerabilità del sistema e le possibili conseguenze derivabili da un’intrusione: sfrutta la prospettiva degli hacker per identificare i rischi e mitigarli prima che vengano exploitati. In pratica, le aziende possono eseguire attacchi informatici simulati per scovare vulnerabilità e punti di debolezza dell’applicazione.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9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1"/>
            <a:ext cx="7979299" cy="689956"/>
          </a:xfrm>
        </p:spPr>
        <p:txBody>
          <a:bodyPr>
            <a:noAutofit/>
          </a:bodyPr>
          <a:lstStyle/>
          <a:p>
            <a:r>
              <a:rPr lang="it-IT" sz="5400" b="1"/>
              <a:t>PENETRATION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629295"/>
            <a:ext cx="11843290" cy="490450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/>
              <a:t>Per analizzare la nostra applicazione, abbiamo utilizzato il software </a:t>
            </a:r>
            <a:r>
              <a:rPr lang="it-IT" b="1"/>
              <a:t>OWASP Zed Attack Proxy (ZAP), </a:t>
            </a:r>
            <a:r>
              <a:rPr lang="it-IT"/>
              <a:t>un tool open-source creato seguendo i principi della Fondazione OWASP al fine di offrire a tutti la possibilità di poter analizzare le proprie applicazioni e siti Web, rendendoli più sicuri. </a:t>
            </a:r>
          </a:p>
          <a:p>
            <a:pPr marL="0" indent="0" algn="just">
              <a:buNone/>
            </a:pPr>
            <a:r>
              <a:rPr lang="it-IT" b="0" i="0">
                <a:effectLst/>
                <a:latin typeface="gg sans"/>
              </a:rPr>
              <a:t>È</a:t>
            </a:r>
            <a:r>
              <a:rPr lang="it-IT" b="0" i="0">
                <a:solidFill>
                  <a:srgbClr val="DBDEE1"/>
                </a:solidFill>
                <a:effectLst/>
                <a:latin typeface="gg sans"/>
              </a:rPr>
              <a:t> </a:t>
            </a:r>
            <a:r>
              <a:rPr lang="it-IT"/>
              <a:t>composto da due macro-sezioni: </a:t>
            </a:r>
          </a:p>
          <a:p>
            <a:pPr algn="just"/>
            <a:r>
              <a:rPr lang="it-IT"/>
              <a:t>la prima è uno scanner automatizzato di vulnerabilità che consente di identificare problemi e fornisce un report per sviluppatori, sistemisti e addetti alla sicurezza con i dettagli delle vulnerabilità; </a:t>
            </a:r>
          </a:p>
          <a:p>
            <a:pPr algn="just"/>
            <a:r>
              <a:rPr lang="it-IT"/>
              <a:t>la seconda permette a ZAP di operare come proxy che consente di ispezionare il traffico e tutta la comunicazione HTTP e gli eventi, con la possibilità di modificarli o analizzare i loro trigger che sono potenzialmente pericolosi per il sistema.</a:t>
            </a:r>
          </a:p>
          <a:p>
            <a:pPr marL="0" indent="0" algn="just">
              <a:buNone/>
            </a:pPr>
            <a:r>
              <a:rPr lang="it-IT"/>
              <a:t>Noi lo abbiamo utilizzato come scanner automatizzato.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026" name="Picture 2" descr="OWASP's bug bounty program - Bugcrowd">
            <a:extLst>
              <a:ext uri="{FF2B5EF4-FFF2-40B4-BE49-F238E27FC236}">
                <a16:creationId xmlns:a16="http://schemas.microsoft.com/office/drawing/2014/main" id="{CEC46DBC-9DF2-CDD6-A46C-9175B777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03800" y="0"/>
            <a:ext cx="1688200" cy="16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28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640079"/>
          </a:xfrm>
        </p:spPr>
        <p:txBody>
          <a:bodyPr>
            <a:noAutofit/>
          </a:bodyPr>
          <a:lstStyle/>
          <a:p>
            <a:r>
              <a:rPr lang="it-IT" sz="5400" b="1"/>
              <a:t>INTERFACCIA GRAFICA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463041"/>
            <a:ext cx="6244374" cy="47548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/>
              <a:t>ZAP presenta un’interfaccia grafica reattiva e chiara seppur densa.</a:t>
            </a:r>
          </a:p>
          <a:p>
            <a:pPr marL="0" indent="0" algn="just">
              <a:buNone/>
            </a:pPr>
            <a:r>
              <a:rPr lang="it-IT"/>
              <a:t>Possiamo selezionare la modalità di operazione ZAP:</a:t>
            </a:r>
          </a:p>
          <a:p>
            <a:pPr marL="514350" indent="-514350" algn="just">
              <a:buAutoNum type="arabicPeriod"/>
            </a:pPr>
            <a:r>
              <a:rPr lang="it-IT" b="1"/>
              <a:t>Safe</a:t>
            </a:r>
            <a:r>
              <a:rPr lang="it-IT"/>
              <a:t>: impedisce ogni azione potenzialmente pericolosa;</a:t>
            </a:r>
          </a:p>
          <a:p>
            <a:pPr marL="514350" indent="-514350" algn="just">
              <a:buAutoNum type="arabicPeriod"/>
            </a:pPr>
            <a:r>
              <a:rPr lang="it-IT" b="1" err="1"/>
              <a:t>Protected</a:t>
            </a:r>
            <a:r>
              <a:rPr lang="it-IT"/>
              <a:t>: permette azioni dannose negli URL definiti nello Scope;</a:t>
            </a:r>
          </a:p>
          <a:p>
            <a:pPr marL="514350" indent="-514350" algn="just">
              <a:buAutoNum type="arabicPeriod"/>
            </a:pPr>
            <a:r>
              <a:rPr lang="it-IT" b="1"/>
              <a:t>Standard</a:t>
            </a:r>
            <a:r>
              <a:rPr lang="it-IT"/>
              <a:t>: l’usuale modalità in cui vengono eseguiti gli attacchi;</a:t>
            </a:r>
          </a:p>
          <a:p>
            <a:pPr marL="514350" indent="-514350" algn="just">
              <a:buAutoNum type="arabicPeriod"/>
            </a:pPr>
            <a:r>
              <a:rPr lang="it-IT" b="1"/>
              <a:t>ATTACK</a:t>
            </a:r>
            <a:r>
              <a:rPr lang="it-IT"/>
              <a:t>: esegue una scansione attiva su tutti i nodi nello Scope non appena vengono scoperti ed aggiunti.</a:t>
            </a:r>
          </a:p>
          <a:p>
            <a:pPr marL="0" indent="0" algn="just">
              <a:buNone/>
            </a:pPr>
            <a:r>
              <a:rPr lang="it-IT"/>
              <a:t>È stata scelta la modalità ATTACK.</a:t>
            </a:r>
          </a:p>
          <a:p>
            <a:pPr marL="0" indent="0" algn="just">
              <a:buNone/>
            </a:pPr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19B3B48-865B-0B88-B2BF-C0F364D2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6" t="16822" b="35511"/>
          <a:stretch>
            <a:fillRect/>
          </a:stretch>
        </p:blipFill>
        <p:spPr bwMode="auto">
          <a:xfrm>
            <a:off x="6517342" y="2232680"/>
            <a:ext cx="5598916" cy="25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764771"/>
          </a:xfrm>
        </p:spPr>
        <p:txBody>
          <a:bodyPr>
            <a:noAutofit/>
          </a:bodyPr>
          <a:lstStyle/>
          <a:p>
            <a:r>
              <a:rPr lang="it-IT" sz="5400" b="1"/>
              <a:t>AUTOMATED SCAN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463041"/>
            <a:ext cx="11843290" cy="4754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Una modalità di utilizzo di ZAP è la scansione automatica del sito da testare: si sceglie la modalità Standard (o ATTACK se si vogliono scansionare tutti i siti aggiunti automaticamente nello Scope) e si inserisce l’URL da analizzare. Inizia, quindi, l’attività di indicizzazione delle risorse del sito per ricostruire il sitemap (il cui stato viene visualizzato con il tab Spider) e si passa poi alla fase di attacco (tab Active Scan). </a:t>
            </a:r>
          </a:p>
          <a:p>
            <a:pPr marL="0" indent="0" algn="just">
              <a:buNone/>
            </a:pPr>
            <a:r>
              <a:rPr lang="it-IT"/>
              <a:t>Inoltre, con AJAX Spider possiamo indicizzare anche le pagine costruite in modo dinamico.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764771"/>
          </a:xfrm>
        </p:spPr>
        <p:txBody>
          <a:bodyPr>
            <a:noAutofit/>
          </a:bodyPr>
          <a:lstStyle/>
          <a:p>
            <a:r>
              <a:rPr lang="it-IT" sz="5400" b="1"/>
              <a:t>AUTOMATED SCAN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463041"/>
            <a:ext cx="11843290" cy="25755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Terminate le fasi di scansione e attacco, selezioniamo il tab Alerts che ci mostra un elenco dei problemi presenti suddivisi per severità e tipologia. </a:t>
            </a:r>
          </a:p>
          <a:p>
            <a:pPr marL="0" indent="0" algn="just">
              <a:buNone/>
            </a:pPr>
            <a:r>
              <a:rPr lang="it-IT"/>
              <a:t>Cliccando sulla tipologia vengono mostrate le azioni che contengono la vulnerabilità, con URL, il livello di rischio, una descrizione dettagliata della stessa, una possibile soluzione e siti per documentazione tecnica (es. OWASP).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764771"/>
          </a:xfrm>
        </p:spPr>
        <p:txBody>
          <a:bodyPr>
            <a:noAutofit/>
          </a:bodyPr>
          <a:lstStyle/>
          <a:p>
            <a:r>
              <a:rPr lang="it-IT" sz="5400" b="1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463041"/>
            <a:ext cx="5470541" cy="4754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Sono state ritrovate 14 avvisi, di cui 10 vulnerabilità di cui 5 livello medio e 5 livello basso.</a:t>
            </a:r>
          </a:p>
          <a:p>
            <a:pPr marL="0" indent="0" algn="just">
              <a:buNone/>
            </a:pPr>
            <a:r>
              <a:rPr lang="it-IT" dirty="0"/>
              <a:t>Per ognuna di queste, abbiamo deciso di mitigarle o meno rispetto al rischio che tali vulnerabilità potevano recare alla nostra applicazione.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8AC1DA-DF7A-F931-6D1E-6C2054F6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104" y="1463041"/>
            <a:ext cx="6352030" cy="330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840992"/>
          </a:xfrm>
        </p:spPr>
        <p:txBody>
          <a:bodyPr>
            <a:noAutofit/>
          </a:bodyPr>
          <a:lstStyle/>
          <a:p>
            <a:r>
              <a:rPr lang="it-IT" sz="5400" b="1"/>
              <a:t>MEDIO: CONTENT SECURITY POLICY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55" y="1840991"/>
            <a:ext cx="11676269" cy="26929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L'utilizzo di wildcard in Content Security Policy (CSP) può compromettere la sicurezza del sito web.</a:t>
            </a:r>
          </a:p>
          <a:p>
            <a:pPr marL="0" indent="0" algn="just">
              <a:buNone/>
            </a:pPr>
            <a:r>
              <a:rPr lang="it-IT"/>
              <a:t>Le wildcard consentono di includere più origini in una singola regola CSP, ma possono aprire la porta a rischi di sicurezza se le origini incluse non sono attendibili. Per risolvere ciò, sono stati modificati gli headers imposti nelle risposte HTTP del server.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264D7-B3CC-DA66-6099-80910F6C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01" y="4102608"/>
            <a:ext cx="7188304" cy="23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2EC67-9A8C-C4F8-8550-C4686BF5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701" y="0"/>
            <a:ext cx="7979299" cy="1840992"/>
          </a:xfrm>
        </p:spPr>
        <p:txBody>
          <a:bodyPr>
            <a:noAutofit/>
          </a:bodyPr>
          <a:lstStyle/>
          <a:p>
            <a:r>
              <a:rPr lang="it-IT" sz="5400" b="1"/>
              <a:t>MEDIO: ANTI CLICKJACKING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DFE673-3F92-24FA-FD6E-DC71E84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3" y="1240535"/>
            <a:ext cx="11676269" cy="4376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/>
              <a:t>Il clickjacking è un tipo di attacco informatico in cui un sito web malintenzionato utilizza tecniche di ingegneria sociale per ingannare gli utenti e far loro cliccare su elementi nascosti o trasparenti senza che se ne accorgano.</a:t>
            </a:r>
          </a:p>
          <a:p>
            <a:pPr marL="0" indent="0" algn="just">
              <a:buNone/>
            </a:pPr>
            <a:r>
              <a:rPr lang="it-IT"/>
              <a:t>In pratica, l'header X-Frame-Options impostato su DENY impedisce completamente l'incorporamento della pagina in un frame e non consente a nessun sito web di includere la pagina all'interno di un frame.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11C2-F8F3-869F-CE48-945ADCF8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2701" cy="108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3264D7-B3CC-DA66-6099-80910F6C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48" y="4364736"/>
            <a:ext cx="7188304" cy="2384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F40A0F-05B8-526F-B37D-C3A22670E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744" y="3715560"/>
            <a:ext cx="5791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6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gg sans</vt:lpstr>
      <vt:lpstr>Tema di Office</vt:lpstr>
      <vt:lpstr>Presentazione standard di PowerPoint</vt:lpstr>
      <vt:lpstr>PENETRATION TESTING</vt:lpstr>
      <vt:lpstr>PENETRATION TESTING</vt:lpstr>
      <vt:lpstr>INTERFACCIA GRAFICA</vt:lpstr>
      <vt:lpstr>AUTOMATED SCAN</vt:lpstr>
      <vt:lpstr>AUTOMATED SCAN</vt:lpstr>
      <vt:lpstr>RISULTATI</vt:lpstr>
      <vt:lpstr>MEDIO: CONTENT SECURITY POLICY </vt:lpstr>
      <vt:lpstr>MEDIO: ANTI CLICKJACKING </vt:lpstr>
      <vt:lpstr>BASSO: SECURE &amp; SAMESITE COOKIE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varriale</dc:creator>
  <cp:lastModifiedBy>GIUSEPPE SPIEZIA</cp:lastModifiedBy>
  <cp:revision>44</cp:revision>
  <dcterms:created xsi:type="dcterms:W3CDTF">2023-04-06T14:34:32Z</dcterms:created>
  <dcterms:modified xsi:type="dcterms:W3CDTF">2023-05-23T07:57:24Z</dcterms:modified>
</cp:coreProperties>
</file>