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0" r:id="rId2"/>
    <p:sldId id="313" r:id="rId3"/>
    <p:sldId id="316" r:id="rId4"/>
    <p:sldId id="319" r:id="rId5"/>
    <p:sldId id="322" r:id="rId6"/>
    <p:sldId id="325" r:id="rId7"/>
    <p:sldId id="328" r:id="rId8"/>
    <p:sldId id="331" r:id="rId9"/>
    <p:sldId id="334" r:id="rId10"/>
    <p:sldId id="337" r:id="rId11"/>
    <p:sldId id="340" r:id="rId12"/>
    <p:sldId id="343" r:id="rId13"/>
    <p:sldId id="346" r:id="rId14"/>
    <p:sldId id="349" r:id="rId15"/>
    <p:sldId id="352" r:id="rId16"/>
    <p:sldId id="355" r:id="rId17"/>
    <p:sldId id="358" r:id="rId18"/>
    <p:sldId id="361" r:id="rId19"/>
    <p:sldId id="364" r:id="rId20"/>
    <p:sldId id="367" r:id="rId21"/>
    <p:sldId id="370" r:id="rId22"/>
    <p:sldId id="373" r:id="rId23"/>
    <p:sldId id="376" r:id="rId24"/>
    <p:sldId id="379" r:id="rId25"/>
    <p:sldId id="382" r:id="rId26"/>
    <p:sldId id="385" r:id="rId27"/>
    <p:sldId id="388" r:id="rId28"/>
    <p:sldId id="391" r:id="rId29"/>
    <p:sldId id="394" r:id="rId30"/>
    <p:sldId id="397" r:id="rId31"/>
    <p:sldId id="400" r:id="rId32"/>
    <p:sldId id="403" r:id="rId33"/>
    <p:sldId id="406" r:id="rId34"/>
    <p:sldId id="409" r:id="rId35"/>
    <p:sldId id="412" r:id="rId36"/>
    <p:sldId id="415" r:id="rId37"/>
    <p:sldId id="418" r:id="rId38"/>
    <p:sldId id="421" r:id="rId3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54" autoAdjust="0"/>
    <p:restoredTop sz="94660"/>
  </p:normalViewPr>
  <p:slideViewPr>
    <p:cSldViewPr snapToGrid="0">
      <p:cViewPr varScale="1">
        <p:scale>
          <a:sx n="59" d="100"/>
          <a:sy n="59" d="100"/>
        </p:scale>
        <p:origin x="10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BC17E7-5924-3DFA-070E-86E4DB64457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3660E94-5CC0-56D6-6D3A-DF76560D37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8E76F6-F623-BB2B-9910-4D95AC570D21}"/>
              </a:ext>
            </a:extLst>
          </p:cNvPr>
          <p:cNvSpPr>
            <a:spLocks noGrp="1"/>
          </p:cNvSpPr>
          <p:nvPr>
            <p:ph type="dt" sz="half" idx="10"/>
          </p:nvPr>
        </p:nvSpPr>
        <p:spPr/>
        <p:txBody>
          <a:bodyPr/>
          <a:lstStyle/>
          <a:p>
            <a:fld id="{27AE37A8-D264-4755-A377-4F807E08E2F2}" type="datetimeFigureOut">
              <a:rPr lang="it-IT" smtClean="0"/>
              <a:t>23/05/2023</a:t>
            </a:fld>
            <a:endParaRPr lang="it-IT"/>
          </a:p>
        </p:txBody>
      </p:sp>
      <p:sp>
        <p:nvSpPr>
          <p:cNvPr id="5" name="Segnaposto piè di pagina 4">
            <a:extLst>
              <a:ext uri="{FF2B5EF4-FFF2-40B4-BE49-F238E27FC236}">
                <a16:creationId xmlns:a16="http://schemas.microsoft.com/office/drawing/2014/main" id="{87D77A53-1536-33A0-F7AF-EDB279B9A1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C1922C0-BE8C-036E-422D-83F235316E61}"/>
              </a:ext>
            </a:extLst>
          </p:cNvPr>
          <p:cNvSpPr>
            <a:spLocks noGrp="1"/>
          </p:cNvSpPr>
          <p:nvPr>
            <p:ph type="sldNum" sz="quarter" idx="12"/>
          </p:nvPr>
        </p:nvSpPr>
        <p:spPr/>
        <p:txBody>
          <a:bodyPr/>
          <a:lstStyle/>
          <a:p>
            <a:fld id="{95ECCCB7-5CC2-4256-8184-CF9DD9E90049}" type="slidenum">
              <a:rPr lang="it-IT" smtClean="0"/>
              <a:t>‹N›</a:t>
            </a:fld>
            <a:endParaRPr lang="it-IT"/>
          </a:p>
        </p:txBody>
      </p:sp>
    </p:spTree>
    <p:extLst>
      <p:ext uri="{BB962C8B-B14F-4D97-AF65-F5344CB8AC3E}">
        <p14:creationId xmlns:p14="http://schemas.microsoft.com/office/powerpoint/2010/main" val="295206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E801F-428A-9F5A-03B2-2308074AF3A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C7F39E3-5D60-D28A-BAC5-3F24EB468B7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68CEF08-FF71-CA07-9185-6629E24F7438}"/>
              </a:ext>
            </a:extLst>
          </p:cNvPr>
          <p:cNvSpPr>
            <a:spLocks noGrp="1"/>
          </p:cNvSpPr>
          <p:nvPr>
            <p:ph type="dt" sz="half" idx="10"/>
          </p:nvPr>
        </p:nvSpPr>
        <p:spPr/>
        <p:txBody>
          <a:bodyPr/>
          <a:lstStyle/>
          <a:p>
            <a:fld id="{27AE37A8-D264-4755-A377-4F807E08E2F2}" type="datetimeFigureOut">
              <a:rPr lang="it-IT" smtClean="0"/>
              <a:t>23/05/2023</a:t>
            </a:fld>
            <a:endParaRPr lang="it-IT"/>
          </a:p>
        </p:txBody>
      </p:sp>
      <p:sp>
        <p:nvSpPr>
          <p:cNvPr id="5" name="Segnaposto piè di pagina 4">
            <a:extLst>
              <a:ext uri="{FF2B5EF4-FFF2-40B4-BE49-F238E27FC236}">
                <a16:creationId xmlns:a16="http://schemas.microsoft.com/office/drawing/2014/main" id="{610930E0-A718-8613-4F43-0F5D163EDDA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DAA4734-18F1-D24F-91C8-27FE284B06F1}"/>
              </a:ext>
            </a:extLst>
          </p:cNvPr>
          <p:cNvSpPr>
            <a:spLocks noGrp="1"/>
          </p:cNvSpPr>
          <p:nvPr>
            <p:ph type="sldNum" sz="quarter" idx="12"/>
          </p:nvPr>
        </p:nvSpPr>
        <p:spPr/>
        <p:txBody>
          <a:bodyPr/>
          <a:lstStyle/>
          <a:p>
            <a:fld id="{95ECCCB7-5CC2-4256-8184-CF9DD9E90049}" type="slidenum">
              <a:rPr lang="it-IT" smtClean="0"/>
              <a:t>‹N›</a:t>
            </a:fld>
            <a:endParaRPr lang="it-IT"/>
          </a:p>
        </p:txBody>
      </p:sp>
    </p:spTree>
    <p:extLst>
      <p:ext uri="{BB962C8B-B14F-4D97-AF65-F5344CB8AC3E}">
        <p14:creationId xmlns:p14="http://schemas.microsoft.com/office/powerpoint/2010/main" val="87617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1348984-A054-4096-D9FB-F06AF0EB69B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B6FC2D3-83ED-21FC-761F-954DDD37951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6864A1F-749B-F214-E5FF-28B84530B7BA}"/>
              </a:ext>
            </a:extLst>
          </p:cNvPr>
          <p:cNvSpPr>
            <a:spLocks noGrp="1"/>
          </p:cNvSpPr>
          <p:nvPr>
            <p:ph type="dt" sz="half" idx="10"/>
          </p:nvPr>
        </p:nvSpPr>
        <p:spPr/>
        <p:txBody>
          <a:bodyPr/>
          <a:lstStyle/>
          <a:p>
            <a:fld id="{27AE37A8-D264-4755-A377-4F807E08E2F2}" type="datetimeFigureOut">
              <a:rPr lang="it-IT" smtClean="0"/>
              <a:t>23/05/2023</a:t>
            </a:fld>
            <a:endParaRPr lang="it-IT"/>
          </a:p>
        </p:txBody>
      </p:sp>
      <p:sp>
        <p:nvSpPr>
          <p:cNvPr id="5" name="Segnaposto piè di pagina 4">
            <a:extLst>
              <a:ext uri="{FF2B5EF4-FFF2-40B4-BE49-F238E27FC236}">
                <a16:creationId xmlns:a16="http://schemas.microsoft.com/office/drawing/2014/main" id="{76434AFC-C3A1-678C-4BE7-F7F2B7A4B24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21B3923-DCE1-39D3-0D20-B05BE430923C}"/>
              </a:ext>
            </a:extLst>
          </p:cNvPr>
          <p:cNvSpPr>
            <a:spLocks noGrp="1"/>
          </p:cNvSpPr>
          <p:nvPr>
            <p:ph type="sldNum" sz="quarter" idx="12"/>
          </p:nvPr>
        </p:nvSpPr>
        <p:spPr/>
        <p:txBody>
          <a:bodyPr/>
          <a:lstStyle/>
          <a:p>
            <a:fld id="{95ECCCB7-5CC2-4256-8184-CF9DD9E90049}" type="slidenum">
              <a:rPr lang="it-IT" smtClean="0"/>
              <a:t>‹N›</a:t>
            </a:fld>
            <a:endParaRPr lang="it-IT"/>
          </a:p>
        </p:txBody>
      </p:sp>
    </p:spTree>
    <p:extLst>
      <p:ext uri="{BB962C8B-B14F-4D97-AF65-F5344CB8AC3E}">
        <p14:creationId xmlns:p14="http://schemas.microsoft.com/office/powerpoint/2010/main" val="198099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C02D2-804D-F996-8438-07AA1E9F168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562BED4-1CB8-F0EE-C7F7-E1459D17FF9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C60E3F9-4CD5-D40A-4813-F89F06DF31E1}"/>
              </a:ext>
            </a:extLst>
          </p:cNvPr>
          <p:cNvSpPr>
            <a:spLocks noGrp="1"/>
          </p:cNvSpPr>
          <p:nvPr>
            <p:ph type="dt" sz="half" idx="10"/>
          </p:nvPr>
        </p:nvSpPr>
        <p:spPr/>
        <p:txBody>
          <a:bodyPr/>
          <a:lstStyle/>
          <a:p>
            <a:fld id="{27AE37A8-D264-4755-A377-4F807E08E2F2}" type="datetimeFigureOut">
              <a:rPr lang="it-IT" smtClean="0"/>
              <a:t>23/05/2023</a:t>
            </a:fld>
            <a:endParaRPr lang="it-IT"/>
          </a:p>
        </p:txBody>
      </p:sp>
      <p:sp>
        <p:nvSpPr>
          <p:cNvPr id="5" name="Segnaposto piè di pagina 4">
            <a:extLst>
              <a:ext uri="{FF2B5EF4-FFF2-40B4-BE49-F238E27FC236}">
                <a16:creationId xmlns:a16="http://schemas.microsoft.com/office/drawing/2014/main" id="{4D66D85D-3BD3-9D35-8BDD-EF332EF5AAC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E6B099B-83FE-6B77-1AE8-36C505F26B91}"/>
              </a:ext>
            </a:extLst>
          </p:cNvPr>
          <p:cNvSpPr>
            <a:spLocks noGrp="1"/>
          </p:cNvSpPr>
          <p:nvPr>
            <p:ph type="sldNum" sz="quarter" idx="12"/>
          </p:nvPr>
        </p:nvSpPr>
        <p:spPr/>
        <p:txBody>
          <a:bodyPr/>
          <a:lstStyle/>
          <a:p>
            <a:fld id="{95ECCCB7-5CC2-4256-8184-CF9DD9E90049}" type="slidenum">
              <a:rPr lang="it-IT" smtClean="0"/>
              <a:t>‹N›</a:t>
            </a:fld>
            <a:endParaRPr lang="it-IT"/>
          </a:p>
        </p:txBody>
      </p:sp>
    </p:spTree>
    <p:extLst>
      <p:ext uri="{BB962C8B-B14F-4D97-AF65-F5344CB8AC3E}">
        <p14:creationId xmlns:p14="http://schemas.microsoft.com/office/powerpoint/2010/main" val="1706747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454EB9-36C5-A02E-A6D6-FABE9431AFE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FDE75A3-3CF4-3B8E-2E56-5F34642C7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315846E-D04F-80C4-750B-1A4C5FF639C0}"/>
              </a:ext>
            </a:extLst>
          </p:cNvPr>
          <p:cNvSpPr>
            <a:spLocks noGrp="1"/>
          </p:cNvSpPr>
          <p:nvPr>
            <p:ph type="dt" sz="half" idx="10"/>
          </p:nvPr>
        </p:nvSpPr>
        <p:spPr/>
        <p:txBody>
          <a:bodyPr/>
          <a:lstStyle/>
          <a:p>
            <a:fld id="{27AE37A8-D264-4755-A377-4F807E08E2F2}" type="datetimeFigureOut">
              <a:rPr lang="it-IT" smtClean="0"/>
              <a:t>23/05/2023</a:t>
            </a:fld>
            <a:endParaRPr lang="it-IT"/>
          </a:p>
        </p:txBody>
      </p:sp>
      <p:sp>
        <p:nvSpPr>
          <p:cNvPr id="5" name="Segnaposto piè di pagina 4">
            <a:extLst>
              <a:ext uri="{FF2B5EF4-FFF2-40B4-BE49-F238E27FC236}">
                <a16:creationId xmlns:a16="http://schemas.microsoft.com/office/drawing/2014/main" id="{D8CF93C0-7F5C-34F8-552C-B702ECD747A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77B98A9-8839-E8BF-07E9-9D64C4F15447}"/>
              </a:ext>
            </a:extLst>
          </p:cNvPr>
          <p:cNvSpPr>
            <a:spLocks noGrp="1"/>
          </p:cNvSpPr>
          <p:nvPr>
            <p:ph type="sldNum" sz="quarter" idx="12"/>
          </p:nvPr>
        </p:nvSpPr>
        <p:spPr/>
        <p:txBody>
          <a:bodyPr/>
          <a:lstStyle/>
          <a:p>
            <a:fld id="{95ECCCB7-5CC2-4256-8184-CF9DD9E90049}" type="slidenum">
              <a:rPr lang="it-IT" smtClean="0"/>
              <a:t>‹N›</a:t>
            </a:fld>
            <a:endParaRPr lang="it-IT"/>
          </a:p>
        </p:txBody>
      </p:sp>
    </p:spTree>
    <p:extLst>
      <p:ext uri="{BB962C8B-B14F-4D97-AF65-F5344CB8AC3E}">
        <p14:creationId xmlns:p14="http://schemas.microsoft.com/office/powerpoint/2010/main" val="419767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C3DC26-6DCC-8CFE-4FCF-2E1CF09308C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352BF93-9107-CC88-8B8A-6DAFA97D761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0272786-86B6-EEE6-E2C3-FC30D9287E1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126B247-1151-E8E1-02D2-948F98AA08FF}"/>
              </a:ext>
            </a:extLst>
          </p:cNvPr>
          <p:cNvSpPr>
            <a:spLocks noGrp="1"/>
          </p:cNvSpPr>
          <p:nvPr>
            <p:ph type="dt" sz="half" idx="10"/>
          </p:nvPr>
        </p:nvSpPr>
        <p:spPr/>
        <p:txBody>
          <a:bodyPr/>
          <a:lstStyle/>
          <a:p>
            <a:fld id="{27AE37A8-D264-4755-A377-4F807E08E2F2}" type="datetimeFigureOut">
              <a:rPr lang="it-IT" smtClean="0"/>
              <a:t>23/05/2023</a:t>
            </a:fld>
            <a:endParaRPr lang="it-IT"/>
          </a:p>
        </p:txBody>
      </p:sp>
      <p:sp>
        <p:nvSpPr>
          <p:cNvPr id="6" name="Segnaposto piè di pagina 5">
            <a:extLst>
              <a:ext uri="{FF2B5EF4-FFF2-40B4-BE49-F238E27FC236}">
                <a16:creationId xmlns:a16="http://schemas.microsoft.com/office/drawing/2014/main" id="{74AACED9-F95C-A1ED-21A6-B3D1893E402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95E6CFB-23B2-3ECD-B838-5150FA250EBD}"/>
              </a:ext>
            </a:extLst>
          </p:cNvPr>
          <p:cNvSpPr>
            <a:spLocks noGrp="1"/>
          </p:cNvSpPr>
          <p:nvPr>
            <p:ph type="sldNum" sz="quarter" idx="12"/>
          </p:nvPr>
        </p:nvSpPr>
        <p:spPr/>
        <p:txBody>
          <a:bodyPr/>
          <a:lstStyle/>
          <a:p>
            <a:fld id="{95ECCCB7-5CC2-4256-8184-CF9DD9E90049}" type="slidenum">
              <a:rPr lang="it-IT" smtClean="0"/>
              <a:t>‹N›</a:t>
            </a:fld>
            <a:endParaRPr lang="it-IT"/>
          </a:p>
        </p:txBody>
      </p:sp>
    </p:spTree>
    <p:extLst>
      <p:ext uri="{BB962C8B-B14F-4D97-AF65-F5344CB8AC3E}">
        <p14:creationId xmlns:p14="http://schemas.microsoft.com/office/powerpoint/2010/main" val="134336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977C43-6D7C-2602-60AD-FD27B15EEEE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7686995-DEB6-74B2-6018-0DA6056E3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FCFA951-7E08-397B-1D2D-2CDC762C943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3F6260F-14DF-05AE-5C79-E047803F84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BBF43DB-56E6-E861-5286-1D7850313F0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F081802-7626-F058-DEC5-7831778B6684}"/>
              </a:ext>
            </a:extLst>
          </p:cNvPr>
          <p:cNvSpPr>
            <a:spLocks noGrp="1"/>
          </p:cNvSpPr>
          <p:nvPr>
            <p:ph type="dt" sz="half" idx="10"/>
          </p:nvPr>
        </p:nvSpPr>
        <p:spPr/>
        <p:txBody>
          <a:bodyPr/>
          <a:lstStyle/>
          <a:p>
            <a:fld id="{27AE37A8-D264-4755-A377-4F807E08E2F2}" type="datetimeFigureOut">
              <a:rPr lang="it-IT" smtClean="0"/>
              <a:t>23/05/2023</a:t>
            </a:fld>
            <a:endParaRPr lang="it-IT"/>
          </a:p>
        </p:txBody>
      </p:sp>
      <p:sp>
        <p:nvSpPr>
          <p:cNvPr id="8" name="Segnaposto piè di pagina 7">
            <a:extLst>
              <a:ext uri="{FF2B5EF4-FFF2-40B4-BE49-F238E27FC236}">
                <a16:creationId xmlns:a16="http://schemas.microsoft.com/office/drawing/2014/main" id="{7D6B3888-717F-0A39-5C56-BB61EB2569B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F9EED601-9DF4-B0A6-D7F2-13BF4852874A}"/>
              </a:ext>
            </a:extLst>
          </p:cNvPr>
          <p:cNvSpPr>
            <a:spLocks noGrp="1"/>
          </p:cNvSpPr>
          <p:nvPr>
            <p:ph type="sldNum" sz="quarter" idx="12"/>
          </p:nvPr>
        </p:nvSpPr>
        <p:spPr/>
        <p:txBody>
          <a:bodyPr/>
          <a:lstStyle/>
          <a:p>
            <a:fld id="{95ECCCB7-5CC2-4256-8184-CF9DD9E90049}" type="slidenum">
              <a:rPr lang="it-IT" smtClean="0"/>
              <a:t>‹N›</a:t>
            </a:fld>
            <a:endParaRPr lang="it-IT"/>
          </a:p>
        </p:txBody>
      </p:sp>
    </p:spTree>
    <p:extLst>
      <p:ext uri="{BB962C8B-B14F-4D97-AF65-F5344CB8AC3E}">
        <p14:creationId xmlns:p14="http://schemas.microsoft.com/office/powerpoint/2010/main" val="77754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27D4D1-A451-1BD5-D160-337EC19B49F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F17D2E1-CE33-70B3-D75D-6EBB9556EB91}"/>
              </a:ext>
            </a:extLst>
          </p:cNvPr>
          <p:cNvSpPr>
            <a:spLocks noGrp="1"/>
          </p:cNvSpPr>
          <p:nvPr>
            <p:ph type="dt" sz="half" idx="10"/>
          </p:nvPr>
        </p:nvSpPr>
        <p:spPr/>
        <p:txBody>
          <a:bodyPr/>
          <a:lstStyle/>
          <a:p>
            <a:fld id="{27AE37A8-D264-4755-A377-4F807E08E2F2}" type="datetimeFigureOut">
              <a:rPr lang="it-IT" smtClean="0"/>
              <a:t>23/05/2023</a:t>
            </a:fld>
            <a:endParaRPr lang="it-IT"/>
          </a:p>
        </p:txBody>
      </p:sp>
      <p:sp>
        <p:nvSpPr>
          <p:cNvPr id="4" name="Segnaposto piè di pagina 3">
            <a:extLst>
              <a:ext uri="{FF2B5EF4-FFF2-40B4-BE49-F238E27FC236}">
                <a16:creationId xmlns:a16="http://schemas.microsoft.com/office/drawing/2014/main" id="{1DC04B6D-1D2C-0270-7612-F269034E7AA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FB9E493-B93A-C608-8B0A-B93910B7A259}"/>
              </a:ext>
            </a:extLst>
          </p:cNvPr>
          <p:cNvSpPr>
            <a:spLocks noGrp="1"/>
          </p:cNvSpPr>
          <p:nvPr>
            <p:ph type="sldNum" sz="quarter" idx="12"/>
          </p:nvPr>
        </p:nvSpPr>
        <p:spPr/>
        <p:txBody>
          <a:bodyPr/>
          <a:lstStyle/>
          <a:p>
            <a:fld id="{95ECCCB7-5CC2-4256-8184-CF9DD9E90049}" type="slidenum">
              <a:rPr lang="it-IT" smtClean="0"/>
              <a:t>‹N›</a:t>
            </a:fld>
            <a:endParaRPr lang="it-IT"/>
          </a:p>
        </p:txBody>
      </p:sp>
    </p:spTree>
    <p:extLst>
      <p:ext uri="{BB962C8B-B14F-4D97-AF65-F5344CB8AC3E}">
        <p14:creationId xmlns:p14="http://schemas.microsoft.com/office/powerpoint/2010/main" val="10735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7B75E3F-58C5-317A-B37C-6D2BED728990}"/>
              </a:ext>
            </a:extLst>
          </p:cNvPr>
          <p:cNvSpPr>
            <a:spLocks noGrp="1"/>
          </p:cNvSpPr>
          <p:nvPr>
            <p:ph type="dt" sz="half" idx="10"/>
          </p:nvPr>
        </p:nvSpPr>
        <p:spPr/>
        <p:txBody>
          <a:bodyPr/>
          <a:lstStyle/>
          <a:p>
            <a:fld id="{27AE37A8-D264-4755-A377-4F807E08E2F2}" type="datetimeFigureOut">
              <a:rPr lang="it-IT" smtClean="0"/>
              <a:t>23/05/2023</a:t>
            </a:fld>
            <a:endParaRPr lang="it-IT"/>
          </a:p>
        </p:txBody>
      </p:sp>
      <p:sp>
        <p:nvSpPr>
          <p:cNvPr id="3" name="Segnaposto piè di pagina 2">
            <a:extLst>
              <a:ext uri="{FF2B5EF4-FFF2-40B4-BE49-F238E27FC236}">
                <a16:creationId xmlns:a16="http://schemas.microsoft.com/office/drawing/2014/main" id="{32B0D572-A4A2-5C1C-BEC9-6F066E9D715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533C7F0-15EA-2A86-3322-074D504CA63D}"/>
              </a:ext>
            </a:extLst>
          </p:cNvPr>
          <p:cNvSpPr>
            <a:spLocks noGrp="1"/>
          </p:cNvSpPr>
          <p:nvPr>
            <p:ph type="sldNum" sz="quarter" idx="12"/>
          </p:nvPr>
        </p:nvSpPr>
        <p:spPr/>
        <p:txBody>
          <a:bodyPr/>
          <a:lstStyle/>
          <a:p>
            <a:fld id="{95ECCCB7-5CC2-4256-8184-CF9DD9E90049}" type="slidenum">
              <a:rPr lang="it-IT" smtClean="0"/>
              <a:t>‹N›</a:t>
            </a:fld>
            <a:endParaRPr lang="it-IT"/>
          </a:p>
        </p:txBody>
      </p:sp>
    </p:spTree>
    <p:extLst>
      <p:ext uri="{BB962C8B-B14F-4D97-AF65-F5344CB8AC3E}">
        <p14:creationId xmlns:p14="http://schemas.microsoft.com/office/powerpoint/2010/main" val="335378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4272B6-9ADF-5B4B-9FBB-44B1233DC89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2C0E2BD-000C-9C66-9243-A99B85806C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709A054-CF76-5F85-1D9D-D20590432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3AAB79D-F43F-8A7F-2CB6-2961ADD1C4F6}"/>
              </a:ext>
            </a:extLst>
          </p:cNvPr>
          <p:cNvSpPr>
            <a:spLocks noGrp="1"/>
          </p:cNvSpPr>
          <p:nvPr>
            <p:ph type="dt" sz="half" idx="10"/>
          </p:nvPr>
        </p:nvSpPr>
        <p:spPr/>
        <p:txBody>
          <a:bodyPr/>
          <a:lstStyle/>
          <a:p>
            <a:fld id="{27AE37A8-D264-4755-A377-4F807E08E2F2}" type="datetimeFigureOut">
              <a:rPr lang="it-IT" smtClean="0"/>
              <a:t>23/05/2023</a:t>
            </a:fld>
            <a:endParaRPr lang="it-IT"/>
          </a:p>
        </p:txBody>
      </p:sp>
      <p:sp>
        <p:nvSpPr>
          <p:cNvPr id="6" name="Segnaposto piè di pagina 5">
            <a:extLst>
              <a:ext uri="{FF2B5EF4-FFF2-40B4-BE49-F238E27FC236}">
                <a16:creationId xmlns:a16="http://schemas.microsoft.com/office/drawing/2014/main" id="{932D113E-0DAF-4995-8F1E-261BC663215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440ECAA-6F11-5609-6FE1-42CFD99511E0}"/>
              </a:ext>
            </a:extLst>
          </p:cNvPr>
          <p:cNvSpPr>
            <a:spLocks noGrp="1"/>
          </p:cNvSpPr>
          <p:nvPr>
            <p:ph type="sldNum" sz="quarter" idx="12"/>
          </p:nvPr>
        </p:nvSpPr>
        <p:spPr/>
        <p:txBody>
          <a:bodyPr/>
          <a:lstStyle/>
          <a:p>
            <a:fld id="{95ECCCB7-5CC2-4256-8184-CF9DD9E90049}" type="slidenum">
              <a:rPr lang="it-IT" smtClean="0"/>
              <a:t>‹N›</a:t>
            </a:fld>
            <a:endParaRPr lang="it-IT"/>
          </a:p>
        </p:txBody>
      </p:sp>
    </p:spTree>
    <p:extLst>
      <p:ext uri="{BB962C8B-B14F-4D97-AF65-F5344CB8AC3E}">
        <p14:creationId xmlns:p14="http://schemas.microsoft.com/office/powerpoint/2010/main" val="1093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EDB29F-94EF-0BF5-F6FE-4AF604BD66A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500EBBE-6AD9-A876-09D4-EF58BE14C8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FCB0C49-75E6-D0E9-FDE9-041A344B7E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DFC61C0-89C9-93FA-FCFD-95C81B45578B}"/>
              </a:ext>
            </a:extLst>
          </p:cNvPr>
          <p:cNvSpPr>
            <a:spLocks noGrp="1"/>
          </p:cNvSpPr>
          <p:nvPr>
            <p:ph type="dt" sz="half" idx="10"/>
          </p:nvPr>
        </p:nvSpPr>
        <p:spPr/>
        <p:txBody>
          <a:bodyPr/>
          <a:lstStyle/>
          <a:p>
            <a:fld id="{27AE37A8-D264-4755-A377-4F807E08E2F2}" type="datetimeFigureOut">
              <a:rPr lang="it-IT" smtClean="0"/>
              <a:t>23/05/2023</a:t>
            </a:fld>
            <a:endParaRPr lang="it-IT"/>
          </a:p>
        </p:txBody>
      </p:sp>
      <p:sp>
        <p:nvSpPr>
          <p:cNvPr id="6" name="Segnaposto piè di pagina 5">
            <a:extLst>
              <a:ext uri="{FF2B5EF4-FFF2-40B4-BE49-F238E27FC236}">
                <a16:creationId xmlns:a16="http://schemas.microsoft.com/office/drawing/2014/main" id="{8075D74B-4DEF-6FD1-DA40-64061964C96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3CBA0DD-D5A6-7CC6-9474-EDB3AE40DFF8}"/>
              </a:ext>
            </a:extLst>
          </p:cNvPr>
          <p:cNvSpPr>
            <a:spLocks noGrp="1"/>
          </p:cNvSpPr>
          <p:nvPr>
            <p:ph type="sldNum" sz="quarter" idx="12"/>
          </p:nvPr>
        </p:nvSpPr>
        <p:spPr/>
        <p:txBody>
          <a:bodyPr/>
          <a:lstStyle/>
          <a:p>
            <a:fld id="{95ECCCB7-5CC2-4256-8184-CF9DD9E90049}" type="slidenum">
              <a:rPr lang="it-IT" smtClean="0"/>
              <a:t>‹N›</a:t>
            </a:fld>
            <a:endParaRPr lang="it-IT"/>
          </a:p>
        </p:txBody>
      </p:sp>
    </p:spTree>
    <p:extLst>
      <p:ext uri="{BB962C8B-B14F-4D97-AF65-F5344CB8AC3E}">
        <p14:creationId xmlns:p14="http://schemas.microsoft.com/office/powerpoint/2010/main" val="95065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8201071-2F7E-6E67-E027-FE1C9C785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31407D2-1988-6B24-61ED-53A6758D4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1C20E5-4AE4-9631-22C6-1873A27D80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E37A8-D264-4755-A377-4F807E08E2F2}" type="datetimeFigureOut">
              <a:rPr lang="it-IT" smtClean="0"/>
              <a:t>23/05/2023</a:t>
            </a:fld>
            <a:endParaRPr lang="it-IT"/>
          </a:p>
        </p:txBody>
      </p:sp>
      <p:sp>
        <p:nvSpPr>
          <p:cNvPr id="5" name="Segnaposto piè di pagina 4">
            <a:extLst>
              <a:ext uri="{FF2B5EF4-FFF2-40B4-BE49-F238E27FC236}">
                <a16:creationId xmlns:a16="http://schemas.microsoft.com/office/drawing/2014/main" id="{2F63A3A0-263E-63EF-8195-E84E6A747C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4FA14C46-C1C0-375A-AF70-AC0A0A7ED3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CCCB7-5CC2-4256-8184-CF9DD9E90049}" type="slidenum">
              <a:rPr lang="it-IT" smtClean="0"/>
              <a:t>‹N›</a:t>
            </a:fld>
            <a:endParaRPr lang="it-IT"/>
          </a:p>
        </p:txBody>
      </p:sp>
    </p:spTree>
    <p:extLst>
      <p:ext uri="{BB962C8B-B14F-4D97-AF65-F5344CB8AC3E}">
        <p14:creationId xmlns:p14="http://schemas.microsoft.com/office/powerpoint/2010/main" val="1594431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1CA4ABC-BD8F-4BC6-DA61-61E294FC87EE}"/>
              </a:ext>
            </a:extLst>
          </p:cNvPr>
          <p:cNvSpPr txBox="1"/>
          <p:nvPr/>
        </p:nvSpPr>
        <p:spPr>
          <a:xfrm>
            <a:off x="9272337" y="5528431"/>
            <a:ext cx="2919663" cy="1323439"/>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r>
              <a:rPr kumimoji="0" lang="it-IT" sz="2000" b="1" i="0" u="none" strike="noStrike" kern="1200" cap="none" spc="0" normalizeH="0" baseline="0" noProof="0">
                <a:ln>
                  <a:noFill/>
                </a:ln>
                <a:solidFill>
                  <a:prstClr val="black"/>
                </a:solidFill>
                <a:effectLst/>
                <a:uLnTx/>
                <a:uFillTx/>
                <a:latin typeface="Calibri"/>
                <a:ea typeface="+mn-ea"/>
                <a:cs typeface="+mn-cs"/>
              </a:rPr>
              <a:t>Valerio Mennillo</a:t>
            </a:r>
          </a:p>
          <a:p>
            <a:pPr marL="0" marR="0" lvl="0" indent="0" algn="r" defTabSz="914400" rtl="0" eaLnBrk="1" fontAlgn="auto" latinLnBrk="0" hangingPunct="1">
              <a:lnSpc>
                <a:spcPct val="100000"/>
              </a:lnSpc>
              <a:spcBef>
                <a:spcPct val="0"/>
              </a:spcBef>
              <a:spcAft>
                <a:spcPct val="0"/>
              </a:spcAft>
              <a:buClrTx/>
              <a:buSzTx/>
              <a:buFontTx/>
              <a:buNone/>
              <a:defRPr/>
            </a:pPr>
            <a:r>
              <a:rPr kumimoji="0" lang="it-IT" sz="2000" b="1" i="0" u="none" strike="noStrike" kern="1200" cap="none" spc="0" normalizeH="0" baseline="0" noProof="0">
                <a:ln>
                  <a:noFill/>
                </a:ln>
                <a:solidFill>
                  <a:prstClr val="black"/>
                </a:solidFill>
                <a:effectLst/>
                <a:uLnTx/>
                <a:uFillTx/>
                <a:latin typeface="Calibri"/>
                <a:ea typeface="+mn-ea"/>
                <a:cs typeface="+mn-cs"/>
              </a:rPr>
              <a:t>Dario Riccardi</a:t>
            </a:r>
          </a:p>
          <a:p>
            <a:pPr marL="0" marR="0" lvl="0" indent="0" algn="r" defTabSz="914400" rtl="0" eaLnBrk="1" fontAlgn="auto" latinLnBrk="0" hangingPunct="1">
              <a:lnSpc>
                <a:spcPct val="100000"/>
              </a:lnSpc>
              <a:spcBef>
                <a:spcPct val="0"/>
              </a:spcBef>
              <a:spcAft>
                <a:spcPct val="0"/>
              </a:spcAft>
              <a:buClrTx/>
              <a:buSzTx/>
              <a:buFontTx/>
              <a:buNone/>
              <a:defRPr/>
            </a:pPr>
            <a:r>
              <a:rPr kumimoji="0" lang="it-IT" sz="2000" b="1" i="0" u="none" strike="noStrike" kern="1200" cap="none" spc="0" normalizeH="0" baseline="0" noProof="0">
                <a:ln>
                  <a:noFill/>
                </a:ln>
                <a:solidFill>
                  <a:prstClr val="black"/>
                </a:solidFill>
                <a:effectLst/>
                <a:uLnTx/>
                <a:uFillTx/>
                <a:latin typeface="Calibri"/>
                <a:ea typeface="+mn-ea"/>
                <a:cs typeface="+mn-cs"/>
              </a:rPr>
              <a:t>Giuseppe Spiezia</a:t>
            </a:r>
          </a:p>
          <a:p>
            <a:pPr marL="0" marR="0" lvl="0" indent="0" algn="r" defTabSz="914400" rtl="0" eaLnBrk="1" fontAlgn="auto" latinLnBrk="0" hangingPunct="1">
              <a:lnSpc>
                <a:spcPct val="100000"/>
              </a:lnSpc>
              <a:spcBef>
                <a:spcPct val="0"/>
              </a:spcBef>
              <a:spcAft>
                <a:spcPct val="0"/>
              </a:spcAft>
              <a:buClrTx/>
              <a:buSzTx/>
              <a:buFontTx/>
              <a:buNone/>
              <a:defRPr/>
            </a:pPr>
            <a:r>
              <a:rPr kumimoji="0" lang="it-IT" sz="2000" b="1" i="0" u="none" strike="noStrike" kern="1200" cap="none" spc="0" normalizeH="0" baseline="0" noProof="0">
                <a:ln>
                  <a:noFill/>
                </a:ln>
                <a:solidFill>
                  <a:prstClr val="black"/>
                </a:solidFill>
                <a:effectLst/>
                <a:uLnTx/>
                <a:uFillTx/>
                <a:latin typeface="Calibri"/>
                <a:ea typeface="+mn-ea"/>
                <a:cs typeface="+mn-cs"/>
              </a:rPr>
              <a:t>Anna Varriale</a:t>
            </a:r>
          </a:p>
        </p:txBody>
      </p:sp>
      <p:pic>
        <p:nvPicPr>
          <p:cNvPr id="8" name="Immagine 7">
            <a:extLst>
              <a:ext uri="{FF2B5EF4-FFF2-40B4-BE49-F238E27FC236}">
                <a16:creationId xmlns:a16="http://schemas.microsoft.com/office/drawing/2014/main" id="{4263EC9C-AA09-8701-F699-5BB6D0807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214" y="1066892"/>
            <a:ext cx="5033155" cy="5521675"/>
          </a:xfrm>
          <a:prstGeom prst="rect">
            <a:avLst/>
          </a:prstGeom>
        </p:spPr>
      </p:pic>
      <p:sp>
        <p:nvSpPr>
          <p:cNvPr id="9" name="CasellaDiTesto 8">
            <a:extLst>
              <a:ext uri="{FF2B5EF4-FFF2-40B4-BE49-F238E27FC236}">
                <a16:creationId xmlns:a16="http://schemas.microsoft.com/office/drawing/2014/main" id="{F10C6E57-4942-C8FC-3FDC-82510877158F}"/>
              </a:ext>
            </a:extLst>
          </p:cNvPr>
          <p:cNvSpPr txBox="1"/>
          <p:nvPr/>
        </p:nvSpPr>
        <p:spPr>
          <a:xfrm>
            <a:off x="2791642" y="3237044"/>
            <a:ext cx="6949518" cy="1200329"/>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it-IT" sz="7200" b="1" i="0" u="none" strike="noStrike" kern="1200" cap="none" spc="0" normalizeH="0" baseline="0" noProof="0" dirty="0">
                <a:ln>
                  <a:noFill/>
                </a:ln>
                <a:solidFill>
                  <a:prstClr val="black"/>
                </a:solidFill>
                <a:effectLst/>
                <a:uLnTx/>
                <a:uFillTx/>
                <a:latin typeface="Calibri"/>
                <a:ea typeface="+mn-ea"/>
                <a:cs typeface="+mn-cs"/>
              </a:rPr>
              <a:t>TECNOLOGIE</a:t>
            </a:r>
            <a:endParaRPr kumimoji="0" lang="it-IT" sz="60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10" name="Immagine 9">
            <a:extLst>
              <a:ext uri="{FF2B5EF4-FFF2-40B4-BE49-F238E27FC236}">
                <a16:creationId xmlns:a16="http://schemas.microsoft.com/office/drawing/2014/main" id="{4312078E-8A5C-93DB-FC9D-CB6763980600}"/>
              </a:ext>
            </a:extLst>
          </p:cNvPr>
          <p:cNvPicPr>
            <a:picLocks noChangeAspect="1"/>
          </p:cNvPicPr>
          <p:nvPr/>
        </p:nvPicPr>
        <p:blipFill>
          <a:blip r:embed="rId3"/>
          <a:stretch>
            <a:fillRect/>
          </a:stretch>
        </p:blipFill>
        <p:spPr>
          <a:xfrm>
            <a:off x="0" y="0"/>
            <a:ext cx="4210050" cy="1085850"/>
          </a:xfrm>
          <a:prstGeom prst="rect">
            <a:avLst/>
          </a:prstGeom>
        </p:spPr>
      </p:pic>
    </p:spTree>
    <p:extLst>
      <p:ext uri="{BB962C8B-B14F-4D97-AF65-F5344CB8AC3E}">
        <p14:creationId xmlns:p14="http://schemas.microsoft.com/office/powerpoint/2010/main" val="16887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2"/>
            <a:ext cx="7142687" cy="668336"/>
          </a:xfrm>
        </p:spPr>
        <p:txBody>
          <a:bodyPr>
            <a:noAutofit/>
          </a:bodyPr>
          <a:lstStyle/>
          <a:p>
            <a:r>
              <a:rPr lang="it-IT" sz="5400" b="1"/>
              <a:t>REALM E CLIENTS</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
        <p:nvSpPr>
          <p:cNvPr id="6" name="Segnaposto contenuto 5">
            <a:extLst>
              <a:ext uri="{FF2B5EF4-FFF2-40B4-BE49-F238E27FC236}">
                <a16:creationId xmlns:a16="http://schemas.microsoft.com/office/drawing/2014/main" id="{BB130C19-FBF0-4A50-97CB-11F737D9B819}"/>
              </a:ext>
            </a:extLst>
          </p:cNvPr>
          <p:cNvSpPr>
            <a:spLocks noGrp="1"/>
          </p:cNvSpPr>
          <p:nvPr>
            <p:ph sz="half" idx="2"/>
          </p:nvPr>
        </p:nvSpPr>
        <p:spPr>
          <a:xfrm>
            <a:off x="408991" y="1832956"/>
            <a:ext cx="11374017" cy="3192087"/>
          </a:xfrm>
        </p:spPr>
        <p:txBody>
          <a:bodyPr>
            <a:normAutofit fontScale="85000" lnSpcReduction="20000"/>
          </a:bodyPr>
          <a:lstStyle/>
          <a:p>
            <a:pPr marL="0" indent="0">
              <a:buNone/>
            </a:pPr>
            <a:r>
              <a:rPr lang="it-IT" sz="3100"/>
              <a:t>Per separare meglio le responsabilità, sono stati pensati due client diversi:</a:t>
            </a:r>
          </a:p>
          <a:p>
            <a:endParaRPr lang="it-IT" sz="3100"/>
          </a:p>
          <a:p>
            <a:r>
              <a:rPr lang="it-IT" sz="3100" err="1"/>
              <a:t>uninastream_client: client «pubblico», utilizzato per le operazioni di login/logout e per verificare i permessi di accesso ad una risorsa.</a:t>
            </a:r>
          </a:p>
          <a:p>
            <a:r>
              <a:rPr lang="it-IT" sz="3100"/>
              <a:t>moderatore: client «confidenziale», utilizzato per creare ruoli e permessi dinamicamente, accessibile solo dal gestore video. </a:t>
            </a:r>
          </a:p>
          <a:p>
            <a:pPr marL="0" indent="0">
              <a:buNone/>
            </a:pPr>
            <a:endParaRPr lang="it-IT" sz="3100"/>
          </a:p>
          <a:p>
            <a:pPr marL="0" indent="0">
              <a:buNone/>
            </a:pPr>
            <a:r>
              <a:rPr lang="it-IT" sz="3100"/>
              <a:t>Entrambi non sono accessibili dall'esterno della rete.</a:t>
            </a:r>
            <a:endParaRPr lang="it-IT"/>
          </a:p>
        </p:txBody>
      </p:sp>
    </p:spTree>
    <p:extLst>
      <p:ext uri="{BB962C8B-B14F-4D97-AF65-F5344CB8AC3E}">
        <p14:creationId xmlns:p14="http://schemas.microsoft.com/office/powerpoint/2010/main" val="405184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2"/>
            <a:ext cx="7142687" cy="668336"/>
          </a:xfrm>
        </p:spPr>
        <p:txBody>
          <a:bodyPr>
            <a:noAutofit/>
          </a:bodyPr>
          <a:lstStyle/>
          <a:p>
            <a:r>
              <a:rPr lang="it-IT" sz="5400" b="1"/>
              <a:t>REALM E CLIENTS</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3" name="Segnaposto contenuto 6">
            <a:extLst>
              <a:ext uri="{FF2B5EF4-FFF2-40B4-BE49-F238E27FC236}">
                <a16:creationId xmlns:a16="http://schemas.microsoft.com/office/drawing/2014/main" id="{77152F3C-9365-DC62-31C2-C2CF3BC3C601}"/>
              </a:ext>
            </a:extLst>
          </p:cNvPr>
          <p:cNvPicPr>
            <a:picLocks noGrp="1" noChangeAspect="1"/>
          </p:cNvPicPr>
          <p:nvPr>
            <p:ph sz="half" idx="2"/>
          </p:nvPr>
        </p:nvPicPr>
        <p:blipFill>
          <a:blip r:embed="rId3"/>
          <a:stretch>
            <a:fillRect/>
          </a:stretch>
        </p:blipFill>
        <p:spPr>
          <a:xfrm>
            <a:off x="1779664" y="1412776"/>
            <a:ext cx="8632671" cy="4418808"/>
          </a:xfrm>
          <a:prstGeom prst="rect">
            <a:avLst/>
          </a:prstGeom>
        </p:spPr>
      </p:pic>
    </p:spTree>
    <p:extLst>
      <p:ext uri="{BB962C8B-B14F-4D97-AF65-F5344CB8AC3E}">
        <p14:creationId xmlns:p14="http://schemas.microsoft.com/office/powerpoint/2010/main" val="2423978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594199" cy="764771"/>
          </a:xfrm>
        </p:spPr>
        <p:txBody>
          <a:bodyPr>
            <a:noAutofit/>
          </a:bodyPr>
          <a:lstStyle/>
          <a:p>
            <a:r>
              <a:rPr lang="it-IT" sz="5400" b="1"/>
              <a:t>RUOLI E UTENTI</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0" y="1325563"/>
            <a:ext cx="12192000" cy="5291368"/>
          </a:xfrm>
        </p:spPr>
        <p:txBody>
          <a:bodyPr>
            <a:noAutofit/>
          </a:bodyPr>
          <a:lstStyle/>
          <a:p>
            <a:pPr marL="0" indent="0">
              <a:lnSpc>
                <a:spcPct val="95000"/>
              </a:lnSpc>
              <a:buNone/>
            </a:pPr>
            <a:r>
              <a:rPr lang="it-IT" dirty="0" err="1">
                <a:ea typeface="+mn-lt"/>
                <a:cs typeface="+mn-lt"/>
              </a:rPr>
              <a:t>Keycloak</a:t>
            </a:r>
            <a:r>
              <a:rPr lang="it-IT" dirty="0">
                <a:ea typeface="+mn-lt"/>
                <a:cs typeface="+mn-lt"/>
              </a:rPr>
              <a:t> consente di realizzare un </a:t>
            </a:r>
            <a:r>
              <a:rPr lang="it-IT" b="1" dirty="0">
                <a:ea typeface="+mn-lt"/>
                <a:cs typeface="+mn-lt"/>
              </a:rPr>
              <a:t>meccanismo di controllo</a:t>
            </a:r>
            <a:r>
              <a:rPr lang="it-IT" dirty="0">
                <a:ea typeface="+mn-lt"/>
                <a:cs typeface="+mn-lt"/>
              </a:rPr>
              <a:t> degli accessi basato sullo standard </a:t>
            </a:r>
            <a:r>
              <a:rPr lang="it-IT" b="1" dirty="0">
                <a:ea typeface="+mn-lt"/>
                <a:cs typeface="+mn-lt"/>
              </a:rPr>
              <a:t>RBAC</a:t>
            </a:r>
            <a:r>
              <a:rPr lang="it-IT" dirty="0">
                <a:ea typeface="+mn-lt"/>
                <a:cs typeface="+mn-lt"/>
              </a:rPr>
              <a:t> (</a:t>
            </a:r>
            <a:r>
              <a:rPr lang="it-IT" dirty="0" err="1">
                <a:ea typeface="+mn-lt"/>
                <a:cs typeface="+mn-lt"/>
              </a:rPr>
              <a:t>Role-Based</a:t>
            </a:r>
            <a:r>
              <a:rPr lang="it-IT" dirty="0">
                <a:ea typeface="+mn-lt"/>
                <a:cs typeface="+mn-lt"/>
              </a:rPr>
              <a:t> Access Control).</a:t>
            </a:r>
          </a:p>
          <a:p>
            <a:pPr marL="0" indent="0">
              <a:lnSpc>
                <a:spcPct val="95000"/>
              </a:lnSpc>
              <a:buNone/>
            </a:pPr>
            <a:r>
              <a:rPr lang="it-IT" dirty="0">
                <a:ea typeface="+mn-lt"/>
                <a:cs typeface="+mn-lt"/>
              </a:rPr>
              <a:t>In tal proposito, sono stati definiti due </a:t>
            </a:r>
            <a:r>
              <a:rPr lang="it-IT" b="1" dirty="0">
                <a:ea typeface="+mn-lt"/>
                <a:cs typeface="+mn-lt"/>
              </a:rPr>
              <a:t>ruoli</a:t>
            </a:r>
            <a:r>
              <a:rPr lang="it-IT" dirty="0">
                <a:ea typeface="+mn-lt"/>
                <a:cs typeface="+mn-lt"/>
              </a:rPr>
              <a:t> dalla console di amministrazione: video-manager</a:t>
            </a:r>
            <a:r>
              <a:rPr lang="it-IT" i="1" dirty="0">
                <a:ea typeface="+mn-lt"/>
                <a:cs typeface="+mn-lt"/>
              </a:rPr>
              <a:t> (gestore video) </a:t>
            </a:r>
            <a:r>
              <a:rPr lang="it-IT" dirty="0">
                <a:ea typeface="+mn-lt"/>
                <a:cs typeface="+mn-lt"/>
              </a:rPr>
              <a:t>e user </a:t>
            </a:r>
            <a:r>
              <a:rPr lang="it-IT" i="1" dirty="0">
                <a:ea typeface="+mn-lt"/>
                <a:cs typeface="+mn-lt"/>
              </a:rPr>
              <a:t>(utente registrato). </a:t>
            </a:r>
          </a:p>
          <a:p>
            <a:pPr marL="0" indent="0">
              <a:lnSpc>
                <a:spcPct val="95000"/>
              </a:lnSpc>
              <a:buNone/>
            </a:pPr>
            <a:r>
              <a:rPr lang="it-IT" dirty="0">
                <a:ea typeface="+mn-lt"/>
                <a:cs typeface="+mn-lt"/>
              </a:rPr>
              <a:t>Nel momento in cui l’utente acquista l’abbonamento o un singolo video, gli viene assegnato un ulteriore ruolo </a:t>
            </a:r>
            <a:r>
              <a:rPr lang="it-IT" i="1" dirty="0">
                <a:ea typeface="+mn-lt"/>
                <a:cs typeface="+mn-lt"/>
              </a:rPr>
              <a:t>(video-</a:t>
            </a:r>
            <a:r>
              <a:rPr lang="it-IT" i="1" dirty="0" err="1">
                <a:ea typeface="+mn-lt"/>
                <a:cs typeface="+mn-lt"/>
              </a:rPr>
              <a:t>viewer</a:t>
            </a:r>
            <a:r>
              <a:rPr lang="it-IT" i="1" dirty="0">
                <a:ea typeface="+mn-lt"/>
                <a:cs typeface="+mn-lt"/>
              </a:rPr>
              <a:t> </a:t>
            </a:r>
            <a:r>
              <a:rPr lang="it-IT" dirty="0">
                <a:ea typeface="+mn-lt"/>
                <a:cs typeface="+mn-lt"/>
              </a:rPr>
              <a:t>o </a:t>
            </a:r>
            <a:r>
              <a:rPr lang="it-IT" i="1" dirty="0">
                <a:ea typeface="+mn-lt"/>
                <a:cs typeface="+mn-lt"/>
              </a:rPr>
              <a:t>video-</a:t>
            </a:r>
            <a:r>
              <a:rPr lang="it-IT" i="1" dirty="0" err="1">
                <a:ea typeface="+mn-lt"/>
                <a:cs typeface="+mn-lt"/>
              </a:rPr>
              <a:t>viewer</a:t>
            </a:r>
            <a:r>
              <a:rPr lang="it-IT" i="1" dirty="0">
                <a:ea typeface="+mn-lt"/>
                <a:cs typeface="+mn-lt"/>
              </a:rPr>
              <a:t>-&lt;id&gt;). </a:t>
            </a:r>
          </a:p>
          <a:p>
            <a:pPr marL="0" indent="0">
              <a:lnSpc>
                <a:spcPct val="95000"/>
              </a:lnSpc>
              <a:buNone/>
            </a:pPr>
            <a:r>
              <a:rPr lang="it-IT" dirty="0"/>
              <a:t>Quando l’utente effettua il login, </a:t>
            </a:r>
            <a:r>
              <a:rPr lang="it-IT" dirty="0" err="1"/>
              <a:t>Keycloak</a:t>
            </a:r>
            <a:r>
              <a:rPr lang="it-IT" dirty="0"/>
              <a:t> genera un token che contiene le informazioni dell’utente; queste informazioni vengono conservate finché la sessione sarà attiva.</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374273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310672" y="0"/>
            <a:ext cx="10515600" cy="681037"/>
          </a:xfrm>
        </p:spPr>
        <p:txBody>
          <a:bodyPr>
            <a:noAutofit/>
          </a:bodyPr>
          <a:lstStyle/>
          <a:p>
            <a:r>
              <a:rPr lang="it-IT" sz="5400" b="1"/>
              <a:t>RUOLI E UTENTI</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42671" y="1190721"/>
            <a:ext cx="12063603" cy="1304830"/>
          </a:xfrm>
        </p:spPr>
        <p:txBody>
          <a:bodyPr>
            <a:noAutofit/>
          </a:bodyPr>
          <a:lstStyle/>
          <a:p>
            <a:pPr marL="0" indent="0">
              <a:lnSpc>
                <a:spcPct val="95000"/>
              </a:lnSpc>
              <a:buNone/>
            </a:pPr>
            <a:r>
              <a:rPr lang="it-IT" sz="2400" dirty="0"/>
              <a:t>Per permettere agli utenti di visualizzare i video, abbiamo utilizzato i </a:t>
            </a:r>
            <a:r>
              <a:rPr lang="it-IT" sz="2400" b="1" dirty="0"/>
              <a:t>ruoli compositi</a:t>
            </a:r>
            <a:r>
              <a:rPr lang="it-IT" sz="2400" dirty="0"/>
              <a:t>.</a:t>
            </a:r>
            <a:r>
              <a:rPr lang="it-IT" sz="2400" b="0" i="0" dirty="0">
                <a:effectLst/>
              </a:rPr>
              <a:t> </a:t>
            </a:r>
            <a:r>
              <a:rPr lang="it-IT" sz="2400" dirty="0"/>
              <a:t>U</a:t>
            </a:r>
            <a:r>
              <a:rPr lang="it-IT" sz="2400" b="0" i="0" dirty="0">
                <a:effectLst/>
              </a:rPr>
              <a:t>n ruolo composito può includere altri ruoli e le loro autorizzazioni: </a:t>
            </a:r>
            <a:r>
              <a:rPr lang="it-IT" sz="2400" dirty="0"/>
              <a:t>un utente, che ha il ruolo composito, automaticamente eredita i ruoli che lo compongono e i relativi permessi.</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7" name="Picture 6">
            <a:extLst>
              <a:ext uri="{FF2B5EF4-FFF2-40B4-BE49-F238E27FC236}">
                <a16:creationId xmlns:a16="http://schemas.microsoft.com/office/drawing/2014/main" id="{A092B31F-CC16-E554-2B57-422937979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0308" y="2314575"/>
            <a:ext cx="7431384" cy="4474813"/>
          </a:xfrm>
          <a:prstGeom prst="rect">
            <a:avLst/>
          </a:prstGeom>
        </p:spPr>
      </p:pic>
    </p:spTree>
    <p:extLst>
      <p:ext uri="{BB962C8B-B14F-4D97-AF65-F5344CB8AC3E}">
        <p14:creationId xmlns:p14="http://schemas.microsoft.com/office/powerpoint/2010/main" val="1141191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310672" y="0"/>
            <a:ext cx="10515600" cy="681037"/>
          </a:xfrm>
        </p:spPr>
        <p:txBody>
          <a:bodyPr>
            <a:noAutofit/>
          </a:bodyPr>
          <a:lstStyle/>
          <a:p>
            <a:r>
              <a:rPr lang="it-IT" sz="5400" b="1"/>
              <a:t>RUOLI E UTENTI</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52400" y="1447801"/>
            <a:ext cx="11896725" cy="2686050"/>
          </a:xfrm>
        </p:spPr>
        <p:txBody>
          <a:bodyPr>
            <a:noAutofit/>
          </a:bodyPr>
          <a:lstStyle/>
          <a:p>
            <a:pPr marL="0" indent="0">
              <a:lnSpc>
                <a:spcPct val="95000"/>
              </a:lnSpc>
              <a:buNone/>
            </a:pPr>
            <a:r>
              <a:rPr lang="it-IT"/>
              <a:t>Ad ogni video abbiamo associato un ruolo </a:t>
            </a:r>
            <a:r>
              <a:rPr lang="it-IT" i="1"/>
              <a:t>video-viewer-</a:t>
            </a:r>
            <a:r>
              <a:rPr lang="en-US" i="1"/>
              <a:t>&lt;</a:t>
            </a:r>
            <a:r>
              <a:rPr lang="it-IT" i="1"/>
              <a:t>id&gt;</a:t>
            </a:r>
            <a:r>
              <a:rPr lang="it-IT"/>
              <a:t>. Se il video è presente nell’abbonamento, viene implementata la relazione di composite tra ruolo </a:t>
            </a:r>
            <a:r>
              <a:rPr lang="it-IT" i="1"/>
              <a:t>video-viewer-&lt;id&gt; </a:t>
            </a:r>
            <a:r>
              <a:rPr lang="it-IT"/>
              <a:t>e ruolo padre </a:t>
            </a:r>
            <a:r>
              <a:rPr lang="it-IT" i="1"/>
              <a:t>video-viewer</a:t>
            </a:r>
            <a:r>
              <a:rPr lang="it-IT"/>
              <a:t>. Nel momento in cui l’utente sottoscrive l’abbonamento, ottiene automaticamente il ruolo </a:t>
            </a:r>
            <a:r>
              <a:rPr lang="it-IT" i="1"/>
              <a:t>video-viewer</a:t>
            </a:r>
            <a:r>
              <a:rPr lang="it-IT"/>
              <a:t> ed eredita i ruoli dei video contenuti nell’abbonamento. Se invece compra singolarmente il video, acquisisce solo il ruolo relativo a tale video.</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05F8BEC9-8E41-CF37-B31C-36AD6705A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773" y="4211495"/>
            <a:ext cx="8033162" cy="2305417"/>
          </a:xfrm>
          <a:prstGeom prst="rect">
            <a:avLst/>
          </a:prstGeom>
        </p:spPr>
      </p:pic>
    </p:spTree>
    <p:extLst>
      <p:ext uri="{BB962C8B-B14F-4D97-AF65-F5344CB8AC3E}">
        <p14:creationId xmlns:p14="http://schemas.microsoft.com/office/powerpoint/2010/main" val="3751955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1"/>
            <a:ext cx="7142687" cy="1330035"/>
          </a:xfrm>
        </p:spPr>
        <p:txBody>
          <a:bodyPr>
            <a:noAutofit/>
          </a:bodyPr>
          <a:lstStyle/>
          <a:p>
            <a:r>
              <a:rPr lang="it-IT" sz="5400" b="1"/>
              <a:t>INTEGRAZIONE DI KEYCLOAK CON NODE.JS</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sz="half" idx="2"/>
          </p:nvPr>
        </p:nvSpPr>
        <p:spPr>
          <a:xfrm>
            <a:off x="0" y="1908049"/>
            <a:ext cx="11994318" cy="2645664"/>
          </a:xfrm>
        </p:spPr>
        <p:txBody>
          <a:bodyPr>
            <a:normAutofit/>
          </a:bodyPr>
          <a:lstStyle/>
          <a:p>
            <a:pPr marL="0" indent="0">
              <a:lnSpc>
                <a:spcPct val="95000"/>
              </a:lnSpc>
              <a:buNone/>
            </a:pPr>
            <a:r>
              <a:rPr lang="it-IT" sz="3200" dirty="0"/>
              <a:t>L’integrazione di </a:t>
            </a:r>
            <a:r>
              <a:rPr lang="it-IT" sz="3200" dirty="0" err="1"/>
              <a:t>Keycloak</a:t>
            </a:r>
            <a:r>
              <a:rPr lang="it-IT" sz="3200" dirty="0"/>
              <a:t> con Node.js è stata realizzata attraverso l’uso della libreria </a:t>
            </a:r>
            <a:r>
              <a:rPr lang="it-IT" sz="3200" b="1" dirty="0" err="1"/>
              <a:t>keycloak-connect</a:t>
            </a:r>
            <a:r>
              <a:rPr lang="it-IT" sz="3200" dirty="0"/>
              <a:t>, che fornisce, tramite un middleware, le API per semplificare l’implementazione dell’autenticazione e dell’autorizzazione basata su </a:t>
            </a:r>
            <a:r>
              <a:rPr lang="it-IT" sz="3200" dirty="0" err="1"/>
              <a:t>Keycloak</a:t>
            </a:r>
            <a:r>
              <a:rPr lang="it-IT" sz="3200" dirty="0"/>
              <a:t>.</a:t>
            </a:r>
            <a:endParaRPr lang="it-IT" sz="3200" b="1" dirty="0"/>
          </a:p>
          <a:p>
            <a:pPr marL="0" indent="0" algn="just">
              <a:lnSpc>
                <a:spcPct val="95000"/>
              </a:lnSpc>
              <a:buNone/>
            </a:pPr>
            <a:endParaRPr lang="it-IT" dirty="0"/>
          </a:p>
          <a:p>
            <a:pPr marL="0" indent="0" algn="just">
              <a:buNone/>
            </a:pPr>
            <a:endParaRPr lang="it-IT" dirty="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724319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2"/>
            <a:ext cx="7142687" cy="668336"/>
          </a:xfrm>
        </p:spPr>
        <p:txBody>
          <a:bodyPr>
            <a:noAutofit/>
          </a:bodyPr>
          <a:lstStyle/>
          <a:p>
            <a:r>
              <a:rPr lang="it-IT" sz="5400" b="1"/>
              <a:t>OPENID CONNECT</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sz="half" idx="2"/>
          </p:nvPr>
        </p:nvSpPr>
        <p:spPr>
          <a:xfrm>
            <a:off x="0" y="1546167"/>
            <a:ext cx="12191999" cy="4994592"/>
          </a:xfrm>
        </p:spPr>
        <p:txBody>
          <a:bodyPr>
            <a:normAutofit/>
          </a:bodyPr>
          <a:lstStyle/>
          <a:p>
            <a:pPr marL="0" indent="0" algn="just">
              <a:lnSpc>
                <a:spcPct val="95000"/>
              </a:lnSpc>
              <a:buNone/>
            </a:pPr>
            <a:r>
              <a:rPr lang="it-IT" sz="3200" dirty="0" err="1"/>
              <a:t>OpenID</a:t>
            </a:r>
            <a:r>
              <a:rPr lang="it-IT" sz="3200" dirty="0"/>
              <a:t> Connect è un protocollo di autenticazione che estende </a:t>
            </a:r>
            <a:r>
              <a:rPr lang="it-IT" sz="3200" dirty="0" err="1"/>
              <a:t>OAuth</a:t>
            </a:r>
            <a:r>
              <a:rPr lang="it-IT" sz="3200" dirty="0"/>
              <a:t> 2.0.</a:t>
            </a:r>
          </a:p>
          <a:p>
            <a:pPr marL="0" indent="0" algn="just">
              <a:lnSpc>
                <a:spcPct val="95000"/>
              </a:lnSpc>
              <a:buNone/>
            </a:pPr>
            <a:r>
              <a:rPr lang="it-IT" sz="3200" dirty="0"/>
              <a:t>Consente ai client di verificare l’identità di un utente e di ottenere informazioni sul suo profilo, utilizzando un token di accesso </a:t>
            </a:r>
            <a:r>
              <a:rPr lang="it-IT" sz="3200" b="1" dirty="0"/>
              <a:t>JSON Web Token (JWT). </a:t>
            </a:r>
            <a:r>
              <a:rPr lang="it-IT" sz="3200" dirty="0"/>
              <a:t>OIDC offre un’interfaccia standardizzata e sicura per l’autenticazione federata, che consente agli utenti di accedere ad applicazioni di terze parti utilizzando le loro credenziali di accesso esistenti, senza dover creare un nuovo account.</a:t>
            </a:r>
          </a:p>
          <a:p>
            <a:pPr marL="0" indent="0" algn="just">
              <a:lnSpc>
                <a:spcPct val="95000"/>
              </a:lnSpc>
              <a:buNone/>
            </a:pPr>
            <a:r>
              <a:rPr lang="it-IT" sz="3200" dirty="0"/>
              <a:t>Inoltre, è stata abilitata l’autenticazione federata tramite l’Identity Provider Google.</a:t>
            </a:r>
          </a:p>
          <a:p>
            <a:pPr marL="0" indent="0" algn="just">
              <a:lnSpc>
                <a:spcPct val="95000"/>
              </a:lnSpc>
              <a:buNone/>
            </a:pPr>
            <a:endParaRPr lang="it-IT" sz="3200" dirty="0"/>
          </a:p>
          <a:p>
            <a:pPr marL="0" indent="0" algn="just">
              <a:buNone/>
            </a:pPr>
            <a:endParaRPr lang="it-IT" dirty="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4194765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2"/>
            <a:ext cx="7142687" cy="814646"/>
          </a:xfrm>
        </p:spPr>
        <p:txBody>
          <a:bodyPr>
            <a:noAutofit/>
          </a:bodyPr>
          <a:lstStyle/>
          <a:p>
            <a:r>
              <a:rPr lang="it-IT" sz="5400" b="1"/>
              <a:t>OPENID CONNECT</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sz="half" idx="2"/>
          </p:nvPr>
        </p:nvSpPr>
        <p:spPr>
          <a:xfrm>
            <a:off x="74222" y="1268062"/>
            <a:ext cx="12043555" cy="5465247"/>
          </a:xfrm>
        </p:spPr>
        <p:txBody>
          <a:bodyPr>
            <a:normAutofit fontScale="92500"/>
          </a:bodyPr>
          <a:lstStyle/>
          <a:p>
            <a:pPr marL="0" indent="0" algn="just">
              <a:lnSpc>
                <a:spcPct val="95000"/>
              </a:lnSpc>
              <a:buNone/>
            </a:pPr>
            <a:r>
              <a:rPr lang="it-IT" sz="2400"/>
              <a:t>Per implementare l’autenticazione federata con Google, utilizzando OpenID Connect, sono stati seguiti i seguenti passaggi:</a:t>
            </a:r>
          </a:p>
          <a:p>
            <a:pPr marL="514350" indent="-514350" algn="just">
              <a:lnSpc>
                <a:spcPct val="95000"/>
              </a:lnSpc>
              <a:buAutoNum type="arabicPeriod"/>
            </a:pPr>
            <a:r>
              <a:rPr lang="it-IT" sz="2400"/>
              <a:t>Registrare l’applicazione nell’API console di Google per ottenere un ID client e una chiave segreta;</a:t>
            </a:r>
          </a:p>
          <a:p>
            <a:pPr marL="514350" indent="-514350" algn="just">
              <a:lnSpc>
                <a:spcPct val="95000"/>
              </a:lnSpc>
              <a:buAutoNum type="arabicPeriod"/>
            </a:pPr>
            <a:r>
              <a:rPr lang="it-IT" sz="2400"/>
              <a:t>Configurare l’ID client e la chiave segreta dell’applicazione in Keycloak, creando un nuovo provider di identità OpenID Connect e configurando i parametri di connessione;</a:t>
            </a:r>
          </a:p>
          <a:p>
            <a:pPr marL="514350" indent="-514350" algn="just">
              <a:lnSpc>
                <a:spcPct val="95000"/>
              </a:lnSpc>
              <a:buAutoNum type="arabicPeriod"/>
            </a:pPr>
            <a:r>
              <a:rPr lang="it-IT" sz="2400"/>
              <a:t>Configurare la callback URL dell’applicazione, in modo che possa ricevere e gestire la risposta di autenticazione dal server Google;</a:t>
            </a:r>
          </a:p>
          <a:p>
            <a:pPr marL="514350" indent="-514350" algn="just">
              <a:lnSpc>
                <a:spcPct val="95000"/>
              </a:lnSpc>
              <a:buAutoNum type="arabicPeriod"/>
            </a:pPr>
            <a:r>
              <a:rPr lang="it-IT" sz="2400"/>
              <a:t>Implementare il flusso di autenticazione dell’applicazione, utilizzando il flusso standard di autenticazione OpenID Connect, che prevede l’utilizzo di una richiesta di autenticazione con codice di autorizzazione (</a:t>
            </a:r>
            <a:r>
              <a:rPr lang="it-IT" sz="2400" b="1" err="1"/>
              <a:t>Authorization Code Flow</a:t>
            </a:r>
            <a:r>
              <a:rPr lang="it-IT" sz="2400"/>
              <a:t>);</a:t>
            </a:r>
          </a:p>
          <a:p>
            <a:pPr marL="514350" indent="-514350" algn="just">
              <a:lnSpc>
                <a:spcPct val="95000"/>
              </a:lnSpc>
              <a:buAutoNum type="arabicPeriod"/>
            </a:pPr>
            <a:r>
              <a:rPr lang="it-IT" sz="2400"/>
              <a:t>Implementare il controllo della validità del token di accesso ricevuto dal server Google, utilizzando le API di validazione del token OIDC;</a:t>
            </a:r>
          </a:p>
          <a:p>
            <a:pPr marL="514350" indent="-514350" algn="just">
              <a:lnSpc>
                <a:spcPct val="95000"/>
              </a:lnSpc>
              <a:buAutoNum type="arabicPeriod"/>
            </a:pPr>
            <a:r>
              <a:rPr lang="it-IT" sz="2400"/>
              <a:t>Consentire l’accesso all’applicazione all’utente autenticato, gestendo le autorizzazioni e i permessi in base al profilo dell’utente.</a:t>
            </a:r>
          </a:p>
          <a:p>
            <a:pPr marL="514350" indent="-514350" algn="just">
              <a:lnSpc>
                <a:spcPct val="95000"/>
              </a:lnSpc>
              <a:buAutoNum type="arabicPeriod"/>
            </a:pPr>
            <a:endParaRPr lang="it-IT"/>
          </a:p>
          <a:p>
            <a:pPr marL="0" indent="0" algn="just">
              <a:buNone/>
            </a:pPr>
            <a:endParaRPr lang="it-IT"/>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276189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F87D3CC1-3022-FD82-CA63-D56BD8E40EC3}"/>
              </a:ext>
            </a:extLst>
          </p:cNvPr>
          <p:cNvPicPr>
            <a:picLocks noChangeAspect="1"/>
          </p:cNvPicPr>
          <p:nvPr/>
        </p:nvPicPr>
        <p:blipFill>
          <a:blip r:embed="rId2"/>
          <a:srcRect r="3053"/>
          <a:stretch>
            <a:fillRect/>
          </a:stretch>
        </p:blipFill>
        <p:spPr>
          <a:xfrm>
            <a:off x="4506165" y="278151"/>
            <a:ext cx="7561169" cy="1052421"/>
          </a:xfrm>
          <a:prstGeom prst="rect">
            <a:avLst/>
          </a:prstGeom>
        </p:spPr>
      </p:pic>
      <p:pic>
        <p:nvPicPr>
          <p:cNvPr id="3" name="Immagine 2">
            <a:extLst>
              <a:ext uri="{FF2B5EF4-FFF2-40B4-BE49-F238E27FC236}">
                <a16:creationId xmlns:a16="http://schemas.microsoft.com/office/drawing/2014/main" id="{5DDB48A7-0053-6120-8B30-EF6BC757F59F}"/>
              </a:ext>
            </a:extLst>
          </p:cNvPr>
          <p:cNvPicPr>
            <a:picLocks noChangeAspect="1"/>
          </p:cNvPicPr>
          <p:nvPr/>
        </p:nvPicPr>
        <p:blipFill>
          <a:blip r:embed="rId3"/>
          <a:stretch>
            <a:fillRect/>
          </a:stretch>
        </p:blipFill>
        <p:spPr>
          <a:xfrm>
            <a:off x="0" y="1428750"/>
            <a:ext cx="12185042" cy="5429250"/>
          </a:xfrm>
          <a:prstGeom prst="rect">
            <a:avLst/>
          </a:prstGeom>
        </p:spPr>
      </p:pic>
      <p:cxnSp>
        <p:nvCxnSpPr>
          <p:cNvPr id="5" name="Connettore diritto 4">
            <a:extLst>
              <a:ext uri="{FF2B5EF4-FFF2-40B4-BE49-F238E27FC236}">
                <a16:creationId xmlns:a16="http://schemas.microsoft.com/office/drawing/2014/main" id="{7FAF1C9D-F3E3-B1E4-F70F-B1D0FC4BAF1C}"/>
              </a:ext>
            </a:extLst>
          </p:cNvPr>
          <p:cNvCxnSpPr/>
          <p:nvPr/>
        </p:nvCxnSpPr>
        <p:spPr>
          <a:xfrm>
            <a:off x="6953250" y="2266950"/>
            <a:ext cx="4181475" cy="0"/>
          </a:xfrm>
          <a:prstGeom prst="line">
            <a:avLst/>
          </a:prstGeom>
          <a:ln w="66675"/>
        </p:spPr>
        <p:style>
          <a:lnRef idx="3">
            <a:schemeClr val="dk1"/>
          </a:lnRef>
          <a:fillRef idx="0">
            <a:schemeClr val="dk1"/>
          </a:fillRef>
          <a:effectRef idx="2">
            <a:schemeClr val="dk1"/>
          </a:effectRef>
          <a:fontRef idx="minor">
            <a:schemeClr val="tx1"/>
          </a:fontRef>
        </p:style>
      </p:cxnSp>
      <p:cxnSp>
        <p:nvCxnSpPr>
          <p:cNvPr id="6" name="Connettore diritto 5">
            <a:extLst>
              <a:ext uri="{FF2B5EF4-FFF2-40B4-BE49-F238E27FC236}">
                <a16:creationId xmlns:a16="http://schemas.microsoft.com/office/drawing/2014/main" id="{622CB6E4-3FD1-1D3C-DEBC-1F8CE04311BD}"/>
              </a:ext>
            </a:extLst>
          </p:cNvPr>
          <p:cNvCxnSpPr/>
          <p:nvPr/>
        </p:nvCxnSpPr>
        <p:spPr>
          <a:xfrm>
            <a:off x="6953250" y="3638550"/>
            <a:ext cx="2514600" cy="0"/>
          </a:xfrm>
          <a:prstGeom prst="line">
            <a:avLst/>
          </a:prstGeom>
          <a:ln w="66675"/>
        </p:spPr>
        <p:style>
          <a:lnRef idx="3">
            <a:schemeClr val="dk1"/>
          </a:lnRef>
          <a:fillRef idx="0">
            <a:schemeClr val="dk1"/>
          </a:fillRef>
          <a:effectRef idx="2">
            <a:schemeClr val="dk1"/>
          </a:effectRef>
          <a:fontRef idx="minor">
            <a:schemeClr val="tx1"/>
          </a:fontRef>
        </p:style>
      </p:cxnSp>
      <p:pic>
        <p:nvPicPr>
          <p:cNvPr id="4" name="Immagine 3">
            <a:extLst>
              <a:ext uri="{FF2B5EF4-FFF2-40B4-BE49-F238E27FC236}">
                <a16:creationId xmlns:a16="http://schemas.microsoft.com/office/drawing/2014/main" id="{2630508B-8729-0C32-406C-0953DD8F32AC}"/>
              </a:ext>
            </a:extLst>
          </p:cNvPr>
          <p:cNvPicPr>
            <a:picLocks noChangeAspect="1"/>
          </p:cNvPicPr>
          <p:nvPr/>
        </p:nvPicPr>
        <p:blipFill>
          <a:blip r:embed="rId4"/>
          <a:stretch>
            <a:fillRect/>
          </a:stretch>
        </p:blipFill>
        <p:spPr>
          <a:xfrm>
            <a:off x="0" y="0"/>
            <a:ext cx="4212701" cy="1085182"/>
          </a:xfrm>
          <a:prstGeom prst="rect">
            <a:avLst/>
          </a:prstGeom>
        </p:spPr>
      </p:pic>
    </p:spTree>
    <p:extLst>
      <p:ext uri="{BB962C8B-B14F-4D97-AF65-F5344CB8AC3E}">
        <p14:creationId xmlns:p14="http://schemas.microsoft.com/office/powerpoint/2010/main" val="1785871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2"/>
            <a:ext cx="7142687" cy="668336"/>
          </a:xfrm>
        </p:spPr>
        <p:txBody>
          <a:bodyPr>
            <a:noAutofit/>
          </a:bodyPr>
          <a:lstStyle/>
          <a:p>
            <a:r>
              <a:rPr lang="it-IT" sz="5400" b="1"/>
              <a:t>VAULT</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sz="half" idx="2"/>
          </p:nvPr>
        </p:nvSpPr>
        <p:spPr>
          <a:xfrm>
            <a:off x="279918" y="1596044"/>
            <a:ext cx="11467323" cy="4538749"/>
          </a:xfrm>
        </p:spPr>
        <p:txBody>
          <a:bodyPr>
            <a:normAutofit/>
          </a:bodyPr>
          <a:lstStyle/>
          <a:p>
            <a:pPr marL="0" indent="0" algn="just">
              <a:lnSpc>
                <a:spcPct val="95000"/>
              </a:lnSpc>
              <a:buNone/>
            </a:pPr>
            <a:r>
              <a:rPr lang="it-IT" sz="3200" err="1"/>
              <a:t>Vault è una soluzione open source di gestione dei segreti sviluppata da HashiCorp. Fornisce una piattaforma di sicurezza centralizzata per la gestione delle password, delle chiavi di crittografia e di altri dati sensibili, utilizzando un’architettura altamente scalabile e distribuita.</a:t>
            </a:r>
          </a:p>
          <a:p>
            <a:pPr marL="0" indent="0" algn="just">
              <a:lnSpc>
                <a:spcPct val="95000"/>
              </a:lnSpc>
              <a:buNone/>
            </a:pPr>
            <a:endParaRPr lang="it-IT"/>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2050" name="Picture 2" descr="HashiCorp Vault Logo PNG vector in SVG, PDF, AI, CDR format">
            <a:extLst>
              <a:ext uri="{FF2B5EF4-FFF2-40B4-BE49-F238E27FC236}">
                <a16:creationId xmlns:a16="http://schemas.microsoft.com/office/drawing/2014/main" id="{71AA534C-43D2-3DED-4F45-77E2B68C7C4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14291" y="3613558"/>
            <a:ext cx="3853081" cy="2892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76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1"/>
            <a:ext cx="7142687" cy="665017"/>
          </a:xfrm>
        </p:spPr>
        <p:txBody>
          <a:bodyPr>
            <a:noAutofit/>
          </a:bodyPr>
          <a:lstStyle/>
          <a:p>
            <a:r>
              <a:rPr lang="it-IT" sz="5400" b="1"/>
              <a:t>KUBERNETES</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sz="half" idx="2"/>
          </p:nvPr>
        </p:nvSpPr>
        <p:spPr>
          <a:xfrm>
            <a:off x="173620" y="1654232"/>
            <a:ext cx="11864051" cy="4713317"/>
          </a:xfrm>
        </p:spPr>
        <p:txBody>
          <a:bodyPr>
            <a:normAutofit lnSpcReduction="10000"/>
          </a:bodyPr>
          <a:lstStyle/>
          <a:p>
            <a:pPr marL="0" indent="0" algn="just">
              <a:lnSpc>
                <a:spcPct val="95000"/>
              </a:lnSpc>
              <a:buNone/>
            </a:pPr>
            <a:r>
              <a:rPr lang="it-IT" err="1"/>
              <a:t>Kubernetes è una piattaforma estensibile ed open source per la gestione di carichi di lavoro e servizi containerizzati: consente di automatizzare la distribuzione, la scalabilità e la gestione delle applicazione containerizzate in un ambiente di produzione. </a:t>
            </a:r>
          </a:p>
          <a:p>
            <a:pPr marL="0" indent="0" algn="just">
              <a:lnSpc>
                <a:spcPct val="95000"/>
              </a:lnSpc>
              <a:buNone/>
            </a:pPr>
            <a:r>
              <a:rPr lang="it-IT" err="1"/>
              <a:t>Kubernetes è stato usato per soddisfare requisiti di Uninastream di:</a:t>
            </a:r>
          </a:p>
          <a:p>
            <a:pPr algn="just">
              <a:lnSpc>
                <a:spcPct val="95000"/>
              </a:lnSpc>
            </a:pPr>
            <a:r>
              <a:rPr lang="en-US" sz="2000" err="1"/>
              <a:t>Scalabilità: </a:t>
            </a:r>
            <a:r>
              <a:rPr lang="it-IT" sz="2000" err="1"/>
              <a:t>Kubernetes può facilmente gestire migliaia di container su un cluster di nodi;</a:t>
            </a:r>
          </a:p>
          <a:p>
            <a:pPr algn="just">
              <a:lnSpc>
                <a:spcPct val="95000"/>
              </a:lnSpc>
            </a:pPr>
            <a:r>
              <a:rPr lang="it-IT" sz="2000"/>
              <a:t>Availability: Kubernetes offre un'ampia gamma di funzionalità per garantire l'affidabilità delle applicazioni, come la gestione dei failover, il ripristino automatico e la gestione dei problemi di rete;</a:t>
            </a:r>
          </a:p>
          <a:p>
            <a:pPr algn="just">
              <a:lnSpc>
                <a:spcPct val="95000"/>
              </a:lnSpc>
            </a:pPr>
            <a:r>
              <a:rPr lang="en-US" sz="2000" err="1"/>
              <a:t>Agilità: </a:t>
            </a:r>
            <a:r>
              <a:rPr lang="it-IT" sz="2000" err="1"/>
              <a:t>Kubernetes semplifica la distribuzione delle applicazioni e la gestione delle infrastrutture, riducendo i tempi di rilascio e migliorando la velocità di sviluppo;</a:t>
            </a:r>
          </a:p>
          <a:p>
            <a:pPr algn="just">
              <a:lnSpc>
                <a:spcPct val="95000"/>
              </a:lnSpc>
            </a:pPr>
            <a:r>
              <a:rPr lang="en-US" sz="2000" err="1"/>
              <a:t>Portabilità: </a:t>
            </a:r>
            <a:r>
              <a:rPr lang="it-IT" sz="2000" err="1"/>
              <a:t>Kubernetes consente di eseguire le applicazioni su qualsiasi infrastruttura cloud o on-premise, semplificando la migrazione tra i diversi ambienti.</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3594970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2"/>
            <a:ext cx="7142687" cy="684962"/>
          </a:xfrm>
        </p:spPr>
        <p:txBody>
          <a:bodyPr>
            <a:noAutofit/>
          </a:bodyPr>
          <a:lstStyle/>
          <a:p>
            <a:r>
              <a:rPr lang="it-IT" sz="5400" b="1"/>
              <a:t>UNSEALING</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sz="half" idx="2"/>
          </p:nvPr>
        </p:nvSpPr>
        <p:spPr>
          <a:xfrm>
            <a:off x="0" y="1388225"/>
            <a:ext cx="12192000" cy="4713317"/>
          </a:xfrm>
        </p:spPr>
        <p:txBody>
          <a:bodyPr>
            <a:normAutofit/>
          </a:bodyPr>
          <a:lstStyle/>
          <a:p>
            <a:pPr marL="0" indent="0" algn="just">
              <a:lnSpc>
                <a:spcPct val="95000"/>
              </a:lnSpc>
              <a:buNone/>
            </a:pPr>
            <a:r>
              <a:rPr lang="it-IT" sz="2800"/>
              <a:t>Il processo di unsealing è il processo di sblocco di Vault per accedere ai segreti gestiti dal sistema.</a:t>
            </a:r>
          </a:p>
          <a:p>
            <a:pPr marL="0" indent="0" algn="just">
              <a:lnSpc>
                <a:spcPct val="95000"/>
              </a:lnSpc>
              <a:buNone/>
            </a:pPr>
            <a:r>
              <a:rPr lang="it-IT" sz="2800"/>
              <a:t>Prevede l’inserimento di una o più chiavi di sblocco, che possono essere fornite da una persona autorizzata o da un processo automatizzato. Vault utilizza un algoritmo di crittografia per suddividere le chiavi di sblocco in parti separate e distribuirle in modo sicuro tra i nodi del cluster. </a:t>
            </a:r>
          </a:p>
          <a:p>
            <a:pPr marL="0" indent="0" algn="just">
              <a:lnSpc>
                <a:spcPct val="95000"/>
              </a:lnSpc>
              <a:buNone/>
            </a:pPr>
            <a:r>
              <a:rPr lang="it-IT"/>
              <a:t>Una volta che tutte le parti delle chiavi di sblocco sono state fornite, Vault le combina per sbloccare i segreti gestiti dal sistema. L’unsealing è un’operazione critica e richiede un’adeguata attenzione alla sicurezza per garantire che i segreti siano protetti in modo efficace.</a:t>
            </a:r>
            <a:endParaRPr lang="it-IT" sz="2800"/>
          </a:p>
          <a:p>
            <a:pPr marL="0" indent="0" algn="just">
              <a:lnSpc>
                <a:spcPct val="95000"/>
              </a:lnSpc>
              <a:buNone/>
            </a:pPr>
            <a:endParaRPr lang="it-IT"/>
          </a:p>
          <a:p>
            <a:pPr marL="0" indent="0" algn="just">
              <a:buNone/>
            </a:pPr>
            <a:endParaRPr lang="it-IT"/>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4272228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2"/>
            <a:ext cx="7142687" cy="684962"/>
          </a:xfrm>
        </p:spPr>
        <p:txBody>
          <a:bodyPr>
            <a:noAutofit/>
          </a:bodyPr>
          <a:lstStyle/>
          <a:p>
            <a:r>
              <a:rPr lang="it-IT" sz="5400" b="1"/>
              <a:t>UNSEALING</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E2D1F61B-8FFB-FE9E-A7FC-38EBA04B9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443" y="1439693"/>
            <a:ext cx="6373114" cy="4477375"/>
          </a:xfrm>
          <a:prstGeom prst="rect">
            <a:avLst/>
          </a:prstGeom>
        </p:spPr>
      </p:pic>
    </p:spTree>
    <p:extLst>
      <p:ext uri="{BB962C8B-B14F-4D97-AF65-F5344CB8AC3E}">
        <p14:creationId xmlns:p14="http://schemas.microsoft.com/office/powerpoint/2010/main" val="3860707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2"/>
            <a:ext cx="7142687" cy="684962"/>
          </a:xfrm>
        </p:spPr>
        <p:txBody>
          <a:bodyPr>
            <a:noAutofit/>
          </a:bodyPr>
          <a:lstStyle/>
          <a:p>
            <a:r>
              <a:rPr lang="it-IT" sz="5400" b="1"/>
              <a:t>SECRETS ENGINE</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sz="half" idx="2"/>
          </p:nvPr>
        </p:nvSpPr>
        <p:spPr>
          <a:xfrm>
            <a:off x="251928" y="1397556"/>
            <a:ext cx="11342148" cy="4713317"/>
          </a:xfrm>
        </p:spPr>
        <p:txBody>
          <a:bodyPr>
            <a:normAutofit/>
          </a:bodyPr>
          <a:lstStyle/>
          <a:p>
            <a:pPr marL="0" indent="0" algn="just">
              <a:buNone/>
            </a:pPr>
            <a:r>
              <a:rPr lang="it-IT" dirty="0"/>
              <a:t>In </a:t>
            </a:r>
            <a:r>
              <a:rPr lang="it-IT" dirty="0" err="1"/>
              <a:t>Vault</a:t>
            </a:r>
            <a:r>
              <a:rPr lang="it-IT" dirty="0"/>
              <a:t>, un secret </a:t>
            </a:r>
            <a:r>
              <a:rPr lang="it-IT" dirty="0" err="1"/>
              <a:t>engine</a:t>
            </a:r>
            <a:r>
              <a:rPr lang="it-IT" dirty="0"/>
              <a:t> è un componente responsabile della generazione, conservazione e gestione di segreti, come password, chiavi API e altri dati sensibili.</a:t>
            </a:r>
          </a:p>
          <a:p>
            <a:pPr marL="0" indent="0" algn="just">
              <a:buNone/>
            </a:pPr>
            <a:r>
              <a:rPr lang="it-IT" dirty="0"/>
              <a:t>I secret </a:t>
            </a:r>
            <a:r>
              <a:rPr lang="it-IT" dirty="0" err="1"/>
              <a:t>engine</a:t>
            </a:r>
            <a:r>
              <a:rPr lang="it-IT" dirty="0"/>
              <a:t> in </a:t>
            </a:r>
            <a:r>
              <a:rPr lang="it-IT" dirty="0" err="1"/>
              <a:t>Vault</a:t>
            </a:r>
            <a:r>
              <a:rPr lang="it-IT" dirty="0"/>
              <a:t> possono essere considerati come plugin o moduli che forniscono funzionalità specifiche per la gestione di diversi tipi di segreti.</a:t>
            </a:r>
          </a:p>
          <a:p>
            <a:pPr marL="0" indent="0" algn="just">
              <a:buNone/>
            </a:pPr>
            <a:r>
              <a:rPr lang="it-IT" dirty="0"/>
              <a:t>Per la nostra applicazione, sono stati pensati due secret </a:t>
            </a:r>
            <a:r>
              <a:rPr lang="it-IT" dirty="0" err="1"/>
              <a:t>engine</a:t>
            </a:r>
            <a:r>
              <a:rPr lang="it-IT" dirty="0"/>
              <a:t>:</a:t>
            </a:r>
          </a:p>
          <a:p>
            <a:pPr algn="just"/>
            <a:r>
              <a:rPr lang="it-IT" b="1" dirty="0"/>
              <a:t>database</a:t>
            </a:r>
            <a:r>
              <a:rPr lang="it-IT" dirty="0"/>
              <a:t>: responsabile della generazione di utenti temporanei per accedere al database remoto </a:t>
            </a:r>
            <a:r>
              <a:rPr lang="it-IT" dirty="0" err="1"/>
              <a:t>mongodb</a:t>
            </a:r>
            <a:r>
              <a:rPr lang="it-IT" dirty="0"/>
              <a:t>.</a:t>
            </a:r>
          </a:p>
          <a:p>
            <a:pPr algn="just"/>
            <a:r>
              <a:rPr lang="it-IT" b="1" dirty="0" err="1"/>
              <a:t>uninastream</a:t>
            </a:r>
            <a:r>
              <a:rPr lang="it-IT" dirty="0"/>
              <a:t>: responsabile dell’erogazione dei segreti ai </a:t>
            </a:r>
            <a:r>
              <a:rPr lang="it-IT" dirty="0" err="1"/>
              <a:t>microservizi</a:t>
            </a:r>
            <a:r>
              <a:rPr lang="it-IT" dirty="0"/>
              <a:t> </a:t>
            </a:r>
            <a:r>
              <a:rPr lang="it-IT" dirty="0" err="1"/>
              <a:t>gestore_utente</a:t>
            </a:r>
            <a:r>
              <a:rPr lang="it-IT" dirty="0"/>
              <a:t> e </a:t>
            </a:r>
            <a:r>
              <a:rPr lang="it-IT" dirty="0" err="1"/>
              <a:t>gestore_video</a:t>
            </a:r>
            <a:r>
              <a:rPr lang="it-IT" dirty="0"/>
              <a:t>.</a:t>
            </a:r>
          </a:p>
          <a:p>
            <a:pPr algn="just"/>
            <a:endParaRPr lang="it-IT" dirty="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1511619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2"/>
            <a:ext cx="7142687" cy="684962"/>
          </a:xfrm>
        </p:spPr>
        <p:txBody>
          <a:bodyPr>
            <a:noAutofit/>
          </a:bodyPr>
          <a:lstStyle/>
          <a:p>
            <a:r>
              <a:rPr lang="it-IT" sz="5400" b="1"/>
              <a:t>SECRETS ENGINE</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7" name="Immagine 6">
            <a:extLst>
              <a:ext uri="{FF2B5EF4-FFF2-40B4-BE49-F238E27FC236}">
                <a16:creationId xmlns:a16="http://schemas.microsoft.com/office/drawing/2014/main" id="{DF9C3F48-3001-3763-77C6-DF38DEFDD9BA}"/>
              </a:ext>
            </a:extLst>
          </p:cNvPr>
          <p:cNvPicPr>
            <a:picLocks noChangeAspect="1"/>
          </p:cNvPicPr>
          <p:nvPr/>
        </p:nvPicPr>
        <p:blipFill>
          <a:blip r:embed="rId3"/>
          <a:stretch>
            <a:fillRect/>
          </a:stretch>
        </p:blipFill>
        <p:spPr>
          <a:xfrm>
            <a:off x="1023456" y="1213858"/>
            <a:ext cx="10546051" cy="3384713"/>
          </a:xfrm>
          <a:prstGeom prst="rect">
            <a:avLst/>
          </a:prstGeom>
        </p:spPr>
      </p:pic>
      <p:pic>
        <p:nvPicPr>
          <p:cNvPr id="3" name="Immagine 4">
            <a:extLst>
              <a:ext uri="{FF2B5EF4-FFF2-40B4-BE49-F238E27FC236}">
                <a16:creationId xmlns:a16="http://schemas.microsoft.com/office/drawing/2014/main" id="{BA746505-5CC6-AF53-4795-670A9E765E35}"/>
              </a:ext>
            </a:extLst>
          </p:cNvPr>
          <p:cNvPicPr>
            <a:picLocks noChangeAspect="1"/>
          </p:cNvPicPr>
          <p:nvPr/>
        </p:nvPicPr>
        <p:blipFill>
          <a:blip r:embed="rId4"/>
          <a:stretch>
            <a:fillRect/>
          </a:stretch>
        </p:blipFill>
        <p:spPr>
          <a:xfrm>
            <a:off x="2281806" y="4589879"/>
            <a:ext cx="7149932" cy="2108526"/>
          </a:xfrm>
          <a:prstGeom prst="rect">
            <a:avLst/>
          </a:prstGeom>
        </p:spPr>
      </p:pic>
    </p:spTree>
    <p:extLst>
      <p:ext uri="{BB962C8B-B14F-4D97-AF65-F5344CB8AC3E}">
        <p14:creationId xmlns:p14="http://schemas.microsoft.com/office/powerpoint/2010/main" val="3180672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2"/>
            <a:ext cx="7142687" cy="684962"/>
          </a:xfrm>
        </p:spPr>
        <p:txBody>
          <a:bodyPr>
            <a:noAutofit/>
          </a:bodyPr>
          <a:lstStyle/>
          <a:p>
            <a:r>
              <a:rPr lang="it-IT" sz="5400" b="1"/>
              <a:t>SECRETS ENGINE</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13" name="Picture 12">
            <a:extLst>
              <a:ext uri="{FF2B5EF4-FFF2-40B4-BE49-F238E27FC236}">
                <a16:creationId xmlns:a16="http://schemas.microsoft.com/office/drawing/2014/main" id="{FFAE0EB1-70F6-BB3B-187E-901172145736}"/>
              </a:ext>
            </a:extLst>
          </p:cNvPr>
          <p:cNvPicPr>
            <a:picLocks noChangeAspect="1"/>
          </p:cNvPicPr>
          <p:nvPr/>
        </p:nvPicPr>
        <p:blipFill>
          <a:blip r:embed="rId3"/>
          <a:stretch>
            <a:fillRect/>
          </a:stretch>
        </p:blipFill>
        <p:spPr>
          <a:xfrm>
            <a:off x="274144" y="1133119"/>
            <a:ext cx="4832030" cy="2442988"/>
          </a:xfrm>
          <a:prstGeom prst="rect">
            <a:avLst/>
          </a:prstGeom>
        </p:spPr>
      </p:pic>
      <p:pic>
        <p:nvPicPr>
          <p:cNvPr id="15" name="Picture 14">
            <a:extLst>
              <a:ext uri="{FF2B5EF4-FFF2-40B4-BE49-F238E27FC236}">
                <a16:creationId xmlns:a16="http://schemas.microsoft.com/office/drawing/2014/main" id="{B085F23C-0B6C-3C5D-960C-D14E610383A7}"/>
              </a:ext>
            </a:extLst>
          </p:cNvPr>
          <p:cNvPicPr>
            <a:picLocks noChangeAspect="1"/>
          </p:cNvPicPr>
          <p:nvPr/>
        </p:nvPicPr>
        <p:blipFill>
          <a:blip r:embed="rId4"/>
          <a:stretch>
            <a:fillRect/>
          </a:stretch>
        </p:blipFill>
        <p:spPr>
          <a:xfrm>
            <a:off x="5581149" y="1861153"/>
            <a:ext cx="6008931" cy="4220866"/>
          </a:xfrm>
          <a:prstGeom prst="rect">
            <a:avLst/>
          </a:prstGeom>
        </p:spPr>
      </p:pic>
      <p:pic>
        <p:nvPicPr>
          <p:cNvPr id="17" name="Picture 16">
            <a:extLst>
              <a:ext uri="{FF2B5EF4-FFF2-40B4-BE49-F238E27FC236}">
                <a16:creationId xmlns:a16="http://schemas.microsoft.com/office/drawing/2014/main" id="{27005DCB-35B9-FC85-6FEE-E4F025A5D2F5}"/>
              </a:ext>
            </a:extLst>
          </p:cNvPr>
          <p:cNvPicPr>
            <a:picLocks noChangeAspect="1"/>
          </p:cNvPicPr>
          <p:nvPr/>
        </p:nvPicPr>
        <p:blipFill>
          <a:blip r:embed="rId5"/>
          <a:stretch>
            <a:fillRect/>
          </a:stretch>
        </p:blipFill>
        <p:spPr>
          <a:xfrm>
            <a:off x="480098" y="3624045"/>
            <a:ext cx="4151100" cy="3186637"/>
          </a:xfrm>
          <a:prstGeom prst="rect">
            <a:avLst/>
          </a:prstGeom>
        </p:spPr>
      </p:pic>
    </p:spTree>
    <p:extLst>
      <p:ext uri="{BB962C8B-B14F-4D97-AF65-F5344CB8AC3E}">
        <p14:creationId xmlns:p14="http://schemas.microsoft.com/office/powerpoint/2010/main" val="2781997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2"/>
            <a:ext cx="7142687" cy="684962"/>
          </a:xfrm>
        </p:spPr>
        <p:txBody>
          <a:bodyPr>
            <a:noAutofit/>
          </a:bodyPr>
          <a:lstStyle/>
          <a:p>
            <a:r>
              <a:rPr lang="it-IT" sz="5400" b="1"/>
              <a:t>POLICY</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
        <p:nvSpPr>
          <p:cNvPr id="9" name="CasellaDiTesto 8">
            <a:extLst>
              <a:ext uri="{FF2B5EF4-FFF2-40B4-BE49-F238E27FC236}">
                <a16:creationId xmlns:a16="http://schemas.microsoft.com/office/drawing/2014/main" id="{5E2D5CA1-F1BB-3804-F95E-9FF8989CD134}"/>
              </a:ext>
            </a:extLst>
          </p:cNvPr>
          <p:cNvSpPr txBox="1"/>
          <p:nvPr/>
        </p:nvSpPr>
        <p:spPr>
          <a:xfrm>
            <a:off x="3047223" y="5384360"/>
            <a:ext cx="6097554" cy="923330"/>
          </a:xfrm>
          <a:prstGeom prst="rect">
            <a:avLst/>
          </a:prstGeom>
          <a:noFill/>
        </p:spPr>
        <p:txBody>
          <a:bodyPr wrap="square">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r>
              <a:rPr lang="it-IT" b="0" i="0">
                <a:solidFill>
                  <a:srgbClr val="000000"/>
                </a:solidFill>
                <a:effectLst/>
                <a:latin typeface="inherit"/>
              </a:rPr>
              <a:t>Le policy di sicurezza sono state create per due client differenti, gestore-utente e gestore-video. Ognuno di questi può accedere solo a determinate risorse, alcune condivise.</a:t>
            </a:r>
          </a:p>
        </p:txBody>
      </p:sp>
      <p:pic>
        <p:nvPicPr>
          <p:cNvPr id="5" name="Immagine 4">
            <a:extLst>
              <a:ext uri="{FF2B5EF4-FFF2-40B4-BE49-F238E27FC236}">
                <a16:creationId xmlns:a16="http://schemas.microsoft.com/office/drawing/2014/main" id="{54AF0AD5-45B8-4FBB-7C27-DD3A11D422B9}"/>
              </a:ext>
            </a:extLst>
          </p:cNvPr>
          <p:cNvPicPr>
            <a:picLocks noChangeAspect="1"/>
          </p:cNvPicPr>
          <p:nvPr/>
        </p:nvPicPr>
        <p:blipFill>
          <a:blip r:embed="rId3"/>
          <a:stretch>
            <a:fillRect/>
          </a:stretch>
        </p:blipFill>
        <p:spPr>
          <a:xfrm>
            <a:off x="596348" y="1196831"/>
            <a:ext cx="4449064" cy="3675661"/>
          </a:xfrm>
          <a:prstGeom prst="rect">
            <a:avLst/>
          </a:prstGeom>
        </p:spPr>
      </p:pic>
      <p:pic>
        <p:nvPicPr>
          <p:cNvPr id="8" name="Immagine 7">
            <a:extLst>
              <a:ext uri="{FF2B5EF4-FFF2-40B4-BE49-F238E27FC236}">
                <a16:creationId xmlns:a16="http://schemas.microsoft.com/office/drawing/2014/main" id="{8A829393-C17B-24EC-62BE-933B0FA7D1F8}"/>
              </a:ext>
            </a:extLst>
          </p:cNvPr>
          <p:cNvPicPr>
            <a:picLocks noChangeAspect="1"/>
          </p:cNvPicPr>
          <p:nvPr/>
        </p:nvPicPr>
        <p:blipFill>
          <a:blip r:embed="rId4"/>
          <a:stretch>
            <a:fillRect/>
          </a:stretch>
        </p:blipFill>
        <p:spPr>
          <a:xfrm>
            <a:off x="7067884" y="1196831"/>
            <a:ext cx="4082330" cy="3675661"/>
          </a:xfrm>
          <a:prstGeom prst="rect">
            <a:avLst/>
          </a:prstGeom>
        </p:spPr>
      </p:pic>
    </p:spTree>
    <p:extLst>
      <p:ext uri="{BB962C8B-B14F-4D97-AF65-F5344CB8AC3E}">
        <p14:creationId xmlns:p14="http://schemas.microsoft.com/office/powerpoint/2010/main" val="262368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1"/>
            <a:ext cx="7142687" cy="1388223"/>
          </a:xfrm>
        </p:spPr>
        <p:txBody>
          <a:bodyPr>
            <a:noAutofit/>
          </a:bodyPr>
          <a:lstStyle/>
          <a:p>
            <a:r>
              <a:rPr lang="it-IT" sz="5400" b="1"/>
              <a:t>INTERAZIONE DI VAULT CON MONGODB</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sz="half" idx="2"/>
          </p:nvPr>
        </p:nvSpPr>
        <p:spPr>
          <a:xfrm>
            <a:off x="167952" y="1537855"/>
            <a:ext cx="11905860" cy="1737946"/>
          </a:xfrm>
        </p:spPr>
        <p:txBody>
          <a:bodyPr>
            <a:normAutofit/>
          </a:bodyPr>
          <a:lstStyle/>
          <a:p>
            <a:pPr marL="0" indent="0" algn="just">
              <a:lnSpc>
                <a:spcPct val="95000"/>
              </a:lnSpc>
              <a:buNone/>
            </a:pPr>
            <a:r>
              <a:rPr lang="it-IT" sz="2400" dirty="0"/>
              <a:t>L’interazione con il database </a:t>
            </a:r>
            <a:r>
              <a:rPr lang="it-IT" sz="2400" dirty="0" err="1"/>
              <a:t>MongoDB</a:t>
            </a:r>
            <a:r>
              <a:rPr lang="it-IT" sz="2400" dirty="0"/>
              <a:t> avviene attraverso la generazione di utenti temporanei. Gli utenti possono essere abilitati all’accesso di tutte o solo un set limitato di risorse.</a:t>
            </a:r>
          </a:p>
          <a:p>
            <a:pPr marL="0" indent="0" algn="just">
              <a:lnSpc>
                <a:spcPct val="95000"/>
              </a:lnSpc>
              <a:buNone/>
            </a:pPr>
            <a:r>
              <a:rPr lang="it-IT" sz="2400" dirty="0"/>
              <a:t>La creazione di un utente temporaneo viene fatta chiamando una API </a:t>
            </a:r>
            <a:r>
              <a:rPr lang="it-IT" sz="2400" dirty="0" err="1"/>
              <a:t>Vault</a:t>
            </a:r>
            <a:r>
              <a:rPr lang="it-IT" sz="2400" dirty="0"/>
              <a:t>, tramite CLI </a:t>
            </a:r>
            <a:r>
              <a:rPr lang="it-IT" sz="2400" dirty="0" err="1"/>
              <a:t>Vault</a:t>
            </a:r>
            <a:r>
              <a:rPr lang="it-IT" sz="2400" dirty="0"/>
              <a:t> oppure tramite richiesta HTTP che restituirà le credenziali dell’utente appena creato.</a:t>
            </a:r>
          </a:p>
          <a:p>
            <a:pPr marL="0" indent="0" algn="just">
              <a:lnSpc>
                <a:spcPct val="95000"/>
              </a:lnSpc>
              <a:buNone/>
            </a:pPr>
            <a:endParaRPr lang="it-IT" dirty="0"/>
          </a:p>
          <a:p>
            <a:pPr marL="0" indent="0" algn="just">
              <a:lnSpc>
                <a:spcPct val="95000"/>
              </a:lnSpc>
              <a:buNone/>
            </a:pPr>
            <a:endParaRPr lang="it-IT" dirty="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7" name="Picture 6">
            <a:extLst>
              <a:ext uri="{FF2B5EF4-FFF2-40B4-BE49-F238E27FC236}">
                <a16:creationId xmlns:a16="http://schemas.microsoft.com/office/drawing/2014/main" id="{B41AC4FD-6364-1DB3-B0C7-DD3ECEE703E1}"/>
              </a:ext>
            </a:extLst>
          </p:cNvPr>
          <p:cNvPicPr>
            <a:picLocks noChangeAspect="1"/>
          </p:cNvPicPr>
          <p:nvPr/>
        </p:nvPicPr>
        <p:blipFill>
          <a:blip r:embed="rId3"/>
          <a:stretch>
            <a:fillRect/>
          </a:stretch>
        </p:blipFill>
        <p:spPr>
          <a:xfrm>
            <a:off x="24882" y="3275800"/>
            <a:ext cx="8308350" cy="2288240"/>
          </a:xfrm>
          <a:prstGeom prst="rect">
            <a:avLst/>
          </a:prstGeom>
        </p:spPr>
      </p:pic>
      <p:pic>
        <p:nvPicPr>
          <p:cNvPr id="8" name="Picture 7">
            <a:extLst>
              <a:ext uri="{FF2B5EF4-FFF2-40B4-BE49-F238E27FC236}">
                <a16:creationId xmlns:a16="http://schemas.microsoft.com/office/drawing/2014/main" id="{7BF442B0-B6CC-7F1F-6BA2-4817F9EF4D8D}"/>
              </a:ext>
            </a:extLst>
          </p:cNvPr>
          <p:cNvPicPr>
            <a:picLocks noChangeAspect="1"/>
          </p:cNvPicPr>
          <p:nvPr/>
        </p:nvPicPr>
        <p:blipFill>
          <a:blip r:embed="rId4"/>
          <a:stretch>
            <a:fillRect/>
          </a:stretch>
        </p:blipFill>
        <p:spPr>
          <a:xfrm>
            <a:off x="1168556" y="5564040"/>
            <a:ext cx="10572704" cy="1164222"/>
          </a:xfrm>
          <a:prstGeom prst="rect">
            <a:avLst/>
          </a:prstGeom>
        </p:spPr>
      </p:pic>
    </p:spTree>
    <p:extLst>
      <p:ext uri="{BB962C8B-B14F-4D97-AF65-F5344CB8AC3E}">
        <p14:creationId xmlns:p14="http://schemas.microsoft.com/office/powerpoint/2010/main" val="2954174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1"/>
            <a:ext cx="7142687" cy="1388223"/>
          </a:xfrm>
        </p:spPr>
        <p:txBody>
          <a:bodyPr>
            <a:noAutofit/>
          </a:bodyPr>
          <a:lstStyle/>
          <a:p>
            <a:r>
              <a:rPr lang="it-IT" sz="5400" b="1"/>
              <a:t>INTERAZIONE DI VAULT CON NODE.JS</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sz="half" idx="2"/>
          </p:nvPr>
        </p:nvSpPr>
        <p:spPr>
          <a:xfrm>
            <a:off x="245706" y="1726163"/>
            <a:ext cx="11700588" cy="2169692"/>
          </a:xfrm>
        </p:spPr>
        <p:txBody>
          <a:bodyPr>
            <a:normAutofit/>
          </a:bodyPr>
          <a:lstStyle/>
          <a:p>
            <a:pPr marL="0" indent="0" algn="just">
              <a:lnSpc>
                <a:spcPct val="95000"/>
              </a:lnSpc>
              <a:buNone/>
            </a:pPr>
            <a:r>
              <a:rPr lang="it-IT" dirty="0"/>
              <a:t>Per integrare </a:t>
            </a:r>
            <a:r>
              <a:rPr lang="it-IT" dirty="0" err="1"/>
              <a:t>Vault</a:t>
            </a:r>
            <a:r>
              <a:rPr lang="it-IT" dirty="0"/>
              <a:t> in Node.js è stata utilizzata la libreria ufficiale </a:t>
            </a:r>
            <a:r>
              <a:rPr lang="it-IT" b="1" dirty="0" err="1"/>
              <a:t>node-vault</a:t>
            </a:r>
            <a:r>
              <a:rPr lang="it-IT" b="1" dirty="0"/>
              <a:t> </a:t>
            </a:r>
            <a:r>
              <a:rPr lang="it-IT" dirty="0"/>
              <a:t>disponibile su </a:t>
            </a:r>
            <a:r>
              <a:rPr lang="it-IT" dirty="0" err="1"/>
              <a:t>npm</a:t>
            </a:r>
            <a:r>
              <a:rPr lang="it-IT" dirty="0"/>
              <a:t>. La libreria supporta l’interfaccia REST di </a:t>
            </a:r>
            <a:r>
              <a:rPr lang="it-IT" dirty="0" err="1"/>
              <a:t>Vault</a:t>
            </a:r>
            <a:r>
              <a:rPr lang="it-IT" dirty="0"/>
              <a:t> e fornisce le API per gestire i segreti memorizzati in </a:t>
            </a:r>
            <a:r>
              <a:rPr lang="it-IT" dirty="0" err="1"/>
              <a:t>Vault</a:t>
            </a:r>
            <a:r>
              <a:rPr lang="it-IT" dirty="0"/>
              <a:t>. Di seguito, è riportato un esempio di come si richiedono le credenziali temporanee per accedere al database remoto </a:t>
            </a:r>
            <a:r>
              <a:rPr lang="it-IT" dirty="0" err="1"/>
              <a:t>MongoDB</a:t>
            </a:r>
            <a:r>
              <a:rPr lang="it-IT" dirty="0"/>
              <a:t>.</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6" name="Picture 5">
            <a:extLst>
              <a:ext uri="{FF2B5EF4-FFF2-40B4-BE49-F238E27FC236}">
                <a16:creationId xmlns:a16="http://schemas.microsoft.com/office/drawing/2014/main" id="{5301DE7C-9B8E-2481-59A8-975EF0C47A03}"/>
              </a:ext>
            </a:extLst>
          </p:cNvPr>
          <p:cNvPicPr>
            <a:picLocks noChangeAspect="1"/>
          </p:cNvPicPr>
          <p:nvPr/>
        </p:nvPicPr>
        <p:blipFill>
          <a:blip r:embed="rId3"/>
          <a:stretch>
            <a:fillRect/>
          </a:stretch>
        </p:blipFill>
        <p:spPr>
          <a:xfrm>
            <a:off x="2106350" y="3895855"/>
            <a:ext cx="7128021" cy="2669371"/>
          </a:xfrm>
          <a:prstGeom prst="rect">
            <a:avLst/>
          </a:prstGeom>
        </p:spPr>
      </p:pic>
    </p:spTree>
    <p:extLst>
      <p:ext uri="{BB962C8B-B14F-4D97-AF65-F5344CB8AC3E}">
        <p14:creationId xmlns:p14="http://schemas.microsoft.com/office/powerpoint/2010/main" val="122755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1"/>
            <a:ext cx="7142687" cy="665017"/>
          </a:xfrm>
        </p:spPr>
        <p:txBody>
          <a:bodyPr>
            <a:noAutofit/>
          </a:bodyPr>
          <a:lstStyle/>
          <a:p>
            <a:r>
              <a:rPr lang="it-IT" sz="5400" b="1"/>
              <a:t>NGINX</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sz="half" idx="2"/>
          </p:nvPr>
        </p:nvSpPr>
        <p:spPr>
          <a:xfrm>
            <a:off x="270588" y="1654232"/>
            <a:ext cx="11551298" cy="4713317"/>
          </a:xfrm>
        </p:spPr>
        <p:txBody>
          <a:bodyPr>
            <a:normAutofit/>
          </a:bodyPr>
          <a:lstStyle/>
          <a:p>
            <a:pPr marL="0" indent="0" algn="just">
              <a:lnSpc>
                <a:spcPct val="95000"/>
              </a:lnSpc>
              <a:buNone/>
            </a:pPr>
            <a:r>
              <a:rPr lang="it-IT" sz="3200" err="1"/>
              <a:t>NginX è un web server leggero e ad alte prestazioni, che può essere usato anche come reverse proxy, load balancer, cache HTTP e proxy di posta elettronica (IMAP/POP3). Utilizza un approccio asincrono, basato sugli eventi, in cui le richieste vengono gestite da un singolo thread.</a:t>
            </a:r>
          </a:p>
          <a:p>
            <a:pPr marL="0" indent="0" algn="just">
              <a:lnSpc>
                <a:spcPct val="95000"/>
              </a:lnSpc>
              <a:buNone/>
            </a:pPr>
            <a:endParaRPr lang="it-IT" sz="3200"/>
          </a:p>
          <a:p>
            <a:pPr marL="0" indent="0" algn="just">
              <a:lnSpc>
                <a:spcPct val="95000"/>
              </a:lnSpc>
              <a:buNone/>
            </a:pPr>
            <a:r>
              <a:rPr lang="it-IT" sz="3200"/>
              <a:t>È stato utilizzato come reverse proxy e load balancer per la nostra applicazione.</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3239126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1"/>
            <a:ext cx="7142687" cy="1280159"/>
          </a:xfrm>
        </p:spPr>
        <p:txBody>
          <a:bodyPr>
            <a:noAutofit/>
          </a:bodyPr>
          <a:lstStyle/>
          <a:p>
            <a:r>
              <a:rPr lang="it-IT" sz="5400" b="1"/>
              <a:t>INTERAZIONE DI NGINX CON KUBERNETES</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sz="half" idx="2"/>
          </p:nvPr>
        </p:nvSpPr>
        <p:spPr>
          <a:xfrm>
            <a:off x="180976" y="1566348"/>
            <a:ext cx="6096000" cy="4807404"/>
          </a:xfrm>
        </p:spPr>
        <p:txBody>
          <a:bodyPr>
            <a:normAutofit/>
          </a:bodyPr>
          <a:lstStyle/>
          <a:p>
            <a:pPr marL="0" indent="0" algn="just">
              <a:lnSpc>
                <a:spcPct val="95000"/>
              </a:lnSpc>
              <a:buNone/>
            </a:pPr>
            <a:r>
              <a:rPr lang="it-IT" sz="3200" dirty="0"/>
              <a:t>Per integrare </a:t>
            </a:r>
            <a:r>
              <a:rPr lang="it-IT" sz="3200" dirty="0" err="1"/>
              <a:t>NginX</a:t>
            </a:r>
            <a:r>
              <a:rPr lang="it-IT" sz="3200" dirty="0"/>
              <a:t> in </a:t>
            </a:r>
            <a:r>
              <a:rPr lang="it-IT" sz="3200" dirty="0" err="1"/>
              <a:t>Kubernetes</a:t>
            </a:r>
            <a:r>
              <a:rPr lang="it-IT" sz="3200" dirty="0"/>
              <a:t> abbiamo utilizzato il Controller </a:t>
            </a:r>
            <a:r>
              <a:rPr lang="it-IT" sz="3200" dirty="0" err="1"/>
              <a:t>Ingress</a:t>
            </a:r>
            <a:r>
              <a:rPr lang="it-IT" sz="3200" dirty="0"/>
              <a:t> ufficiale di </a:t>
            </a:r>
            <a:r>
              <a:rPr lang="it-IT" sz="3200" dirty="0" err="1"/>
              <a:t>Kubernetes</a:t>
            </a:r>
            <a:r>
              <a:rPr lang="it-IT" sz="3200" dirty="0"/>
              <a:t>, il quale consente di definire delle regole per l’esposizione del traffico HTTP e HTTPS verso le applicazioni in esecuzione all’interno del cluster </a:t>
            </a:r>
            <a:r>
              <a:rPr lang="it-IT" sz="3200" dirty="0" err="1"/>
              <a:t>Kubernetes</a:t>
            </a:r>
            <a:r>
              <a:rPr lang="it-IT" sz="3200" dirty="0"/>
              <a:t>. Inoltre per il load </a:t>
            </a:r>
            <a:r>
              <a:rPr lang="it-IT" sz="3200" dirty="0" err="1"/>
              <a:t>balancer</a:t>
            </a:r>
            <a:r>
              <a:rPr lang="it-IT" sz="3200" dirty="0"/>
              <a:t> è stato impostato l’IP pubblico della nostra applicazione.</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1026" name="Picture 2" descr="Nginx Logo PNG Vector (SVG) Free Download">
            <a:extLst>
              <a:ext uri="{FF2B5EF4-FFF2-40B4-BE49-F238E27FC236}">
                <a16:creationId xmlns:a16="http://schemas.microsoft.com/office/drawing/2014/main" id="{2A6036E0-C56B-4A35-4972-75E7295371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847108" y="292267"/>
            <a:ext cx="1016558" cy="7929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40D61FD-DC8B-19EE-8FB0-3B14D7646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283" y="1404929"/>
            <a:ext cx="4539104" cy="5130242"/>
          </a:xfrm>
          <a:prstGeom prst="rect">
            <a:avLst/>
          </a:prstGeom>
        </p:spPr>
      </p:pic>
    </p:spTree>
    <p:extLst>
      <p:ext uri="{BB962C8B-B14F-4D97-AF65-F5344CB8AC3E}">
        <p14:creationId xmlns:p14="http://schemas.microsoft.com/office/powerpoint/2010/main" val="149449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1"/>
            <a:ext cx="7142687" cy="665017"/>
          </a:xfrm>
        </p:spPr>
        <p:txBody>
          <a:bodyPr>
            <a:noAutofit/>
          </a:bodyPr>
          <a:lstStyle/>
          <a:p>
            <a:r>
              <a:rPr lang="it-IT" sz="5400" b="1"/>
              <a:t>KUBERNETES</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sz="half" idx="2"/>
          </p:nvPr>
        </p:nvSpPr>
        <p:spPr>
          <a:xfrm>
            <a:off x="298580" y="1408922"/>
            <a:ext cx="11295495" cy="5023941"/>
          </a:xfrm>
        </p:spPr>
        <p:txBody>
          <a:bodyPr>
            <a:normAutofit fontScale="55000" lnSpcReduction="20000"/>
          </a:bodyPr>
          <a:lstStyle/>
          <a:p>
            <a:pPr marL="0" indent="0" algn="just">
              <a:lnSpc>
                <a:spcPct val="95000"/>
              </a:lnSpc>
              <a:buNone/>
            </a:pPr>
            <a:r>
              <a:rPr lang="it-IT" sz="3200" dirty="0"/>
              <a:t>La piattaforma consente di definire delle risorse. In </a:t>
            </a:r>
            <a:r>
              <a:rPr lang="it-IT" sz="3200" dirty="0" err="1"/>
              <a:t>Kubernetes</a:t>
            </a:r>
            <a:r>
              <a:rPr lang="it-IT" sz="3200" dirty="0"/>
              <a:t>, ci sono diversi tipi di risorse che possono essere create e gestite attraverso la API del cluster. Ecco una panoramica dei principali tipi di risorse o componenti disponibili in </a:t>
            </a:r>
            <a:r>
              <a:rPr lang="it-IT" sz="3200" dirty="0" err="1"/>
              <a:t>Kubernetes</a:t>
            </a:r>
            <a:r>
              <a:rPr lang="it-IT" sz="3200" dirty="0"/>
              <a:t>:</a:t>
            </a:r>
          </a:p>
          <a:p>
            <a:pPr marL="514350" indent="-514350" algn="just">
              <a:lnSpc>
                <a:spcPct val="95000"/>
              </a:lnSpc>
              <a:buAutoNum type="arabicPeriod"/>
            </a:pPr>
            <a:r>
              <a:rPr lang="it-IT" sz="3200" b="1" dirty="0" err="1"/>
              <a:t>Pod</a:t>
            </a:r>
            <a:r>
              <a:rPr lang="it-IT" sz="3200" dirty="0"/>
              <a:t>: Il </a:t>
            </a:r>
            <a:r>
              <a:rPr lang="it-IT" sz="3200" dirty="0" err="1"/>
              <a:t>Pod</a:t>
            </a:r>
            <a:r>
              <a:rPr lang="it-IT" sz="3200" dirty="0"/>
              <a:t> è il livello più basso di astrazione in </a:t>
            </a:r>
            <a:r>
              <a:rPr lang="it-IT" sz="3200" dirty="0" err="1"/>
              <a:t>Kubernetes</a:t>
            </a:r>
            <a:r>
              <a:rPr lang="it-IT" sz="3200" dirty="0"/>
              <a:t>, rappresenta un singolo eseguibile o processo all'interno del cluster.</a:t>
            </a:r>
          </a:p>
          <a:p>
            <a:pPr marL="514350" indent="-514350" algn="just">
              <a:lnSpc>
                <a:spcPct val="95000"/>
              </a:lnSpc>
              <a:buAutoNum type="arabicPeriod"/>
            </a:pPr>
            <a:r>
              <a:rPr lang="it-IT" sz="3200" b="1" dirty="0" err="1"/>
              <a:t>ReplicaSet</a:t>
            </a:r>
            <a:r>
              <a:rPr lang="it-IT" sz="3200" dirty="0"/>
              <a:t>: </a:t>
            </a:r>
            <a:r>
              <a:rPr lang="it-IT" sz="3200" dirty="0" err="1"/>
              <a:t>ReplicaSet</a:t>
            </a:r>
            <a:r>
              <a:rPr lang="it-IT" sz="3200" dirty="0"/>
              <a:t> è un componente che garantisce che un determinato numero di repliche di un </a:t>
            </a:r>
            <a:r>
              <a:rPr lang="it-IT" sz="3200" dirty="0" err="1"/>
              <a:t>pod</a:t>
            </a:r>
            <a:r>
              <a:rPr lang="it-IT" sz="3200" dirty="0"/>
              <a:t> siano sempre in esecuzione nel cluster.</a:t>
            </a:r>
          </a:p>
          <a:p>
            <a:pPr marL="514350" indent="-514350" algn="just">
              <a:lnSpc>
                <a:spcPct val="95000"/>
              </a:lnSpc>
              <a:buAutoNum type="arabicPeriod"/>
            </a:pPr>
            <a:r>
              <a:rPr lang="it-IT" sz="3200" b="1" dirty="0"/>
              <a:t>Service</a:t>
            </a:r>
            <a:r>
              <a:rPr lang="it-IT" sz="3200" dirty="0"/>
              <a:t>: Il Service fornisce una forma stabile di indirizzamento per un gruppo di </a:t>
            </a:r>
            <a:r>
              <a:rPr lang="it-IT" sz="3200" dirty="0" err="1"/>
              <a:t>pod</a:t>
            </a:r>
            <a:r>
              <a:rPr lang="it-IT" sz="3200" dirty="0"/>
              <a:t> in esecuzione all'interno del cluster, consentendo ad altre applicazioni o servizi della stessa rete di comunicare tra loro.</a:t>
            </a:r>
          </a:p>
          <a:p>
            <a:pPr marL="514350" indent="-514350" algn="just">
              <a:lnSpc>
                <a:spcPct val="95000"/>
              </a:lnSpc>
              <a:buAutoNum type="arabicPeriod"/>
            </a:pPr>
            <a:r>
              <a:rPr lang="it-IT" sz="3200" b="1" dirty="0" err="1"/>
              <a:t>ConfigMap</a:t>
            </a:r>
            <a:r>
              <a:rPr lang="it-IT" sz="3200" dirty="0"/>
              <a:t>: </a:t>
            </a:r>
            <a:r>
              <a:rPr lang="it-IT" sz="3200" dirty="0" err="1"/>
              <a:t>ConfigMap</a:t>
            </a:r>
            <a:r>
              <a:rPr lang="it-IT" sz="3200" dirty="0"/>
              <a:t> è un componente che consente di gestire i dati di configurazione, come le variabili d’ambiente, in un formato chiave-valore all'interno del cluster.</a:t>
            </a:r>
          </a:p>
          <a:p>
            <a:pPr marL="514350" indent="-514350" algn="just">
              <a:lnSpc>
                <a:spcPct val="95000"/>
              </a:lnSpc>
              <a:buAutoNum type="arabicPeriod"/>
            </a:pPr>
            <a:r>
              <a:rPr lang="it-IT" sz="3200" b="1" dirty="0"/>
              <a:t>Secret</a:t>
            </a:r>
            <a:r>
              <a:rPr lang="it-IT" sz="3200" dirty="0"/>
              <a:t>: Il Secret è una particolare </a:t>
            </a:r>
            <a:r>
              <a:rPr lang="it-IT" sz="3200" dirty="0" err="1"/>
              <a:t>ConfigMap</a:t>
            </a:r>
            <a:r>
              <a:rPr lang="it-IT" sz="3200" dirty="0"/>
              <a:t> che consente di gestire in modo sicuro e criptato le informazioni sensibili, come password e chiavi di accesso, all'interno del cluster.</a:t>
            </a:r>
          </a:p>
          <a:p>
            <a:pPr marL="514350" indent="-514350" algn="just">
              <a:lnSpc>
                <a:spcPct val="95000"/>
              </a:lnSpc>
              <a:buFont typeface="Arial" pitchFamily="34" charset="0"/>
              <a:buAutoNum type="arabicPeriod"/>
            </a:pPr>
            <a:r>
              <a:rPr lang="it-IT" sz="3200" b="1" dirty="0"/>
              <a:t>Deployment</a:t>
            </a:r>
            <a:r>
              <a:rPr lang="it-IT" sz="3200" dirty="0"/>
              <a:t>: Il Deployment è un tipo di risorsa che definisce come creare e gestire un gruppo di </a:t>
            </a:r>
            <a:r>
              <a:rPr lang="it-IT" sz="3200" dirty="0" err="1"/>
              <a:t>ReplicaSet</a:t>
            </a:r>
            <a:r>
              <a:rPr lang="it-IT" sz="3200" dirty="0"/>
              <a:t>, eventualmente con l’utilizzo di componenti quali </a:t>
            </a:r>
            <a:r>
              <a:rPr lang="it-IT" sz="3200" dirty="0" err="1"/>
              <a:t>ConfigMap</a:t>
            </a:r>
            <a:r>
              <a:rPr lang="it-IT" sz="3200" dirty="0"/>
              <a:t>, Secret e Service, in modo da garantire che le applicazioni siano scalabili, disponibili e aggiornabili.</a:t>
            </a:r>
          </a:p>
          <a:p>
            <a:pPr marL="514350" indent="-514350" algn="just">
              <a:lnSpc>
                <a:spcPct val="95000"/>
              </a:lnSpc>
              <a:buFont typeface="Arial" pitchFamily="34" charset="0"/>
              <a:buAutoNum type="arabicPeriod"/>
            </a:pPr>
            <a:r>
              <a:rPr lang="it-IT" sz="3200" b="1" dirty="0" err="1"/>
              <a:t>Ingress</a:t>
            </a:r>
            <a:r>
              <a:rPr lang="it-IT" sz="3200" dirty="0"/>
              <a:t>: </a:t>
            </a:r>
            <a:r>
              <a:rPr lang="it-IT" sz="3200" dirty="0" err="1"/>
              <a:t>Ingress</a:t>
            </a:r>
            <a:r>
              <a:rPr lang="it-IT" sz="3200" dirty="0"/>
              <a:t> è un tipo di risorsa che consente di esporre i servizi HTTP e HTTPS del cluster a Internet.</a:t>
            </a:r>
          </a:p>
          <a:p>
            <a:pPr marL="0" indent="0" algn="just">
              <a:lnSpc>
                <a:spcPct val="95000"/>
              </a:lnSpc>
              <a:buNone/>
            </a:pPr>
            <a:r>
              <a:rPr lang="it-IT" sz="3200" dirty="0"/>
              <a:t>Ci sono molti altri tipi di risorse in </a:t>
            </a:r>
            <a:r>
              <a:rPr lang="it-IT" sz="3200" dirty="0" err="1"/>
              <a:t>Kubernetes</a:t>
            </a:r>
            <a:r>
              <a:rPr lang="it-IT" sz="3200" dirty="0"/>
              <a:t>, ma questi sono alcuni dei più comuni e utilizzati.</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1593574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1"/>
            <a:ext cx="7142687" cy="1280159"/>
          </a:xfrm>
        </p:spPr>
        <p:txBody>
          <a:bodyPr>
            <a:noAutofit/>
          </a:bodyPr>
          <a:lstStyle/>
          <a:p>
            <a:r>
              <a:rPr lang="it-IT" sz="5400" b="1"/>
              <a:t>INTERAZIONE DI NGINX CON KUBERNETES</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sz="half" idx="2"/>
          </p:nvPr>
        </p:nvSpPr>
        <p:spPr>
          <a:xfrm>
            <a:off x="69327" y="1657640"/>
            <a:ext cx="4657724" cy="4731281"/>
          </a:xfrm>
        </p:spPr>
        <p:txBody>
          <a:bodyPr>
            <a:normAutofit lnSpcReduction="10000"/>
          </a:bodyPr>
          <a:lstStyle/>
          <a:p>
            <a:pPr marL="0" indent="0">
              <a:lnSpc>
                <a:spcPct val="95000"/>
              </a:lnSpc>
              <a:buNone/>
            </a:pPr>
            <a:r>
              <a:rPr lang="it-IT" dirty="0"/>
              <a:t>Per utilizzare </a:t>
            </a:r>
            <a:r>
              <a:rPr lang="it-IT" dirty="0" err="1"/>
              <a:t>NginX</a:t>
            </a:r>
            <a:r>
              <a:rPr lang="it-IT" dirty="0"/>
              <a:t> come reverse proxy con </a:t>
            </a:r>
            <a:r>
              <a:rPr lang="it-IT" dirty="0" err="1"/>
              <a:t>Kubernetes</a:t>
            </a:r>
            <a:r>
              <a:rPr lang="it-IT" dirty="0"/>
              <a:t>, è necessario creare un file di configurazione </a:t>
            </a:r>
            <a:r>
              <a:rPr lang="it-IT" i="1" dirty="0"/>
              <a:t>YAML </a:t>
            </a:r>
            <a:r>
              <a:rPr lang="it-IT" dirty="0"/>
              <a:t>per la risorsa </a:t>
            </a:r>
            <a:r>
              <a:rPr lang="it-IT" dirty="0" err="1"/>
              <a:t>Ingress</a:t>
            </a:r>
            <a:r>
              <a:rPr lang="it-IT" dirty="0"/>
              <a:t>. Il file di configurazione deve contenere le informazioni sulle regole per l’indirizzamento del traffico, come l’URL di destinazione, le porte esposte, il tipo di servizio e le opzioni di bilanciamento del carico.</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6" name="Picture 5">
            <a:extLst>
              <a:ext uri="{FF2B5EF4-FFF2-40B4-BE49-F238E27FC236}">
                <a16:creationId xmlns:a16="http://schemas.microsoft.com/office/drawing/2014/main" id="{3D02F579-D348-53C6-2C4D-597C7810373B}"/>
              </a:ext>
            </a:extLst>
          </p:cNvPr>
          <p:cNvPicPr>
            <a:picLocks noChangeAspect="1"/>
          </p:cNvPicPr>
          <p:nvPr/>
        </p:nvPicPr>
        <p:blipFill>
          <a:blip r:embed="rId3">
            <a:extLst>
              <a:ext uri="{28A0092B-C50C-407E-A947-70E740481C1C}">
                <a14:useLocalDpi xmlns:a14="http://schemas.microsoft.com/office/drawing/2010/main" val="0"/>
              </a:ext>
            </a:extLst>
          </a:blip>
          <a:srcRect l="1700" r="1700"/>
          <a:stretch>
            <a:fillRect/>
          </a:stretch>
        </p:blipFill>
        <p:spPr>
          <a:xfrm>
            <a:off x="4959089" y="1280160"/>
            <a:ext cx="3495674" cy="5492155"/>
          </a:xfrm>
          <a:prstGeom prst="rect">
            <a:avLst/>
          </a:prstGeom>
        </p:spPr>
      </p:pic>
      <p:pic>
        <p:nvPicPr>
          <p:cNvPr id="10" name="Immagine 9">
            <a:extLst>
              <a:ext uri="{FF2B5EF4-FFF2-40B4-BE49-F238E27FC236}">
                <a16:creationId xmlns:a16="http://schemas.microsoft.com/office/drawing/2014/main" id="{08AD74D0-B87B-7CB8-76FF-9B86D7C95B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1" y="2332374"/>
            <a:ext cx="3291228" cy="3381812"/>
          </a:xfrm>
          <a:prstGeom prst="rect">
            <a:avLst/>
          </a:prstGeom>
        </p:spPr>
      </p:pic>
    </p:spTree>
    <p:extLst>
      <p:ext uri="{BB962C8B-B14F-4D97-AF65-F5344CB8AC3E}">
        <p14:creationId xmlns:p14="http://schemas.microsoft.com/office/powerpoint/2010/main" val="4197171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2"/>
            <a:ext cx="7142687" cy="684962"/>
          </a:xfrm>
        </p:spPr>
        <p:txBody>
          <a:bodyPr>
            <a:noAutofit/>
          </a:bodyPr>
          <a:lstStyle/>
          <a:p>
            <a:r>
              <a:rPr lang="it-IT" sz="5400" b="1"/>
              <a:t>LET’S ENCRYPT </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sz="half" idx="2"/>
          </p:nvPr>
        </p:nvSpPr>
        <p:spPr>
          <a:xfrm>
            <a:off x="266007" y="1388225"/>
            <a:ext cx="11604567" cy="4713317"/>
          </a:xfrm>
        </p:spPr>
        <p:txBody>
          <a:bodyPr>
            <a:normAutofit/>
          </a:bodyPr>
          <a:lstStyle/>
          <a:p>
            <a:pPr marL="0" indent="0" algn="just">
              <a:lnSpc>
                <a:spcPct val="95000"/>
              </a:lnSpc>
              <a:buNone/>
            </a:pPr>
            <a:r>
              <a:rPr lang="it-IT" sz="2800" dirty="0" err="1"/>
              <a:t>Let’s</a:t>
            </a:r>
            <a:r>
              <a:rPr lang="it-IT" sz="2800" dirty="0"/>
              <a:t> </a:t>
            </a:r>
            <a:r>
              <a:rPr lang="it-IT" sz="2800" dirty="0" err="1"/>
              <a:t>Encrypt</a:t>
            </a:r>
            <a:r>
              <a:rPr lang="it-IT" sz="2800" dirty="0"/>
              <a:t> è una </a:t>
            </a:r>
            <a:r>
              <a:rPr lang="it-IT" sz="2800" dirty="0" err="1"/>
              <a:t>Certification</a:t>
            </a:r>
            <a:r>
              <a:rPr lang="it-IT" sz="2800" dirty="0"/>
              <a:t> Authority (CA) open source, gratuita ed automatizzata che fornisce certificati digitali necessari per configurare un server HTTPS. </a:t>
            </a:r>
          </a:p>
          <a:p>
            <a:pPr marL="0" indent="0" algn="just">
              <a:lnSpc>
                <a:spcPct val="95000"/>
              </a:lnSpc>
              <a:buNone/>
            </a:pPr>
            <a:r>
              <a:rPr lang="it-IT" dirty="0"/>
              <a:t>Utilizza il protocollo </a:t>
            </a:r>
            <a:r>
              <a:rPr lang="it-IT" b="1" dirty="0"/>
              <a:t>ACME</a:t>
            </a:r>
            <a:r>
              <a:rPr lang="it-IT" dirty="0"/>
              <a:t> (</a:t>
            </a:r>
            <a:r>
              <a:rPr lang="it-IT" dirty="0" err="1"/>
              <a:t>Automatic</a:t>
            </a:r>
            <a:r>
              <a:rPr lang="it-IT" dirty="0"/>
              <a:t> Certificate Management Environment) per gestire l’emissione, il rinnovo e la revoca dei certificati SSL/TLS. Questo protocollo rende più semplice il processo di ottenimento e rinnovo dei certificati. </a:t>
            </a:r>
            <a:endParaRPr lang="it-IT" sz="2800" dirty="0"/>
          </a:p>
          <a:p>
            <a:pPr marL="0" indent="0" algn="just">
              <a:lnSpc>
                <a:spcPct val="95000"/>
              </a:lnSpc>
              <a:buNone/>
            </a:pPr>
            <a:r>
              <a:rPr lang="it-IT" dirty="0"/>
              <a:t>Il </a:t>
            </a:r>
            <a:r>
              <a:rPr lang="it-IT" b="1" dirty="0" err="1"/>
              <a:t>cert</a:t>
            </a:r>
            <a:r>
              <a:rPr lang="it-IT" b="1" dirty="0"/>
              <a:t>-manager</a:t>
            </a:r>
            <a:r>
              <a:rPr lang="it-IT" dirty="0"/>
              <a:t> è un componente ufficiale di </a:t>
            </a:r>
            <a:r>
              <a:rPr lang="it-IT" dirty="0" err="1"/>
              <a:t>Kubernetes</a:t>
            </a:r>
            <a:r>
              <a:rPr lang="it-IT" dirty="0"/>
              <a:t> che automatizza la gestione dei certificati SSL/TLS all’interno di un cluster </a:t>
            </a:r>
            <a:r>
              <a:rPr lang="it-IT" dirty="0" err="1"/>
              <a:t>Kubernetes</a:t>
            </a:r>
            <a:r>
              <a:rPr lang="it-IT" dirty="0"/>
              <a:t>, inclusi i certificati </a:t>
            </a:r>
            <a:r>
              <a:rPr lang="it-IT" dirty="0" err="1"/>
              <a:t>Let’s</a:t>
            </a:r>
            <a:r>
              <a:rPr lang="it-IT" dirty="0"/>
              <a:t> </a:t>
            </a:r>
            <a:r>
              <a:rPr lang="it-IT" dirty="0" err="1"/>
              <a:t>Encrypt</a:t>
            </a:r>
            <a:r>
              <a:rPr lang="it-IT" dirty="0"/>
              <a:t>. Supporta il protocollo ACME.</a:t>
            </a:r>
          </a:p>
          <a:p>
            <a:pPr marL="0" indent="0" algn="just">
              <a:buNone/>
            </a:pPr>
            <a:endParaRPr lang="it-IT" dirty="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1040930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2"/>
            <a:ext cx="7142687" cy="684962"/>
          </a:xfrm>
        </p:spPr>
        <p:txBody>
          <a:bodyPr>
            <a:noAutofit/>
          </a:bodyPr>
          <a:lstStyle/>
          <a:p>
            <a:r>
              <a:rPr lang="it-IT" sz="5400" b="1"/>
              <a:t>LET’S ENCRYPT </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2050" name="Picture 2" descr="How It Works - Let's Encrypt">
            <a:extLst>
              <a:ext uri="{FF2B5EF4-FFF2-40B4-BE49-F238E27FC236}">
                <a16:creationId xmlns:a16="http://schemas.microsoft.com/office/drawing/2014/main" id="{B6065B5D-FA28-2C84-E994-30EA6ED3D22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0622" y="1735073"/>
            <a:ext cx="5873296" cy="32392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3968084-08E8-1DA5-A88F-2E80154B9635}"/>
              </a:ext>
            </a:extLst>
          </p:cNvPr>
          <p:cNvPicPr>
            <a:picLocks noChangeAspect="1"/>
          </p:cNvPicPr>
          <p:nvPr/>
        </p:nvPicPr>
        <p:blipFill>
          <a:blip r:embed="rId4"/>
          <a:stretch>
            <a:fillRect/>
          </a:stretch>
        </p:blipFill>
        <p:spPr>
          <a:xfrm>
            <a:off x="6977971" y="684964"/>
            <a:ext cx="4446390" cy="5401056"/>
          </a:xfrm>
          <a:prstGeom prst="rect">
            <a:avLst/>
          </a:prstGeom>
        </p:spPr>
      </p:pic>
      <p:sp>
        <p:nvSpPr>
          <p:cNvPr id="8" name="TextBox 7">
            <a:extLst>
              <a:ext uri="{FF2B5EF4-FFF2-40B4-BE49-F238E27FC236}">
                <a16:creationId xmlns:a16="http://schemas.microsoft.com/office/drawing/2014/main" id="{B08CB19D-5597-3351-2B85-90B825C5B483}"/>
              </a:ext>
            </a:extLst>
          </p:cNvPr>
          <p:cNvSpPr txBox="1"/>
          <p:nvPr/>
        </p:nvSpPr>
        <p:spPr>
          <a:xfrm>
            <a:off x="1266361" y="5254895"/>
            <a:ext cx="3595408" cy="369332"/>
          </a:xfrm>
          <a:prstGeom prst="rect">
            <a:avLst/>
          </a:prstGeom>
          <a:noFill/>
        </p:spPr>
        <p:txBody>
          <a:bodyPr wrap="non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err="1"/>
              <a:t>Processo di riconoscimento HTTP-01</a:t>
            </a:r>
            <a:endParaRPr lang="en-150"/>
          </a:p>
        </p:txBody>
      </p:sp>
      <p:sp>
        <p:nvSpPr>
          <p:cNvPr id="9" name="TextBox 8">
            <a:extLst>
              <a:ext uri="{FF2B5EF4-FFF2-40B4-BE49-F238E27FC236}">
                <a16:creationId xmlns:a16="http://schemas.microsoft.com/office/drawing/2014/main" id="{743B07AC-5856-FD00-3BC6-31A102F436D7}"/>
              </a:ext>
            </a:extLst>
          </p:cNvPr>
          <p:cNvSpPr txBox="1"/>
          <p:nvPr/>
        </p:nvSpPr>
        <p:spPr>
          <a:xfrm>
            <a:off x="6790944" y="6173036"/>
            <a:ext cx="5100114" cy="369332"/>
          </a:xfrm>
          <a:prstGeom prst="rect">
            <a:avLst/>
          </a:prstGeom>
          <a:noFill/>
        </p:spPr>
        <p:txBody>
          <a:bodyPr wrap="non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err="1"/>
              <a:t>Certificato erogato da Let’s Encrypt per Uninastream</a:t>
            </a:r>
            <a:endParaRPr lang="en-150"/>
          </a:p>
        </p:txBody>
      </p:sp>
    </p:spTree>
    <p:extLst>
      <p:ext uri="{BB962C8B-B14F-4D97-AF65-F5344CB8AC3E}">
        <p14:creationId xmlns:p14="http://schemas.microsoft.com/office/powerpoint/2010/main" val="2618503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98425" y="1"/>
            <a:ext cx="7807504" cy="1388223"/>
          </a:xfrm>
        </p:spPr>
        <p:txBody>
          <a:bodyPr>
            <a:noAutofit/>
          </a:bodyPr>
          <a:lstStyle/>
          <a:p>
            <a:r>
              <a:rPr lang="it-IT" sz="5400" b="1"/>
              <a:t>GOOGLE CLOUD PLATFORM</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sz="half" idx="2"/>
          </p:nvPr>
        </p:nvSpPr>
        <p:spPr>
          <a:xfrm>
            <a:off x="232756" y="1596043"/>
            <a:ext cx="11787448" cy="4887883"/>
          </a:xfrm>
        </p:spPr>
        <p:txBody>
          <a:bodyPr>
            <a:normAutofit fontScale="92500" lnSpcReduction="20000"/>
          </a:bodyPr>
          <a:lstStyle/>
          <a:p>
            <a:pPr marL="0" indent="0" algn="just">
              <a:lnSpc>
                <a:spcPct val="95000"/>
              </a:lnSpc>
              <a:buNone/>
            </a:pPr>
            <a:r>
              <a:rPr lang="it-IT"/>
              <a:t>Google Cloud Platform (GCP) è una piattaforma di cloud computing fornita da Google che offre una vasta gamma di servizi per archiviazione, elaborazione e gestione dei dati e delle applicazioni.</a:t>
            </a:r>
          </a:p>
          <a:p>
            <a:pPr marL="0" indent="0" algn="just">
              <a:lnSpc>
                <a:spcPct val="95000"/>
              </a:lnSpc>
              <a:buNone/>
            </a:pPr>
            <a:r>
              <a:rPr lang="it-IT"/>
              <a:t>GCP consente di eseguire applicazioni in un ambiente di cloud pubblico altamente scalabile e disponibile. I principali servizi utilizzati sono:</a:t>
            </a:r>
          </a:p>
          <a:p>
            <a:pPr algn="just">
              <a:lnSpc>
                <a:spcPct val="95000"/>
              </a:lnSpc>
            </a:pPr>
            <a:r>
              <a:rPr lang="it-IT" b="1"/>
              <a:t>GCR (Google Container Registry)</a:t>
            </a:r>
            <a:r>
              <a:rPr lang="it-IT"/>
              <a:t>: Repository ufficiale di Google dove sono state caricate le immagini Docker private.</a:t>
            </a:r>
          </a:p>
          <a:p>
            <a:pPr algn="just">
              <a:lnSpc>
                <a:spcPct val="95000"/>
              </a:lnSpc>
            </a:pPr>
            <a:r>
              <a:rPr lang="it-IT" b="1"/>
              <a:t>GKE</a:t>
            </a:r>
            <a:r>
              <a:rPr lang="it-IT"/>
              <a:t>: GCP offre un servizio di Kubernetes completamente gestito chiamato Google Kubernetes Engine (GKE), che semplifica la creazione e la gestione di cluster Kubernetes su GCP.</a:t>
            </a:r>
          </a:p>
          <a:p>
            <a:pPr algn="just">
              <a:lnSpc>
                <a:spcPct val="95000"/>
              </a:lnSpc>
            </a:pPr>
            <a:r>
              <a:rPr lang="it-IT" b="1"/>
              <a:t>Backup for GKE</a:t>
            </a:r>
            <a:r>
              <a:rPr lang="it-IT"/>
              <a:t>: Questo servizio supporta sia la creazione di backup automatizzati che la creazione di backup su richiesta, fornendo un'esperienza di backup flessibile per gli utenti di Kubernetes su GCP. Utile per Contigency Planning.</a:t>
            </a:r>
          </a:p>
          <a:p>
            <a:pPr algn="just">
              <a:lnSpc>
                <a:spcPct val="95000"/>
              </a:lnSpc>
            </a:pPr>
            <a:endParaRPr lang="it-IT"/>
          </a:p>
          <a:p>
            <a:pPr algn="just">
              <a:lnSpc>
                <a:spcPct val="95000"/>
              </a:lnSpc>
            </a:pPr>
            <a:endParaRPr lang="it-IT"/>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4291437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1"/>
            <a:ext cx="7142687" cy="1388223"/>
          </a:xfrm>
        </p:spPr>
        <p:txBody>
          <a:bodyPr>
            <a:noAutofit/>
          </a:bodyPr>
          <a:lstStyle/>
          <a:p>
            <a:r>
              <a:rPr lang="it-IT" sz="5400" b="1"/>
              <a:t>GOOGLE KUBERNETES ENGINE</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
        <p:nvSpPr>
          <p:cNvPr id="13" name="TextBox 12">
            <a:extLst>
              <a:ext uri="{FF2B5EF4-FFF2-40B4-BE49-F238E27FC236}">
                <a16:creationId xmlns:a16="http://schemas.microsoft.com/office/drawing/2014/main" id="{CD750CE2-7B07-56DA-1AE6-316FF0E5A3C1}"/>
              </a:ext>
            </a:extLst>
          </p:cNvPr>
          <p:cNvSpPr txBox="1"/>
          <p:nvPr/>
        </p:nvSpPr>
        <p:spPr>
          <a:xfrm>
            <a:off x="394750" y="1531338"/>
            <a:ext cx="11510738" cy="2677656"/>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sz="2400"/>
              <a:t>Google Kubernetes Engine (GKE) è un servizio di Google Cloud Platform (GCP) che offre un'implementazione completa di Kubernetes.</a:t>
            </a:r>
          </a:p>
          <a:p>
            <a:r>
              <a:rPr lang="it-IT" sz="2400"/>
              <a:t>GKE semplifica la creazione, la gestione e la scalabilità dei cluster Kubernetes, fornendo una piattaforma affidabile e sicura per eseguire le applicazioni containerizzate. GKE supporta le ultime versioni di Kubernetes e offre una vasta gamma di funzionalità, tra cui l'automazione delle operazioni di gestione del cluster, il bilanciamento del carico automatico, la scalabilità orizzontale, l'aggiornamento automatico dei nodi e la sicurezza avanzata.</a:t>
            </a:r>
          </a:p>
        </p:txBody>
      </p:sp>
      <p:pic>
        <p:nvPicPr>
          <p:cNvPr id="3074" name="Picture 2" descr="Dealing with a Google Kubernetes Engine Cluster Outage - DEV Community">
            <a:extLst>
              <a:ext uri="{FF2B5EF4-FFF2-40B4-BE49-F238E27FC236}">
                <a16:creationId xmlns:a16="http://schemas.microsoft.com/office/drawing/2014/main" id="{58C505F5-0427-1A1B-C8B0-C16C8BE9AC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334256" y="4464026"/>
            <a:ext cx="3730752" cy="2098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891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1"/>
            <a:ext cx="7142687" cy="1388223"/>
          </a:xfrm>
        </p:spPr>
        <p:txBody>
          <a:bodyPr>
            <a:noAutofit/>
          </a:bodyPr>
          <a:lstStyle/>
          <a:p>
            <a:r>
              <a:rPr lang="it-IT" sz="5400" b="1"/>
              <a:t>GOOGLE KUBERNETES ENGINE</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
        <p:nvSpPr>
          <p:cNvPr id="13" name="TextBox 12">
            <a:extLst>
              <a:ext uri="{FF2B5EF4-FFF2-40B4-BE49-F238E27FC236}">
                <a16:creationId xmlns:a16="http://schemas.microsoft.com/office/drawing/2014/main" id="{CD750CE2-7B07-56DA-1AE6-316FF0E5A3C1}"/>
              </a:ext>
            </a:extLst>
          </p:cNvPr>
          <p:cNvSpPr txBox="1"/>
          <p:nvPr/>
        </p:nvSpPr>
        <p:spPr>
          <a:xfrm>
            <a:off x="394750" y="1531338"/>
            <a:ext cx="11510738" cy="2677656"/>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sz="2400" dirty="0" err="1"/>
              <a:t>Autopilot</a:t>
            </a:r>
            <a:r>
              <a:rPr lang="it-IT" sz="2400" dirty="0"/>
              <a:t> è una modalità guidata di GKE che riduce significativamente l'onere operativo di esecuzione di un cluster </a:t>
            </a:r>
            <a:r>
              <a:rPr lang="it-IT" sz="2400" dirty="0" err="1"/>
              <a:t>Kubernetes</a:t>
            </a:r>
            <a:r>
              <a:rPr lang="it-IT" sz="2400" dirty="0"/>
              <a:t>. Con </a:t>
            </a:r>
            <a:r>
              <a:rPr lang="it-IT" sz="2400" dirty="0" err="1"/>
              <a:t>Autopilot</a:t>
            </a:r>
            <a:r>
              <a:rPr lang="it-IT" sz="2400" dirty="0"/>
              <a:t>, GKE gestisce l'infrastruttura sottostante e il controllo di </a:t>
            </a:r>
            <a:r>
              <a:rPr lang="it-IT" sz="2400" dirty="0" err="1"/>
              <a:t>Kubernetes</a:t>
            </a:r>
            <a:r>
              <a:rPr lang="it-IT" sz="2400" dirty="0"/>
              <a:t>, mentre ci si concentra sulla distribuzione e gestione delle proprie applicazioni.</a:t>
            </a:r>
          </a:p>
          <a:p>
            <a:r>
              <a:rPr lang="it-IT" sz="2400" dirty="0" err="1"/>
              <a:t>Autopilot</a:t>
            </a:r>
            <a:r>
              <a:rPr lang="it-IT" sz="2400" dirty="0"/>
              <a:t> fornisce un controllo di </a:t>
            </a:r>
            <a:r>
              <a:rPr lang="it-IT" sz="2400" dirty="0" err="1"/>
              <a:t>Kubernetes</a:t>
            </a:r>
            <a:r>
              <a:rPr lang="it-IT" sz="2400" dirty="0"/>
              <a:t> automatizzato, ottimizzato per la portabilità e l'affidabilità del carico di lavoro. Organizza e gestisce automaticamente le risorse di infrastruttura, come nodi, networking e storage e offre scalabilità automatica.</a:t>
            </a:r>
          </a:p>
        </p:txBody>
      </p:sp>
      <p:pic>
        <p:nvPicPr>
          <p:cNvPr id="3074" name="Picture 2" descr="Dealing with a Google Kubernetes Engine Cluster Outage - DEV Community">
            <a:extLst>
              <a:ext uri="{FF2B5EF4-FFF2-40B4-BE49-F238E27FC236}">
                <a16:creationId xmlns:a16="http://schemas.microsoft.com/office/drawing/2014/main" id="{58C505F5-0427-1A1B-C8B0-C16C8BE9AC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334256" y="4578326"/>
            <a:ext cx="3730752" cy="2098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487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1"/>
            <a:ext cx="7142687" cy="1388223"/>
          </a:xfrm>
        </p:spPr>
        <p:txBody>
          <a:bodyPr>
            <a:noAutofit/>
          </a:bodyPr>
          <a:lstStyle/>
          <a:p>
            <a:r>
              <a:rPr lang="it-IT" sz="5400" b="1"/>
              <a:t>BACKUP FOR GKE</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
        <p:nvSpPr>
          <p:cNvPr id="13" name="TextBox 12">
            <a:extLst>
              <a:ext uri="{FF2B5EF4-FFF2-40B4-BE49-F238E27FC236}">
                <a16:creationId xmlns:a16="http://schemas.microsoft.com/office/drawing/2014/main" id="{CD750CE2-7B07-56DA-1AE6-316FF0E5A3C1}"/>
              </a:ext>
            </a:extLst>
          </p:cNvPr>
          <p:cNvSpPr txBox="1"/>
          <p:nvPr/>
        </p:nvSpPr>
        <p:spPr>
          <a:xfrm>
            <a:off x="390144" y="1653258"/>
            <a:ext cx="11617825" cy="2677656"/>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sz="2800"/>
              <a:t>Backup for GKE consente di effettuare il backup e il ripristino dei dati delle applicazioni in esecuzione su GKE. Ciò è importante perché i dati dell'applicazione possono essere persi o danneggiati a causa di guasti hardware, errori umani o attacchi di malware. In tali situazioni, un backup può essere utilizzato per ripristinare lo stato e riprendere le attività senza perdita di dati critici.</a:t>
            </a:r>
          </a:p>
        </p:txBody>
      </p:sp>
      <p:pic>
        <p:nvPicPr>
          <p:cNvPr id="1026" name="Picture 2">
            <a:extLst>
              <a:ext uri="{FF2B5EF4-FFF2-40B4-BE49-F238E27FC236}">
                <a16:creationId xmlns:a16="http://schemas.microsoft.com/office/drawing/2014/main" id="{18FA6667-EF9C-1C6B-6A6B-5ADFA87F66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59019" y="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102189-B43C-C6D3-86EC-14E682660489}"/>
              </a:ext>
            </a:extLst>
          </p:cNvPr>
          <p:cNvSpPr txBox="1"/>
          <p:nvPr/>
        </p:nvSpPr>
        <p:spPr>
          <a:xfrm>
            <a:off x="177024" y="4898990"/>
            <a:ext cx="5262282" cy="954107"/>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err="1">
                <a:latin typeface="Courier New" panose="02070309020205020404" pitchFamily="49" charset="0"/>
                <a:cs typeface="Courier New" panose="02070309020205020404" pitchFamily="49" charset="0"/>
              </a:rPr>
              <a:t>gcloud container clusters update uninastream \</a:t>
            </a:r>
          </a:p>
          <a:p>
            <a:r>
              <a:rPr lang="en-US" sz="1400" b="1">
                <a:latin typeface="Courier New" panose="02070309020205020404" pitchFamily="49" charset="0"/>
                <a:cs typeface="Courier New" panose="02070309020205020404" pitchFamily="49" charset="0"/>
              </a:rPr>
              <a:t>   --project=uninastream \</a:t>
            </a:r>
          </a:p>
          <a:p>
            <a:r>
              <a:rPr lang="en-US" sz="1400" b="1">
                <a:latin typeface="Courier New" panose="02070309020205020404" pitchFamily="49" charset="0"/>
                <a:cs typeface="Courier New" panose="02070309020205020404" pitchFamily="49" charset="0"/>
              </a:rPr>
              <a:t>   --region=</a:t>
            </a:r>
            <a:r>
              <a:rPr lang="en-US" sz="1400" b="1" i="0">
                <a:effectLst/>
                <a:latin typeface="Courier New" panose="02070309020205020404" pitchFamily="49" charset="0"/>
                <a:cs typeface="Courier New" panose="02070309020205020404" pitchFamily="49" charset="0"/>
              </a:rPr>
              <a:t>europe-central2 </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--update-addons=BackupRestore=ENABLED</a:t>
            </a:r>
            <a:endParaRPr lang="en-150" sz="1400" b="1">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7418123F-23A3-DB0E-A9EB-92218E948826}"/>
              </a:ext>
            </a:extLst>
          </p:cNvPr>
          <p:cNvPicPr>
            <a:picLocks noChangeAspect="1"/>
          </p:cNvPicPr>
          <p:nvPr/>
        </p:nvPicPr>
        <p:blipFill>
          <a:blip r:embed="rId4"/>
          <a:stretch>
            <a:fillRect/>
          </a:stretch>
        </p:blipFill>
        <p:spPr>
          <a:xfrm>
            <a:off x="5226186" y="4104388"/>
            <a:ext cx="6903703" cy="2200708"/>
          </a:xfrm>
          <a:prstGeom prst="rect">
            <a:avLst/>
          </a:prstGeom>
        </p:spPr>
      </p:pic>
    </p:spTree>
    <p:extLst>
      <p:ext uri="{BB962C8B-B14F-4D97-AF65-F5344CB8AC3E}">
        <p14:creationId xmlns:p14="http://schemas.microsoft.com/office/powerpoint/2010/main" val="1104199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1"/>
            <a:ext cx="7142687" cy="1388223"/>
          </a:xfrm>
        </p:spPr>
        <p:txBody>
          <a:bodyPr>
            <a:noAutofit/>
          </a:bodyPr>
          <a:lstStyle/>
          <a:p>
            <a:r>
              <a:rPr lang="it-IT" sz="5400" b="1"/>
              <a:t>ALTRI SERVIZI: CONTAINER SECURITY API</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
        <p:nvSpPr>
          <p:cNvPr id="13" name="TextBox 12">
            <a:extLst>
              <a:ext uri="{FF2B5EF4-FFF2-40B4-BE49-F238E27FC236}">
                <a16:creationId xmlns:a16="http://schemas.microsoft.com/office/drawing/2014/main" id="{CD750CE2-7B07-56DA-1AE6-316FF0E5A3C1}"/>
              </a:ext>
            </a:extLst>
          </p:cNvPr>
          <p:cNvSpPr txBox="1"/>
          <p:nvPr/>
        </p:nvSpPr>
        <p:spPr>
          <a:xfrm>
            <a:off x="7058944" y="2233650"/>
            <a:ext cx="4724739" cy="2862322"/>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Google Container Security API è un servizio di sicurezza per container che consente di analizzare e monitorare la sicurezza dei container eseguiti su Google Cloud Platform (GCP).</a:t>
            </a:r>
          </a:p>
          <a:p>
            <a:r>
              <a:rPr lang="it-IT"/>
              <a:t>Si riscontrano 0 vulnerabilità e 10 problemi di livello basso che si è deciso di non mitigare, in quanto riguardavano le impostazioni dei container che abbiamo importato nel nostro progetto.</a:t>
            </a:r>
          </a:p>
        </p:txBody>
      </p:sp>
      <p:pic>
        <p:nvPicPr>
          <p:cNvPr id="15" name="Picture 14">
            <a:extLst>
              <a:ext uri="{FF2B5EF4-FFF2-40B4-BE49-F238E27FC236}">
                <a16:creationId xmlns:a16="http://schemas.microsoft.com/office/drawing/2014/main" id="{841CA5C9-A92B-1157-5F7A-3A13DAB9F7D4}"/>
              </a:ext>
            </a:extLst>
          </p:cNvPr>
          <p:cNvPicPr>
            <a:picLocks noChangeAspect="1"/>
          </p:cNvPicPr>
          <p:nvPr/>
        </p:nvPicPr>
        <p:blipFill>
          <a:blip r:embed="rId3"/>
          <a:stretch>
            <a:fillRect/>
          </a:stretch>
        </p:blipFill>
        <p:spPr>
          <a:xfrm>
            <a:off x="204888" y="1676400"/>
            <a:ext cx="6642138" cy="3785615"/>
          </a:xfrm>
          <a:prstGeom prst="rect">
            <a:avLst/>
          </a:prstGeom>
        </p:spPr>
      </p:pic>
    </p:spTree>
    <p:extLst>
      <p:ext uri="{BB962C8B-B14F-4D97-AF65-F5344CB8AC3E}">
        <p14:creationId xmlns:p14="http://schemas.microsoft.com/office/powerpoint/2010/main" val="805451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1"/>
            <a:ext cx="7142687" cy="1388223"/>
          </a:xfrm>
        </p:spPr>
        <p:txBody>
          <a:bodyPr>
            <a:noAutofit/>
          </a:bodyPr>
          <a:lstStyle/>
          <a:p>
            <a:r>
              <a:rPr lang="it-IT" sz="5400" b="1"/>
              <a:t>ULTERIORI SERVIZI ABILITATI</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5" name="Picture 4">
            <a:extLst>
              <a:ext uri="{FF2B5EF4-FFF2-40B4-BE49-F238E27FC236}">
                <a16:creationId xmlns:a16="http://schemas.microsoft.com/office/drawing/2014/main" id="{4386F912-ADF6-AE37-B8A7-86C6C0F3FCBA}"/>
              </a:ext>
            </a:extLst>
          </p:cNvPr>
          <p:cNvPicPr>
            <a:picLocks noChangeAspect="1"/>
          </p:cNvPicPr>
          <p:nvPr/>
        </p:nvPicPr>
        <p:blipFill>
          <a:blip r:embed="rId3"/>
          <a:stretch>
            <a:fillRect/>
          </a:stretch>
        </p:blipFill>
        <p:spPr>
          <a:xfrm>
            <a:off x="350710" y="1853565"/>
            <a:ext cx="11344275" cy="3028950"/>
          </a:xfrm>
          <a:prstGeom prst="rect">
            <a:avLst/>
          </a:prstGeom>
        </p:spPr>
      </p:pic>
    </p:spTree>
    <p:extLst>
      <p:ext uri="{BB962C8B-B14F-4D97-AF65-F5344CB8AC3E}">
        <p14:creationId xmlns:p14="http://schemas.microsoft.com/office/powerpoint/2010/main" val="204806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1"/>
            <a:ext cx="7142687" cy="665017"/>
          </a:xfrm>
        </p:spPr>
        <p:txBody>
          <a:bodyPr>
            <a:noAutofit/>
          </a:bodyPr>
          <a:lstStyle/>
          <a:p>
            <a:r>
              <a:rPr lang="it-IT" sz="5400" b="1"/>
              <a:t>KUBERNETES</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4098" name="Picture 2" descr="Kubernetes - Wikipedia">
            <a:extLst>
              <a:ext uri="{FF2B5EF4-FFF2-40B4-BE49-F238E27FC236}">
                <a16:creationId xmlns:a16="http://schemas.microsoft.com/office/drawing/2014/main" id="{74DE2EC7-DD1B-57FB-89FE-4F9CC4D1DB8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60319" y="1389785"/>
            <a:ext cx="6731889" cy="476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35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1"/>
            <a:ext cx="7142687" cy="665017"/>
          </a:xfrm>
        </p:spPr>
        <p:txBody>
          <a:bodyPr>
            <a:noAutofit/>
          </a:bodyPr>
          <a:lstStyle/>
          <a:p>
            <a:r>
              <a:rPr lang="it-IT" sz="5400" b="1"/>
              <a:t>KUBERNETES</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3" name="Picture 2">
            <a:extLst>
              <a:ext uri="{FF2B5EF4-FFF2-40B4-BE49-F238E27FC236}">
                <a16:creationId xmlns:a16="http://schemas.microsoft.com/office/drawing/2014/main" id="{438F87E5-CF74-5DA9-5BE2-10DBBAF76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158" y="1525853"/>
            <a:ext cx="3600450" cy="4200525"/>
          </a:xfrm>
          <a:prstGeom prst="rect">
            <a:avLst/>
          </a:prstGeom>
        </p:spPr>
      </p:pic>
      <p:sp>
        <p:nvSpPr>
          <p:cNvPr id="10" name="TextBox 9">
            <a:extLst>
              <a:ext uri="{FF2B5EF4-FFF2-40B4-BE49-F238E27FC236}">
                <a16:creationId xmlns:a16="http://schemas.microsoft.com/office/drawing/2014/main" id="{F7AB900A-A8ED-C46E-8AA5-B4D67345C1C3}"/>
              </a:ext>
            </a:extLst>
          </p:cNvPr>
          <p:cNvSpPr txBox="1"/>
          <p:nvPr/>
        </p:nvSpPr>
        <p:spPr>
          <a:xfrm>
            <a:off x="5140034" y="1677194"/>
            <a:ext cx="6848766" cy="3785652"/>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sz="2400"/>
              <a:t>In Kubernetes, i file YAML vengono comunemente utilizzati per definire i vari componenti come Deployments, Services, Pods, ConfigMaps e altro ancora. Questi file YAML contengono le specifiche degli oggetti Kubernetes, inclusi dettagli come le immagini dei container, i limiti delle risorse, la configurazione della rete e altro ancora.</a:t>
            </a:r>
          </a:p>
          <a:p>
            <a:endParaRPr lang="it-IT" sz="2400"/>
          </a:p>
          <a:p>
            <a:r>
              <a:rPr lang="it-IT" sz="2400"/>
              <a:t>Per applicare un file YAML a un cluster Kubernetes, si utilizza il comando </a:t>
            </a:r>
            <a:r>
              <a:rPr lang="it-IT" sz="2400" b="1" err="1">
                <a:latin typeface="Courier New" panose="02070309020205020404" pitchFamily="49" charset="0"/>
                <a:cs typeface="Courier New" panose="02070309020205020404" pitchFamily="49" charset="0"/>
              </a:rPr>
              <a:t>kubectl apply</a:t>
            </a:r>
            <a:r>
              <a:rPr lang="it-IT" sz="2400"/>
              <a:t>. </a:t>
            </a:r>
            <a:endParaRPr lang="en-150" sz="2400"/>
          </a:p>
        </p:txBody>
      </p:sp>
    </p:spTree>
    <p:extLst>
      <p:ext uri="{BB962C8B-B14F-4D97-AF65-F5344CB8AC3E}">
        <p14:creationId xmlns:p14="http://schemas.microsoft.com/office/powerpoint/2010/main" val="2792879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648393"/>
          </a:xfrm>
        </p:spPr>
        <p:txBody>
          <a:bodyPr>
            <a:noAutofit/>
          </a:bodyPr>
          <a:lstStyle/>
          <a:p>
            <a:r>
              <a:rPr lang="it-IT" sz="5400" b="1"/>
              <a:t>KEYCLOAK</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177281" y="1871031"/>
            <a:ext cx="11803225" cy="4464455"/>
          </a:xfrm>
        </p:spPr>
        <p:txBody>
          <a:bodyPr>
            <a:normAutofit/>
          </a:bodyPr>
          <a:lstStyle/>
          <a:p>
            <a:pPr marL="0" indent="0" algn="just">
              <a:buNone/>
            </a:pPr>
            <a:r>
              <a:rPr lang="it-IT" sz="3200" dirty="0" err="1"/>
              <a:t>Keycloak</a:t>
            </a:r>
            <a:r>
              <a:rPr lang="it-IT" sz="3200" dirty="0"/>
              <a:t> è una soluzione di gestione dell'identità e dell'accesso (Identity and Access Management - IAM) che consente di centralizzare e semplificare la gestione delle identità degli utenti e dei loro permessi di accesso a diverse risorse.</a:t>
            </a:r>
          </a:p>
          <a:p>
            <a:pPr marL="0" indent="0" algn="just">
              <a:buNone/>
            </a:pPr>
            <a:endParaRPr lang="it-IT" sz="3200" dirty="0"/>
          </a:p>
          <a:p>
            <a:pPr marL="0" indent="0" algn="just">
              <a:buNone/>
            </a:pPr>
            <a:r>
              <a:rPr lang="it-IT" sz="3200" dirty="0"/>
              <a:t>Tra le feature offerte da </a:t>
            </a:r>
            <a:r>
              <a:rPr lang="it-IT" sz="3200" dirty="0" err="1"/>
              <a:t>Keycloak</a:t>
            </a:r>
            <a:r>
              <a:rPr lang="it-IT" sz="3200" dirty="0"/>
              <a:t>, può garantire autenticazioni sicure tramite codici monouso (es. OTP); inoltre, abilita la federazione delle identità digitali grazie al supporto di protocolli come SAML, </a:t>
            </a:r>
            <a:r>
              <a:rPr lang="it-IT" sz="3200" dirty="0" err="1"/>
              <a:t>OAuth</a:t>
            </a:r>
            <a:r>
              <a:rPr lang="it-IT" sz="3200" dirty="0"/>
              <a:t> 2.0 e </a:t>
            </a:r>
            <a:r>
              <a:rPr lang="it-IT" sz="3200" dirty="0" err="1"/>
              <a:t>OpenID</a:t>
            </a:r>
            <a:r>
              <a:rPr lang="it-IT" sz="3200" dirty="0"/>
              <a:t> Connect.</a:t>
            </a:r>
          </a:p>
          <a:p>
            <a:pPr marL="0" indent="0" algn="just">
              <a:buNone/>
            </a:pPr>
            <a:endParaRPr lang="it-IT" sz="3200" dirty="0"/>
          </a:p>
          <a:p>
            <a:pPr marL="0" indent="0" algn="just">
              <a:buNone/>
            </a:pPr>
            <a:endParaRPr lang="it-IT" sz="3200" dirty="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1026" name="Picture 2" descr="Keycloak SSO – advantages of Single Sign-On and a ready-made access  management system - Pretius">
            <a:extLst>
              <a:ext uri="{FF2B5EF4-FFF2-40B4-BE49-F238E27FC236}">
                <a16:creationId xmlns:a16="http://schemas.microsoft.com/office/drawing/2014/main" id="{A34A5912-AF21-4C16-4502-B43D3F77FC1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20287" y="74743"/>
            <a:ext cx="2694432" cy="179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899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648393"/>
          </a:xfrm>
        </p:spPr>
        <p:txBody>
          <a:bodyPr>
            <a:noAutofit/>
          </a:bodyPr>
          <a:lstStyle/>
          <a:p>
            <a:r>
              <a:rPr lang="it-IT" sz="5400" b="1"/>
              <a:t>KEYCLOAK</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0" y="1871032"/>
            <a:ext cx="12192000" cy="3834444"/>
          </a:xfrm>
        </p:spPr>
        <p:txBody>
          <a:bodyPr>
            <a:normAutofit/>
          </a:bodyPr>
          <a:lstStyle/>
          <a:p>
            <a:pPr marL="0" indent="0" algn="just">
              <a:buNone/>
            </a:pPr>
            <a:r>
              <a:rPr lang="it-IT" sz="3200" dirty="0"/>
              <a:t>È stato utilizzato come</a:t>
            </a:r>
            <a:r>
              <a:rPr lang="it-IT" sz="3200" b="1" dirty="0"/>
              <a:t> IAM </a:t>
            </a:r>
            <a:r>
              <a:rPr lang="it-IT" sz="3200" dirty="0"/>
              <a:t>(Identity and Access Management) per </a:t>
            </a:r>
            <a:r>
              <a:rPr lang="it-IT" sz="3200" dirty="0" err="1"/>
              <a:t>UninaStream</a:t>
            </a:r>
            <a:r>
              <a:rPr lang="it-IT" sz="3200" dirty="0"/>
              <a:t>, attraverso il seguente comando:</a:t>
            </a:r>
          </a:p>
          <a:p>
            <a:pPr marL="0" indent="0" algn="ctr">
              <a:buNone/>
            </a:pPr>
            <a:r>
              <a:rPr lang="it-IT" sz="3200" b="1" dirty="0" err="1">
                <a:latin typeface="Courier New" panose="02070309020205020404" pitchFamily="49" charset="0"/>
                <a:cs typeface="Courier New" panose="02070309020205020404" pitchFamily="49" charset="0"/>
              </a:rPr>
              <a:t>kubectl</a:t>
            </a:r>
            <a:r>
              <a:rPr lang="it-IT" sz="3200" b="1" dirty="0">
                <a:latin typeface="Courier New" panose="02070309020205020404" pitchFamily="49" charset="0"/>
                <a:cs typeface="Courier New" panose="02070309020205020404" pitchFamily="49" charset="0"/>
              </a:rPr>
              <a:t> </a:t>
            </a:r>
            <a:r>
              <a:rPr lang="it-IT" sz="3200" b="1" dirty="0" err="1">
                <a:latin typeface="Courier New" panose="02070309020205020404" pitchFamily="49" charset="0"/>
                <a:cs typeface="Courier New" panose="02070309020205020404" pitchFamily="49" charset="0"/>
              </a:rPr>
              <a:t>apply</a:t>
            </a:r>
            <a:r>
              <a:rPr lang="it-IT" sz="3200" b="1" dirty="0">
                <a:latin typeface="Courier New" panose="02070309020205020404" pitchFamily="49" charset="0"/>
                <a:cs typeface="Courier New" panose="02070309020205020404" pitchFamily="49" charset="0"/>
              </a:rPr>
              <a:t> –f </a:t>
            </a:r>
            <a:r>
              <a:rPr lang="it-IT" sz="3200" b="1" dirty="0" err="1">
                <a:latin typeface="Courier New" panose="02070309020205020404" pitchFamily="49" charset="0"/>
                <a:cs typeface="Courier New" panose="02070309020205020404" pitchFamily="49" charset="0"/>
              </a:rPr>
              <a:t>keycloak.yaml</a:t>
            </a:r>
            <a:endParaRPr lang="it-IT" sz="3200" b="1" dirty="0">
              <a:latin typeface="Courier New" panose="02070309020205020404" pitchFamily="49" charset="0"/>
              <a:cs typeface="Courier New" panose="02070309020205020404" pitchFamily="49" charset="0"/>
            </a:endParaRPr>
          </a:p>
          <a:p>
            <a:pPr marL="0" indent="0" algn="just">
              <a:buNone/>
            </a:pPr>
            <a:r>
              <a:rPr lang="it-IT" sz="3200" dirty="0"/>
              <a:t>è stata avviata un’istanza di </a:t>
            </a:r>
            <a:r>
              <a:rPr lang="it-IT" sz="3200" dirty="0" err="1"/>
              <a:t>Keycloak</a:t>
            </a:r>
            <a:r>
              <a:rPr lang="it-IT" sz="3200" dirty="0"/>
              <a:t> su </a:t>
            </a:r>
            <a:r>
              <a:rPr lang="en-US" sz="3200" b="1" dirty="0"/>
              <a:t>Kubernetes.</a:t>
            </a:r>
          </a:p>
          <a:p>
            <a:pPr marL="0" indent="0" algn="just">
              <a:buNone/>
            </a:pPr>
            <a:r>
              <a:rPr lang="en-US" sz="3200" dirty="0" err="1"/>
              <a:t>Questo</a:t>
            </a:r>
            <a:r>
              <a:rPr lang="en-US" sz="3200" dirty="0"/>
              <a:t> ha </a:t>
            </a:r>
            <a:r>
              <a:rPr lang="en-US" sz="3200" dirty="0" err="1"/>
              <a:t>permesso</a:t>
            </a:r>
            <a:r>
              <a:rPr lang="en-US" sz="3200" dirty="0"/>
              <a:t> di </a:t>
            </a:r>
            <a:r>
              <a:rPr lang="en-US" sz="3200" dirty="0" err="1"/>
              <a:t>generare</a:t>
            </a:r>
            <a:r>
              <a:rPr lang="en-US" sz="3200" dirty="0"/>
              <a:t> </a:t>
            </a:r>
            <a:r>
              <a:rPr lang="en-US" sz="3200" dirty="0" err="1"/>
              <a:t>una</a:t>
            </a:r>
            <a:r>
              <a:rPr lang="en-US" sz="3200" dirty="0"/>
              <a:t> </a:t>
            </a:r>
            <a:r>
              <a:rPr lang="en-US" sz="3200" dirty="0" err="1"/>
              <a:t>versione</a:t>
            </a:r>
            <a:r>
              <a:rPr lang="en-US" sz="3200" dirty="0"/>
              <a:t> </a:t>
            </a:r>
            <a:r>
              <a:rPr lang="en-US" sz="3200" dirty="0" err="1"/>
              <a:t>personalizzata</a:t>
            </a:r>
            <a:r>
              <a:rPr lang="en-US" sz="3200" dirty="0"/>
              <a:t> </a:t>
            </a:r>
            <a:r>
              <a:rPr lang="en-US" sz="3200" dirty="0" err="1"/>
              <a:t>dell’immagine</a:t>
            </a:r>
            <a:r>
              <a:rPr lang="en-US" sz="3200" dirty="0"/>
              <a:t> base di </a:t>
            </a:r>
            <a:r>
              <a:rPr lang="en-US" sz="3200" dirty="0" err="1"/>
              <a:t>Keycloak</a:t>
            </a:r>
            <a:r>
              <a:rPr lang="en-US" sz="3200" dirty="0"/>
              <a:t> (21.0.1), </a:t>
            </a:r>
            <a:r>
              <a:rPr lang="en-US" sz="3200" dirty="0" err="1"/>
              <a:t>fornita</a:t>
            </a:r>
            <a:r>
              <a:rPr lang="en-US" sz="3200" dirty="0"/>
              <a:t> da RedHat e </a:t>
            </a:r>
            <a:r>
              <a:rPr lang="en-US" sz="3200" dirty="0" err="1"/>
              <a:t>caricata</a:t>
            </a:r>
            <a:r>
              <a:rPr lang="en-US" sz="3200" dirty="0"/>
              <a:t> </a:t>
            </a:r>
            <a:r>
              <a:rPr lang="en-US" sz="3200" dirty="0" err="1"/>
              <a:t>su</a:t>
            </a:r>
            <a:r>
              <a:rPr lang="en-US" sz="3200" dirty="0"/>
              <a:t> </a:t>
            </a:r>
            <a:r>
              <a:rPr lang="en-US" sz="3200" dirty="0" err="1"/>
              <a:t>una</a:t>
            </a:r>
            <a:r>
              <a:rPr lang="en-US" sz="3200" dirty="0"/>
              <a:t> repository Docker </a:t>
            </a:r>
            <a:r>
              <a:rPr lang="en-US" sz="3200" dirty="0" err="1"/>
              <a:t>personale</a:t>
            </a:r>
            <a:r>
              <a:rPr lang="en-US" sz="3200" dirty="0"/>
              <a:t>.</a:t>
            </a:r>
          </a:p>
          <a:p>
            <a:pPr marL="0" indent="0" algn="just">
              <a:buNone/>
            </a:pPr>
            <a:endParaRPr lang="en-US" sz="3200" dirty="0"/>
          </a:p>
          <a:p>
            <a:pPr marL="0" indent="0" algn="just">
              <a:buNone/>
            </a:pPr>
            <a:endParaRPr lang="en-US" b="1" dirty="0"/>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spTree>
    <p:extLst>
      <p:ext uri="{BB962C8B-B14F-4D97-AF65-F5344CB8AC3E}">
        <p14:creationId xmlns:p14="http://schemas.microsoft.com/office/powerpoint/2010/main" val="301445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1" y="0"/>
            <a:ext cx="7979299" cy="648393"/>
          </a:xfrm>
        </p:spPr>
        <p:txBody>
          <a:bodyPr>
            <a:noAutofit/>
          </a:bodyPr>
          <a:lstStyle/>
          <a:p>
            <a:r>
              <a:rPr lang="it-IT" sz="5400" b="1"/>
              <a:t>KEYCLOAK</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idx="1"/>
          </p:nvPr>
        </p:nvSpPr>
        <p:spPr>
          <a:xfrm>
            <a:off x="0" y="2001659"/>
            <a:ext cx="12192000" cy="4464455"/>
          </a:xfrm>
        </p:spPr>
        <p:txBody>
          <a:bodyPr>
            <a:normAutofit/>
          </a:bodyPr>
          <a:lstStyle/>
          <a:p>
            <a:pPr marL="0" indent="0" algn="just">
              <a:buNone/>
            </a:pPr>
            <a:endParaRPr lang="en-US" b="1"/>
          </a:p>
          <a:p>
            <a:pPr marL="0" indent="0" algn="just">
              <a:buNone/>
            </a:pPr>
            <a:endParaRPr lang="it-IT" b="1"/>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5" name="Immagine 4">
            <a:extLst>
              <a:ext uri="{FF2B5EF4-FFF2-40B4-BE49-F238E27FC236}">
                <a16:creationId xmlns:a16="http://schemas.microsoft.com/office/drawing/2014/main" id="{EAF67601-575E-8B52-D541-722A66E89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6832" y="1719214"/>
            <a:ext cx="4627983" cy="4402489"/>
          </a:xfrm>
          <a:prstGeom prst="rect">
            <a:avLst/>
          </a:prstGeom>
        </p:spPr>
      </p:pic>
      <p:pic>
        <p:nvPicPr>
          <p:cNvPr id="6" name="Immagine 5">
            <a:extLst>
              <a:ext uri="{FF2B5EF4-FFF2-40B4-BE49-F238E27FC236}">
                <a16:creationId xmlns:a16="http://schemas.microsoft.com/office/drawing/2014/main" id="{B7DD7F75-B76B-7A64-5D15-DEA7951033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8594" y="110792"/>
            <a:ext cx="3667081" cy="6686493"/>
          </a:xfrm>
          <a:prstGeom prst="rect">
            <a:avLst/>
          </a:prstGeom>
        </p:spPr>
      </p:pic>
    </p:spTree>
    <p:extLst>
      <p:ext uri="{BB962C8B-B14F-4D97-AF65-F5344CB8AC3E}">
        <p14:creationId xmlns:p14="http://schemas.microsoft.com/office/powerpoint/2010/main" val="105934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2EC67-9A8C-C4F8-8550-C4686BF5A229}"/>
              </a:ext>
            </a:extLst>
          </p:cNvPr>
          <p:cNvSpPr>
            <a:spLocks noGrp="1"/>
          </p:cNvSpPr>
          <p:nvPr>
            <p:ph type="title"/>
          </p:nvPr>
        </p:nvSpPr>
        <p:spPr>
          <a:xfrm>
            <a:off x="4212700" y="2"/>
            <a:ext cx="7142687" cy="668336"/>
          </a:xfrm>
        </p:spPr>
        <p:txBody>
          <a:bodyPr>
            <a:noAutofit/>
          </a:bodyPr>
          <a:lstStyle/>
          <a:p>
            <a:r>
              <a:rPr lang="it-IT" sz="5400" b="1"/>
              <a:t>REALM E CLIENTS</a:t>
            </a:r>
          </a:p>
        </p:txBody>
      </p:sp>
      <p:sp>
        <p:nvSpPr>
          <p:cNvPr id="3" name="Segnaposto contenuto 2">
            <a:extLst>
              <a:ext uri="{FF2B5EF4-FFF2-40B4-BE49-F238E27FC236}">
                <a16:creationId xmlns:a16="http://schemas.microsoft.com/office/drawing/2014/main" id="{C7DFE673-3F92-24FA-FD6E-DC71E84D4551}"/>
              </a:ext>
            </a:extLst>
          </p:cNvPr>
          <p:cNvSpPr>
            <a:spLocks noGrp="1"/>
          </p:cNvSpPr>
          <p:nvPr>
            <p:ph sz="half" idx="2"/>
          </p:nvPr>
        </p:nvSpPr>
        <p:spPr>
          <a:xfrm>
            <a:off x="479376" y="2276872"/>
            <a:ext cx="6444580" cy="2731052"/>
          </a:xfrm>
        </p:spPr>
        <p:txBody>
          <a:bodyPr>
            <a:normAutofit fontScale="25000" lnSpcReduction="20000"/>
          </a:bodyPr>
          <a:lstStyle/>
          <a:p>
            <a:pPr marL="0" indent="0" algn="just">
              <a:lnSpc>
                <a:spcPct val="95000"/>
              </a:lnSpc>
              <a:buNone/>
            </a:pPr>
            <a:r>
              <a:rPr lang="it-IT" sz="9600" dirty="0"/>
              <a:t>Dalla console di amministrazione di </a:t>
            </a:r>
            <a:r>
              <a:rPr lang="it-IT" sz="9600" dirty="0" err="1"/>
              <a:t>Keycloak</a:t>
            </a:r>
            <a:r>
              <a:rPr lang="it-IT" sz="9600" dirty="0"/>
              <a:t> è possibile creare un </a:t>
            </a:r>
            <a:r>
              <a:rPr lang="it-IT" sz="9600" b="1" dirty="0" err="1"/>
              <a:t>realm</a:t>
            </a:r>
            <a:r>
              <a:rPr lang="it-IT" sz="9600" dirty="0"/>
              <a:t>: attraverso esso è possibile definire l’area di funzionamento dell'applicazione al quale afferiscono i diversi </a:t>
            </a:r>
            <a:r>
              <a:rPr lang="it-IT" sz="9600" i="1" dirty="0"/>
              <a:t>client</a:t>
            </a:r>
            <a:r>
              <a:rPr lang="it-IT" sz="9600" dirty="0"/>
              <a:t>, </a:t>
            </a:r>
            <a:r>
              <a:rPr lang="it-IT" sz="9600" i="1" dirty="0"/>
              <a:t>ruoli</a:t>
            </a:r>
            <a:r>
              <a:rPr lang="it-IT" sz="9600" dirty="0"/>
              <a:t> e </a:t>
            </a:r>
            <a:r>
              <a:rPr lang="it-IT" sz="9600" i="1" dirty="0"/>
              <a:t>utenti</a:t>
            </a:r>
            <a:r>
              <a:rPr lang="it-IT" sz="9600" dirty="0"/>
              <a:t>.</a:t>
            </a:r>
          </a:p>
          <a:p>
            <a:pPr marL="0" indent="0" algn="just">
              <a:lnSpc>
                <a:spcPct val="95000"/>
              </a:lnSpc>
              <a:buNone/>
            </a:pPr>
            <a:r>
              <a:rPr lang="it-IT" sz="9600" dirty="0">
                <a:ea typeface="+mn-lt"/>
                <a:cs typeface="+mn-lt"/>
              </a:rPr>
              <a:t>Il </a:t>
            </a:r>
            <a:r>
              <a:rPr lang="it-IT" sz="9600" b="1" dirty="0">
                <a:ea typeface="+mn-lt"/>
                <a:cs typeface="+mn-lt"/>
              </a:rPr>
              <a:t>client </a:t>
            </a:r>
            <a:r>
              <a:rPr lang="it-IT" sz="9600" dirty="0">
                <a:ea typeface="+mn-lt"/>
                <a:cs typeface="+mn-lt"/>
              </a:rPr>
              <a:t>è un’istanza di un’applicazione che si registra su </a:t>
            </a:r>
            <a:r>
              <a:rPr lang="it-IT" sz="9600" dirty="0" err="1">
                <a:ea typeface="+mn-lt"/>
                <a:cs typeface="+mn-lt"/>
              </a:rPr>
              <a:t>Keycloak</a:t>
            </a:r>
            <a:r>
              <a:rPr lang="it-IT" sz="9600" dirty="0">
                <a:ea typeface="+mn-lt"/>
                <a:cs typeface="+mn-lt"/>
              </a:rPr>
              <a:t> per utilizzare i suoi servizi. Il client viene utilizzato per autenticare e autorizzare gli utenti che accedono al sistema.</a:t>
            </a:r>
          </a:p>
        </p:txBody>
      </p:sp>
      <p:pic>
        <p:nvPicPr>
          <p:cNvPr id="4" name="Immagine 3">
            <a:extLst>
              <a:ext uri="{FF2B5EF4-FFF2-40B4-BE49-F238E27FC236}">
                <a16:creationId xmlns:a16="http://schemas.microsoft.com/office/drawing/2014/main" id="{4B1C11C2-F8F3-869F-CE48-945ADCF89F00}"/>
              </a:ext>
            </a:extLst>
          </p:cNvPr>
          <p:cNvPicPr>
            <a:picLocks noChangeAspect="1"/>
          </p:cNvPicPr>
          <p:nvPr/>
        </p:nvPicPr>
        <p:blipFill>
          <a:blip r:embed="rId2"/>
          <a:stretch>
            <a:fillRect/>
          </a:stretch>
        </p:blipFill>
        <p:spPr>
          <a:xfrm>
            <a:off x="0" y="0"/>
            <a:ext cx="4212701" cy="1085182"/>
          </a:xfrm>
          <a:prstGeom prst="rect">
            <a:avLst/>
          </a:prstGeom>
        </p:spPr>
      </p:pic>
      <p:pic>
        <p:nvPicPr>
          <p:cNvPr id="3074" name="Picture 2">
            <a:extLst>
              <a:ext uri="{FF2B5EF4-FFF2-40B4-BE49-F238E27FC236}">
                <a16:creationId xmlns:a16="http://schemas.microsoft.com/office/drawing/2014/main" id="{D9E24BE1-0451-398D-CD90-382BBD0B73E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03706" y="542591"/>
            <a:ext cx="4212701" cy="5868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80316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2525</Words>
  <Application>Microsoft Office PowerPoint</Application>
  <PresentationFormat>Widescreen</PresentationFormat>
  <Paragraphs>130</Paragraphs>
  <Slides>38</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38</vt:i4>
      </vt:variant>
    </vt:vector>
  </HeadingPairs>
  <TitlesOfParts>
    <vt:vector size="44" baseType="lpstr">
      <vt:lpstr>Arial</vt:lpstr>
      <vt:lpstr>Calibri</vt:lpstr>
      <vt:lpstr>Calibri Light</vt:lpstr>
      <vt:lpstr>Courier New</vt:lpstr>
      <vt:lpstr>inherit</vt:lpstr>
      <vt:lpstr>Tema di Office</vt:lpstr>
      <vt:lpstr>Presentazione standard di PowerPoint</vt:lpstr>
      <vt:lpstr>KUBERNETES</vt:lpstr>
      <vt:lpstr>KUBERNETES</vt:lpstr>
      <vt:lpstr>KUBERNETES</vt:lpstr>
      <vt:lpstr>KUBERNETES</vt:lpstr>
      <vt:lpstr>KEYCLOAK</vt:lpstr>
      <vt:lpstr>KEYCLOAK</vt:lpstr>
      <vt:lpstr>KEYCLOAK</vt:lpstr>
      <vt:lpstr>REALM E CLIENTS</vt:lpstr>
      <vt:lpstr>REALM E CLIENTS</vt:lpstr>
      <vt:lpstr>REALM E CLIENTS</vt:lpstr>
      <vt:lpstr>RUOLI E UTENTI</vt:lpstr>
      <vt:lpstr>RUOLI E UTENTI</vt:lpstr>
      <vt:lpstr>RUOLI E UTENTI</vt:lpstr>
      <vt:lpstr>INTEGRAZIONE DI KEYCLOAK CON NODE.JS</vt:lpstr>
      <vt:lpstr>OPENID CONNECT</vt:lpstr>
      <vt:lpstr>OPENID CONNECT</vt:lpstr>
      <vt:lpstr>Presentazione standard di PowerPoint</vt:lpstr>
      <vt:lpstr>VAULT</vt:lpstr>
      <vt:lpstr>UNSEALING</vt:lpstr>
      <vt:lpstr>UNSEALING</vt:lpstr>
      <vt:lpstr>SECRETS ENGINE</vt:lpstr>
      <vt:lpstr>SECRETS ENGINE</vt:lpstr>
      <vt:lpstr>SECRETS ENGINE</vt:lpstr>
      <vt:lpstr>POLICY</vt:lpstr>
      <vt:lpstr>INTERAZIONE DI VAULT CON MONGODB</vt:lpstr>
      <vt:lpstr>INTERAZIONE DI VAULT CON NODE.JS</vt:lpstr>
      <vt:lpstr>NGINX</vt:lpstr>
      <vt:lpstr>INTERAZIONE DI NGINX CON KUBERNETES</vt:lpstr>
      <vt:lpstr>INTERAZIONE DI NGINX CON KUBERNETES</vt:lpstr>
      <vt:lpstr>LET’S ENCRYPT </vt:lpstr>
      <vt:lpstr>LET’S ENCRYPT </vt:lpstr>
      <vt:lpstr>GOOGLE CLOUD PLATFORM</vt:lpstr>
      <vt:lpstr>GOOGLE KUBERNETES ENGINE</vt:lpstr>
      <vt:lpstr>GOOGLE KUBERNETES ENGINE</vt:lpstr>
      <vt:lpstr>BACKUP FOR GKE</vt:lpstr>
      <vt:lpstr>ALTRI SERVIZI: CONTAINER SECURITY API</vt:lpstr>
      <vt:lpstr>ULTERIORI SERVIZI ABILITATI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anna varriale</dc:creator>
  <cp:lastModifiedBy>GIUSEPPE SPIEZIA</cp:lastModifiedBy>
  <cp:revision>201</cp:revision>
  <dcterms:created xsi:type="dcterms:W3CDTF">2023-04-06T16:20:48Z</dcterms:created>
  <dcterms:modified xsi:type="dcterms:W3CDTF">2023-05-23T10:45:45Z</dcterms:modified>
</cp:coreProperties>
</file>