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7" r:id="rId3"/>
    <p:sldId id="430" r:id="rId4"/>
    <p:sldId id="433" r:id="rId5"/>
    <p:sldId id="436" r:id="rId6"/>
    <p:sldId id="769" r:id="rId7"/>
    <p:sldId id="76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AF1A8-6E7C-229F-2526-969E4100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9EFD59-FD85-771D-99B0-B7469806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EED249-3F57-40D5-A517-FB5B0182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3ABCCA-EF12-10C5-3FCB-48A79F1D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FCC538-E432-24F9-C9DC-1ECC5365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6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A2CFB-4D1B-A8A6-C459-5ABBE9BE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8BEEFB-5ACB-AD9E-EE20-719884EA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883A8F-65AD-6EC0-F752-94B429E2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59ECCD-3557-65C5-1F9B-701ED4C6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35BB9-EA72-FB1F-5A82-A12F786B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5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BA74E2-CFB7-C3DD-0E39-814491F06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C7B145-96C2-8CF6-A179-C4BBC54A0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8E0446-CF46-436E-6C19-9E65A15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CC70A9-2078-3BE3-B2C4-8790050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0BBFAC-C814-5991-FC6B-D810BC5B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3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0589E-ACA1-29A1-CB05-FB89D5C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73BA67-10E5-D2BE-9DD4-AC5708BD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43AA98-DBD6-05D0-431C-4E82EF2C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42D10-1001-8FED-48D6-C2431AF9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FEE69-507E-01F4-79C4-846780F2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4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BB433-8177-06D0-5C4B-79B3FB81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F44D32-CA47-91E1-F1D4-1194C516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DCF185-D506-0FAF-A5A3-A2F2E564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F9AC3-EEEA-35C8-8973-8F6D5C95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03297A-D4DD-223E-A1E4-8CB4A5BB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8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A81CC-3DB8-D29D-2953-7236F3B1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84094-46E7-0680-6BDE-B33F952B9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872109-9BCB-C174-D0FA-F7F77E326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D40B0E-3B22-897B-16F4-7DC73C1F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F8E857-2ADE-5430-4452-5FE8BDBF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2E6AE0-5BDC-49A6-D518-7B335DE0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3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8EBAA-3D3E-888D-F693-97EC64B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3FEA53-D7D9-2F6C-9D82-622F5042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E4939-7BF3-475D-69FC-46742593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ED480A-EB85-CEFA-5619-9EDE1219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6C2992-212A-5E0B-4F36-678F4F7B9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F81F52-C637-1431-704B-D2C6193B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34C6F5-D96A-5C61-ACF3-E167DF0C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39181E-B162-631D-8D53-374C983B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0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A18BF-A5D8-500F-0B03-F3B969F1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E74FD5-694E-061B-0834-A375AD7D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2E7871-E4B4-506F-D1EE-4A089F27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CF1B04-34ED-140A-F208-F9ED15FB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1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8A7301-A901-87F7-9801-725F603A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4DFAF0-A235-0C57-F561-D2137A1B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815999-4B4B-F729-C07C-5542B824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5E7CD-0E91-3CB5-0D78-9A9CBE90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39C62-8623-6F8D-4C08-32C64486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42A24B-FA10-EA47-6891-1703AFD5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2B17C3-0E77-2C33-815D-5BC5B22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D3EB83-D8A4-CBD2-AE08-F704DA09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027214-CF52-F8A3-5148-A449691A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DCBA6-211D-9944-791D-A85EA5E0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C98548-94B6-5FDD-7E8A-6E895C6E5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DE97C3-8C3F-6613-F76F-DD5EA133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FDEEB0-184B-B9FF-AAC6-D5F1E7B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683CF0-9EFD-7831-8313-8E473444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04E5BC-AAB3-6890-C2EB-CD1475E8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23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1A94A2-B738-9D42-0062-22ABF20A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B1C54-8CE4-3D6F-D92B-F7268DDC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C09DC4-8494-60DE-2C82-193C35709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3538-C5D8-476A-AE8E-EA07701D3ABB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F05E07-C258-9380-0471-C6A9903F2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D9D130-F0F3-208C-FEFB-086140F29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1D28-7605-4D8E-BEBF-E62B2591C9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9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CA4ABC-BD8F-4BC6-DA61-61E294FC87EE}"/>
              </a:ext>
            </a:extLst>
          </p:cNvPr>
          <p:cNvSpPr txBox="1"/>
          <p:nvPr/>
        </p:nvSpPr>
        <p:spPr>
          <a:xfrm>
            <a:off x="9272337" y="5528431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Valerio Mennillo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Dario Riccardi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Giuseppe Spiezia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Anna Varriale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63EC9C-AA09-8701-F699-5BB6D080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14" y="1066892"/>
            <a:ext cx="5033155" cy="5521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0C6E57-4942-C8FC-3FDC-82510877158F}"/>
              </a:ext>
            </a:extLst>
          </p:cNvPr>
          <p:cNvSpPr txBox="1"/>
          <p:nvPr/>
        </p:nvSpPr>
        <p:spPr>
          <a:xfrm>
            <a:off x="2791642" y="3237044"/>
            <a:ext cx="69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THREAT ANALYSIS</a:t>
            </a: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312078E-8A5C-93DB-FC9D-CB67639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90465"/>
          </a:xfrm>
        </p:spPr>
        <p:txBody>
          <a:bodyPr>
            <a:noAutofit/>
          </a:bodyPr>
          <a:lstStyle/>
          <a:p>
            <a:r>
              <a:rPr lang="it-IT" sz="5400" b="1"/>
              <a:t>THREAT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801487"/>
            <a:ext cx="11843290" cy="45054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800"/>
              <a:t>La threat analysis è un processo utilizzato per determinare quali componenti del sistema devono essere protetti e quali sono i tipi di minacce ai quali sono sottoposti, determinando il rischio ad esse associato.</a:t>
            </a:r>
            <a:endParaRPr lang="it-IT"/>
          </a:p>
          <a:p>
            <a:pPr marL="0" indent="0" algn="just">
              <a:buNone/>
            </a:pPr>
            <a:r>
              <a:rPr lang="it-IT"/>
              <a:t>I threat si dividono in:</a:t>
            </a:r>
          </a:p>
          <a:p>
            <a:pPr algn="just"/>
            <a:r>
              <a:rPr lang="it-IT" i="1" err="1"/>
              <a:t>Threat non intenzionali</a:t>
            </a:r>
            <a:r>
              <a:rPr lang="it-IT"/>
              <a:t> che includono interferenze ambientali, errori umani o meccanici (naturali);</a:t>
            </a:r>
          </a:p>
          <a:p>
            <a:pPr algn="just"/>
            <a:r>
              <a:rPr lang="it-IT" i="1" err="1"/>
              <a:t>Threat intenzionali </a:t>
            </a:r>
            <a:r>
              <a:rPr lang="it-IT"/>
              <a:t>ovvero attacchi mirati che possono compromettere la triade CIA.</a:t>
            </a:r>
          </a:p>
          <a:p>
            <a:pPr marL="0" indent="0" algn="just">
              <a:buNone/>
            </a:pPr>
            <a:r>
              <a:rPr lang="it-IT"/>
              <a:t>L’approccio a questo tipo di analisi si basa sul threat-modeling</a:t>
            </a:r>
            <a:r>
              <a:rPr lang="it-IT" sz="2000"/>
              <a:t>.</a:t>
            </a:r>
          </a:p>
          <a:p>
            <a:pPr marL="0" indent="0" algn="just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709127"/>
          </a:xfrm>
        </p:spPr>
        <p:txBody>
          <a:bodyPr>
            <a:noAutofit/>
          </a:bodyPr>
          <a:lstStyle/>
          <a:p>
            <a:r>
              <a:rPr lang="it-IT" sz="5400" b="1"/>
              <a:t>THREAT MODELING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801487"/>
            <a:ext cx="11843290" cy="45054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Il threat modeling è il processo che permette di identificare, enumerare e capire i threat che possono intaccare gli asset della nostra applicazione e le relative contromisure necessarie per mitigarli.</a:t>
            </a:r>
          </a:p>
          <a:p>
            <a:pPr marL="0" indent="0" algn="just">
              <a:buNone/>
            </a:pPr>
            <a:endParaRPr lang="it-IT"/>
          </a:p>
          <a:p>
            <a:pPr marL="0" indent="0" algn="just">
              <a:buNone/>
            </a:pPr>
            <a:r>
              <a:rPr lang="it-IT"/>
              <a:t>Una delle metodologie per l’identificazione dei threat è la classificazione STRIDE (Spoofing, Tampering, Repudation, Information Discolsure, Denial of Service e Evaluation of Privilege). Abbiamo utilizzato il tool di Microsoft «Microsoft Threat Modeling Tool», che si basa proprio su questa metodologia, per effettuare il threat modeling in maniera automatica.</a:t>
            </a:r>
          </a:p>
          <a:p>
            <a:pPr marL="0" indent="0" algn="just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2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A0826C2-2847-6F34-8378-4C4B1FCF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43" y="1071893"/>
            <a:ext cx="9947543" cy="578610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1DE8E-F265-F52C-4607-69421FD9258F}"/>
              </a:ext>
            </a:extLst>
          </p:cNvPr>
          <p:cNvSpPr txBox="1"/>
          <p:nvPr/>
        </p:nvSpPr>
        <p:spPr>
          <a:xfrm>
            <a:off x="4147387" y="0"/>
            <a:ext cx="8044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b="1">
                <a:latin typeface="+mj-lt"/>
                <a:ea typeface="+mj-ea"/>
                <a:cs typeface="+mj-cs"/>
              </a:rPr>
              <a:t>THREAT MODELING</a:t>
            </a:r>
          </a:p>
        </p:txBody>
      </p:sp>
    </p:spTree>
    <p:extLst>
      <p:ext uri="{BB962C8B-B14F-4D97-AF65-F5344CB8AC3E}">
        <p14:creationId xmlns:p14="http://schemas.microsoft.com/office/powerpoint/2010/main" val="23085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556792"/>
          </a:xfrm>
        </p:spPr>
        <p:txBody>
          <a:bodyPr>
            <a:noAutofit/>
          </a:bodyPr>
          <a:lstStyle/>
          <a:p>
            <a:r>
              <a:rPr lang="it-IT" sz="5400" b="1" dirty="0"/>
              <a:t>THREAT ANALYSIS</a:t>
            </a:r>
            <a:br>
              <a:rPr lang="it-IT" sz="5400" b="1" dirty="0"/>
            </a:br>
            <a:r>
              <a:rPr lang="it-IT" sz="3200" b="1" dirty="0"/>
              <a:t>Comunicazione tra Gestore Video e </a:t>
            </a:r>
            <a:r>
              <a:rPr lang="it-IT" sz="3200" b="1" dirty="0" err="1"/>
              <a:t>MongoDB</a:t>
            </a:r>
            <a:endParaRPr lang="it-IT" sz="32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7A170D-7C46-3E3B-8D68-22156247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9" y="1988840"/>
            <a:ext cx="3571875" cy="39052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1294BC5-3F5F-CFBB-D514-F7D9667D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99" y="1700808"/>
            <a:ext cx="8254702" cy="49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88231"/>
            <a:ext cx="7979299" cy="908720"/>
          </a:xfrm>
        </p:spPr>
        <p:txBody>
          <a:bodyPr>
            <a:noAutofit/>
          </a:bodyPr>
          <a:lstStyle/>
          <a:p>
            <a:r>
              <a:rPr lang="it-IT" sz="5400" b="1" dirty="0"/>
              <a:t>THREAT ANALYSIS</a:t>
            </a:r>
            <a:br>
              <a:rPr lang="it-IT" sz="5400" b="1" dirty="0"/>
            </a:br>
            <a:endParaRPr lang="it-IT" sz="32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37DFD21-CC4B-A189-6167-BE80ADEC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647" y="667124"/>
            <a:ext cx="4803947" cy="13226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3957C-58B2-6638-17AA-994651551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2044977"/>
            <a:ext cx="7798842" cy="47247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1AD98A-407F-5937-B4F3-E7692114694F}"/>
              </a:ext>
            </a:extLst>
          </p:cNvPr>
          <p:cNvSpPr txBox="1"/>
          <p:nvPr/>
        </p:nvSpPr>
        <p:spPr>
          <a:xfrm>
            <a:off x="-1" y="1251792"/>
            <a:ext cx="536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Comunicazione tra Gestore Video e </a:t>
            </a:r>
            <a:r>
              <a:rPr lang="it-IT" sz="2400" dirty="0" err="1"/>
              <a:t>Vault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9713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737118"/>
          </a:xfrm>
        </p:spPr>
        <p:txBody>
          <a:bodyPr>
            <a:noAutofit/>
          </a:bodyPr>
          <a:lstStyle/>
          <a:p>
            <a:r>
              <a:rPr lang="it-IT" sz="5400" b="1" dirty="0"/>
              <a:t>THREAT ANALYSIS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F7F8B45-D193-F305-E917-1CD9C47FF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137" y="1412776"/>
            <a:ext cx="2638425" cy="1685925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CA19E0B-A93F-D67D-E880-E93D99A269F2}"/>
              </a:ext>
            </a:extLst>
          </p:cNvPr>
          <p:cNvGraphicFramePr>
            <a:graphicFrameLocks noGrp="1"/>
          </p:cNvGraphicFramePr>
          <p:nvPr/>
        </p:nvGraphicFramePr>
        <p:xfrm>
          <a:off x="4367808" y="1085182"/>
          <a:ext cx="684076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3528918883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1688421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43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Potential</a:t>
                      </a:r>
                      <a:r>
                        <a:rPr lang="it-IT" sz="1400" dirty="0"/>
                        <a:t> Data </a:t>
                      </a:r>
                      <a:r>
                        <a:rPr lang="it-IT" sz="1400" dirty="0" err="1"/>
                        <a:t>Repudiation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AU-2, AU-7, AU-11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2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Data Flow Sniffing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0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Potential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Process</a:t>
                      </a:r>
                      <a:r>
                        <a:rPr lang="it-IT" sz="1400" dirty="0"/>
                        <a:t> Crash or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6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Data Flow Certificate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Potentially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Interrupted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SC-5, SC-7, SC-8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5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Elevation</a:t>
                      </a:r>
                      <a:r>
                        <a:rPr lang="it-IT" sz="1400" dirty="0"/>
                        <a:t> by </a:t>
                      </a:r>
                      <a:r>
                        <a:rPr lang="it-IT" sz="1400" dirty="0" err="1"/>
                        <a:t>Changing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Execution</a:t>
                      </a:r>
                      <a:r>
                        <a:rPr lang="it-IT" sz="1400" dirty="0"/>
                        <a:t>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AC-5, AC-6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2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Weak</a:t>
                      </a:r>
                      <a:r>
                        <a:rPr lang="it-IT" sz="1400" dirty="0"/>
                        <a:t> Authentication </a:t>
                      </a:r>
                      <a:r>
                        <a:rPr lang="it-IT" sz="1400" dirty="0" err="1"/>
                        <a:t>Scheme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IA-2, IA-5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5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Authenticated</a:t>
                      </a:r>
                      <a:r>
                        <a:rPr lang="it-IT" sz="1400" dirty="0"/>
                        <a:t> data Flow </a:t>
                      </a:r>
                      <a:r>
                        <a:rPr lang="it-IT" sz="1400" dirty="0" err="1"/>
                        <a:t>Compromised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1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Process</a:t>
                      </a:r>
                      <a:r>
                        <a:rPr lang="it-IT" sz="1400" dirty="0"/>
                        <a:t> Memory </a:t>
                      </a:r>
                      <a:r>
                        <a:rPr lang="it-IT" sz="1400" dirty="0" err="1"/>
                        <a:t>Tampered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Data Store </a:t>
                      </a:r>
                      <a:r>
                        <a:rPr lang="it-IT" sz="1400" dirty="0" err="1"/>
                        <a:t>denies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Potentially</a:t>
                      </a:r>
                      <a:r>
                        <a:rPr lang="it-IT" sz="1400" dirty="0"/>
                        <a:t> Writing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AC-3, AU-2, SC-8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2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Potential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Excessive</a:t>
                      </a:r>
                      <a:r>
                        <a:rPr lang="it-IT" sz="1400" dirty="0"/>
                        <a:t> Resource </a:t>
                      </a:r>
                      <a:r>
                        <a:rPr lang="it-IT" sz="1400" dirty="0" err="1"/>
                        <a:t>Consumption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Data Store </a:t>
                      </a:r>
                      <a:r>
                        <a:rPr lang="it-IT" sz="1400" dirty="0" err="1"/>
                        <a:t>Inaccessible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CP-6, CP-9, CP-10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6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Risks from </a:t>
                      </a:r>
                      <a:r>
                        <a:rPr lang="it-IT" sz="1400" dirty="0" err="1"/>
                        <a:t>Logging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AU-3, AU-8, AU-9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4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Insufficient</a:t>
                      </a:r>
                      <a:r>
                        <a:rPr lang="it-IT" sz="1400" dirty="0"/>
                        <a:t> 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AU-2, AU-3, AU-12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2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Potential Weak Protections for Audit Data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AC-3, CP-9, AU-9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4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/>
                        <a:t>Authorization</a:t>
                      </a:r>
                      <a:r>
                        <a:rPr lang="it-IT" sz="1400" dirty="0"/>
                        <a:t>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AC-3, AC-5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4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XSS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5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Data Store </a:t>
                      </a:r>
                      <a:r>
                        <a:rPr lang="it-IT" sz="1400" dirty="0" err="1"/>
                        <a:t>could</a:t>
                      </a:r>
                      <a:r>
                        <a:rPr lang="it-IT" sz="1400" dirty="0"/>
                        <a:t> be </a:t>
                      </a:r>
                      <a:r>
                        <a:rPr lang="it-IT" sz="1400" dirty="0" err="1"/>
                        <a:t>corrupted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7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62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THREAT ANALYSIS</vt:lpstr>
      <vt:lpstr>THREAT MODELING</vt:lpstr>
      <vt:lpstr>Presentazione standard di PowerPoint</vt:lpstr>
      <vt:lpstr>THREAT ANALYSIS Comunicazione tra Gestore Video e MongoDB</vt:lpstr>
      <vt:lpstr>THREAT ANALYSIS </vt:lpstr>
      <vt:lpstr>THREAT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varriale</dc:creator>
  <cp:lastModifiedBy>GIUSEPPE SPIEZIA</cp:lastModifiedBy>
  <cp:revision>16</cp:revision>
  <dcterms:created xsi:type="dcterms:W3CDTF">2023-04-03T10:40:47Z</dcterms:created>
  <dcterms:modified xsi:type="dcterms:W3CDTF">2023-05-23T07:52:57Z</dcterms:modified>
</cp:coreProperties>
</file>