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39" r:id="rId2"/>
    <p:sldId id="442" r:id="rId3"/>
    <p:sldId id="445" r:id="rId4"/>
    <p:sldId id="448" r:id="rId5"/>
    <p:sldId id="451" r:id="rId6"/>
    <p:sldId id="454" r:id="rId7"/>
    <p:sldId id="457" r:id="rId8"/>
    <p:sldId id="460" r:id="rId9"/>
    <p:sldId id="463" r:id="rId10"/>
    <p:sldId id="466" r:id="rId11"/>
    <p:sldId id="469" r:id="rId12"/>
    <p:sldId id="472" r:id="rId13"/>
    <p:sldId id="475" r:id="rId14"/>
    <p:sldId id="284" r:id="rId15"/>
    <p:sldId id="481" r:id="rId16"/>
    <p:sldId id="484" r:id="rId17"/>
    <p:sldId id="487" r:id="rId18"/>
    <p:sldId id="490" r:id="rId19"/>
    <p:sldId id="493" r:id="rId20"/>
    <p:sldId id="496" r:id="rId21"/>
    <p:sldId id="499" r:id="rId2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54" autoAdjust="0"/>
    <p:restoredTop sz="94660"/>
  </p:normalViewPr>
  <p:slideViewPr>
    <p:cSldViewPr snapToGrid="0">
      <p:cViewPr varScale="1">
        <p:scale>
          <a:sx n="59" d="100"/>
          <a:sy n="59" d="100"/>
        </p:scale>
        <p:origin x="102"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D5897A-F999-0574-53C4-1594C675BA09}"/>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64DB2333-6803-7B33-54D1-AB298BDC40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65C8F805-859B-02C1-DA92-E2003961947F}"/>
              </a:ext>
            </a:extLst>
          </p:cNvPr>
          <p:cNvSpPr>
            <a:spLocks noGrp="1"/>
          </p:cNvSpPr>
          <p:nvPr>
            <p:ph type="dt" sz="half" idx="10"/>
          </p:nvPr>
        </p:nvSpPr>
        <p:spPr/>
        <p:txBody>
          <a:bodyPr/>
          <a:lstStyle/>
          <a:p>
            <a:fld id="{A794B4E3-BC7B-4491-9B60-818885DC8660}" type="datetimeFigureOut">
              <a:rPr lang="it-IT" smtClean="0"/>
              <a:t>23/05/2023</a:t>
            </a:fld>
            <a:endParaRPr lang="it-IT"/>
          </a:p>
        </p:txBody>
      </p:sp>
      <p:sp>
        <p:nvSpPr>
          <p:cNvPr id="5" name="Segnaposto piè di pagina 4">
            <a:extLst>
              <a:ext uri="{FF2B5EF4-FFF2-40B4-BE49-F238E27FC236}">
                <a16:creationId xmlns:a16="http://schemas.microsoft.com/office/drawing/2014/main" id="{7E269BDC-535D-2138-49B2-416084D6133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6528CC8-200D-DD42-E2E4-5EC783E5DB59}"/>
              </a:ext>
            </a:extLst>
          </p:cNvPr>
          <p:cNvSpPr>
            <a:spLocks noGrp="1"/>
          </p:cNvSpPr>
          <p:nvPr>
            <p:ph type="sldNum" sz="quarter" idx="12"/>
          </p:nvPr>
        </p:nvSpPr>
        <p:spPr/>
        <p:txBody>
          <a:bodyPr/>
          <a:lstStyle/>
          <a:p>
            <a:fld id="{FF71C0D2-EB17-4FFA-A948-F1727E2130F5}" type="slidenum">
              <a:rPr lang="it-IT" smtClean="0"/>
              <a:t>‹N›</a:t>
            </a:fld>
            <a:endParaRPr lang="it-IT"/>
          </a:p>
        </p:txBody>
      </p:sp>
    </p:spTree>
    <p:extLst>
      <p:ext uri="{BB962C8B-B14F-4D97-AF65-F5344CB8AC3E}">
        <p14:creationId xmlns:p14="http://schemas.microsoft.com/office/powerpoint/2010/main" val="838395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7D2DD25-6677-78FC-87A2-30315C07BDDD}"/>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E8D5367-236E-1E53-D73F-4A0415B5B383}"/>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FC34F99-7B7D-5054-6727-5ABD68CDBF8D}"/>
              </a:ext>
            </a:extLst>
          </p:cNvPr>
          <p:cNvSpPr>
            <a:spLocks noGrp="1"/>
          </p:cNvSpPr>
          <p:nvPr>
            <p:ph type="dt" sz="half" idx="10"/>
          </p:nvPr>
        </p:nvSpPr>
        <p:spPr/>
        <p:txBody>
          <a:bodyPr/>
          <a:lstStyle/>
          <a:p>
            <a:fld id="{A794B4E3-BC7B-4491-9B60-818885DC8660}" type="datetimeFigureOut">
              <a:rPr lang="it-IT" smtClean="0"/>
              <a:t>23/05/2023</a:t>
            </a:fld>
            <a:endParaRPr lang="it-IT"/>
          </a:p>
        </p:txBody>
      </p:sp>
      <p:sp>
        <p:nvSpPr>
          <p:cNvPr id="5" name="Segnaposto piè di pagina 4">
            <a:extLst>
              <a:ext uri="{FF2B5EF4-FFF2-40B4-BE49-F238E27FC236}">
                <a16:creationId xmlns:a16="http://schemas.microsoft.com/office/drawing/2014/main" id="{C4700C8B-09B8-17C7-22A9-066514C69B0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58B6C42-3447-1FCB-A7C3-39F1F6B38256}"/>
              </a:ext>
            </a:extLst>
          </p:cNvPr>
          <p:cNvSpPr>
            <a:spLocks noGrp="1"/>
          </p:cNvSpPr>
          <p:nvPr>
            <p:ph type="sldNum" sz="quarter" idx="12"/>
          </p:nvPr>
        </p:nvSpPr>
        <p:spPr/>
        <p:txBody>
          <a:bodyPr/>
          <a:lstStyle/>
          <a:p>
            <a:fld id="{FF71C0D2-EB17-4FFA-A948-F1727E2130F5}" type="slidenum">
              <a:rPr lang="it-IT" smtClean="0"/>
              <a:t>‹N›</a:t>
            </a:fld>
            <a:endParaRPr lang="it-IT"/>
          </a:p>
        </p:txBody>
      </p:sp>
    </p:spTree>
    <p:extLst>
      <p:ext uri="{BB962C8B-B14F-4D97-AF65-F5344CB8AC3E}">
        <p14:creationId xmlns:p14="http://schemas.microsoft.com/office/powerpoint/2010/main" val="2241153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CBE4D80-734D-8919-EBAF-9EC16DD54B55}"/>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242ADFE-F8A1-43B3-0E52-F1B6AACF01C1}"/>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C616660-90E5-999B-7ECD-9F53E94EC006}"/>
              </a:ext>
            </a:extLst>
          </p:cNvPr>
          <p:cNvSpPr>
            <a:spLocks noGrp="1"/>
          </p:cNvSpPr>
          <p:nvPr>
            <p:ph type="dt" sz="half" idx="10"/>
          </p:nvPr>
        </p:nvSpPr>
        <p:spPr/>
        <p:txBody>
          <a:bodyPr/>
          <a:lstStyle/>
          <a:p>
            <a:fld id="{A794B4E3-BC7B-4491-9B60-818885DC8660}" type="datetimeFigureOut">
              <a:rPr lang="it-IT" smtClean="0"/>
              <a:t>23/05/2023</a:t>
            </a:fld>
            <a:endParaRPr lang="it-IT"/>
          </a:p>
        </p:txBody>
      </p:sp>
      <p:sp>
        <p:nvSpPr>
          <p:cNvPr id="5" name="Segnaposto piè di pagina 4">
            <a:extLst>
              <a:ext uri="{FF2B5EF4-FFF2-40B4-BE49-F238E27FC236}">
                <a16:creationId xmlns:a16="http://schemas.microsoft.com/office/drawing/2014/main" id="{CF7CB582-3BA0-F86E-6767-8F0AFDA8159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FA4AFA7-FDDE-0345-0474-E32BF901B360}"/>
              </a:ext>
            </a:extLst>
          </p:cNvPr>
          <p:cNvSpPr>
            <a:spLocks noGrp="1"/>
          </p:cNvSpPr>
          <p:nvPr>
            <p:ph type="sldNum" sz="quarter" idx="12"/>
          </p:nvPr>
        </p:nvSpPr>
        <p:spPr/>
        <p:txBody>
          <a:bodyPr/>
          <a:lstStyle/>
          <a:p>
            <a:fld id="{FF71C0D2-EB17-4FFA-A948-F1727E2130F5}" type="slidenum">
              <a:rPr lang="it-IT" smtClean="0"/>
              <a:t>‹N›</a:t>
            </a:fld>
            <a:endParaRPr lang="it-IT"/>
          </a:p>
        </p:txBody>
      </p:sp>
    </p:spTree>
    <p:extLst>
      <p:ext uri="{BB962C8B-B14F-4D97-AF65-F5344CB8AC3E}">
        <p14:creationId xmlns:p14="http://schemas.microsoft.com/office/powerpoint/2010/main" val="1591589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64C8DF-3EF0-685A-3ECF-9F8CA1AA107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15CA1F2-BFE6-BE19-DF40-B9E175A733CD}"/>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C748A95-2AEF-6AD3-D3F8-047778BC29C0}"/>
              </a:ext>
            </a:extLst>
          </p:cNvPr>
          <p:cNvSpPr>
            <a:spLocks noGrp="1"/>
          </p:cNvSpPr>
          <p:nvPr>
            <p:ph type="dt" sz="half" idx="10"/>
          </p:nvPr>
        </p:nvSpPr>
        <p:spPr/>
        <p:txBody>
          <a:bodyPr/>
          <a:lstStyle/>
          <a:p>
            <a:fld id="{A794B4E3-BC7B-4491-9B60-818885DC8660}" type="datetimeFigureOut">
              <a:rPr lang="it-IT" smtClean="0"/>
              <a:t>23/05/2023</a:t>
            </a:fld>
            <a:endParaRPr lang="it-IT"/>
          </a:p>
        </p:txBody>
      </p:sp>
      <p:sp>
        <p:nvSpPr>
          <p:cNvPr id="5" name="Segnaposto piè di pagina 4">
            <a:extLst>
              <a:ext uri="{FF2B5EF4-FFF2-40B4-BE49-F238E27FC236}">
                <a16:creationId xmlns:a16="http://schemas.microsoft.com/office/drawing/2014/main" id="{0C9E2325-5B54-A040-8BE8-BDAAC19F07F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B3D9526-E7CD-7593-73A7-1EC2E267B2E0}"/>
              </a:ext>
            </a:extLst>
          </p:cNvPr>
          <p:cNvSpPr>
            <a:spLocks noGrp="1"/>
          </p:cNvSpPr>
          <p:nvPr>
            <p:ph type="sldNum" sz="quarter" idx="12"/>
          </p:nvPr>
        </p:nvSpPr>
        <p:spPr/>
        <p:txBody>
          <a:bodyPr/>
          <a:lstStyle/>
          <a:p>
            <a:fld id="{FF71C0D2-EB17-4FFA-A948-F1727E2130F5}" type="slidenum">
              <a:rPr lang="it-IT" smtClean="0"/>
              <a:t>‹N›</a:t>
            </a:fld>
            <a:endParaRPr lang="it-IT"/>
          </a:p>
        </p:txBody>
      </p:sp>
    </p:spTree>
    <p:extLst>
      <p:ext uri="{BB962C8B-B14F-4D97-AF65-F5344CB8AC3E}">
        <p14:creationId xmlns:p14="http://schemas.microsoft.com/office/powerpoint/2010/main" val="2786686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B9E413-BFAA-59AE-EFB9-E86F56027EA0}"/>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EF5AD5C6-333A-B382-F836-89F879D87C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0153F893-D28C-1853-1A3F-9BB2DCF8D75A}"/>
              </a:ext>
            </a:extLst>
          </p:cNvPr>
          <p:cNvSpPr>
            <a:spLocks noGrp="1"/>
          </p:cNvSpPr>
          <p:nvPr>
            <p:ph type="dt" sz="half" idx="10"/>
          </p:nvPr>
        </p:nvSpPr>
        <p:spPr/>
        <p:txBody>
          <a:bodyPr/>
          <a:lstStyle/>
          <a:p>
            <a:fld id="{A794B4E3-BC7B-4491-9B60-818885DC8660}" type="datetimeFigureOut">
              <a:rPr lang="it-IT" smtClean="0"/>
              <a:t>23/05/2023</a:t>
            </a:fld>
            <a:endParaRPr lang="it-IT"/>
          </a:p>
        </p:txBody>
      </p:sp>
      <p:sp>
        <p:nvSpPr>
          <p:cNvPr id="5" name="Segnaposto piè di pagina 4">
            <a:extLst>
              <a:ext uri="{FF2B5EF4-FFF2-40B4-BE49-F238E27FC236}">
                <a16:creationId xmlns:a16="http://schemas.microsoft.com/office/drawing/2014/main" id="{458A78F8-6C98-2778-E9F6-738F0C8E5CB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734313B-E853-1BB8-7C52-69B3AF08AE7D}"/>
              </a:ext>
            </a:extLst>
          </p:cNvPr>
          <p:cNvSpPr>
            <a:spLocks noGrp="1"/>
          </p:cNvSpPr>
          <p:nvPr>
            <p:ph type="sldNum" sz="quarter" idx="12"/>
          </p:nvPr>
        </p:nvSpPr>
        <p:spPr/>
        <p:txBody>
          <a:bodyPr/>
          <a:lstStyle/>
          <a:p>
            <a:fld id="{FF71C0D2-EB17-4FFA-A948-F1727E2130F5}" type="slidenum">
              <a:rPr lang="it-IT" smtClean="0"/>
              <a:t>‹N›</a:t>
            </a:fld>
            <a:endParaRPr lang="it-IT"/>
          </a:p>
        </p:txBody>
      </p:sp>
    </p:spTree>
    <p:extLst>
      <p:ext uri="{BB962C8B-B14F-4D97-AF65-F5344CB8AC3E}">
        <p14:creationId xmlns:p14="http://schemas.microsoft.com/office/powerpoint/2010/main" val="2404993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192F8A-9540-41CF-1EAB-346FC883973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6D72D86-8679-D631-33F8-FC45D2CA59A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49A3A283-A039-49EA-F5BD-6027C56190B1}"/>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0E208195-7F48-A9A9-7F2F-BAD22585031D}"/>
              </a:ext>
            </a:extLst>
          </p:cNvPr>
          <p:cNvSpPr>
            <a:spLocks noGrp="1"/>
          </p:cNvSpPr>
          <p:nvPr>
            <p:ph type="dt" sz="half" idx="10"/>
          </p:nvPr>
        </p:nvSpPr>
        <p:spPr/>
        <p:txBody>
          <a:bodyPr/>
          <a:lstStyle/>
          <a:p>
            <a:fld id="{A794B4E3-BC7B-4491-9B60-818885DC8660}" type="datetimeFigureOut">
              <a:rPr lang="it-IT" smtClean="0"/>
              <a:t>23/05/2023</a:t>
            </a:fld>
            <a:endParaRPr lang="it-IT"/>
          </a:p>
        </p:txBody>
      </p:sp>
      <p:sp>
        <p:nvSpPr>
          <p:cNvPr id="6" name="Segnaposto piè di pagina 5">
            <a:extLst>
              <a:ext uri="{FF2B5EF4-FFF2-40B4-BE49-F238E27FC236}">
                <a16:creationId xmlns:a16="http://schemas.microsoft.com/office/drawing/2014/main" id="{599CDADC-6980-E7A2-798A-2EEA9084919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F636291-974D-6D73-F079-E3EE872B13C9}"/>
              </a:ext>
            </a:extLst>
          </p:cNvPr>
          <p:cNvSpPr>
            <a:spLocks noGrp="1"/>
          </p:cNvSpPr>
          <p:nvPr>
            <p:ph type="sldNum" sz="quarter" idx="12"/>
          </p:nvPr>
        </p:nvSpPr>
        <p:spPr/>
        <p:txBody>
          <a:bodyPr/>
          <a:lstStyle/>
          <a:p>
            <a:fld id="{FF71C0D2-EB17-4FFA-A948-F1727E2130F5}" type="slidenum">
              <a:rPr lang="it-IT" smtClean="0"/>
              <a:t>‹N›</a:t>
            </a:fld>
            <a:endParaRPr lang="it-IT"/>
          </a:p>
        </p:txBody>
      </p:sp>
    </p:spTree>
    <p:extLst>
      <p:ext uri="{BB962C8B-B14F-4D97-AF65-F5344CB8AC3E}">
        <p14:creationId xmlns:p14="http://schemas.microsoft.com/office/powerpoint/2010/main" val="1207218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01749D-D773-E501-64E2-4FF66C78A164}"/>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9EA5DA2-25BC-7372-9E8A-1AA6EFA96A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D8A0763E-5889-37F9-6705-DE1B25CCAEB2}"/>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254E690B-4DB6-2341-2AA5-10410A86BD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EE8F43B8-2A0F-90DF-AD4E-3CD96772F06E}"/>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5DAA6C01-7B2E-8C77-ADEE-87286DFFEDBC}"/>
              </a:ext>
            </a:extLst>
          </p:cNvPr>
          <p:cNvSpPr>
            <a:spLocks noGrp="1"/>
          </p:cNvSpPr>
          <p:nvPr>
            <p:ph type="dt" sz="half" idx="10"/>
          </p:nvPr>
        </p:nvSpPr>
        <p:spPr/>
        <p:txBody>
          <a:bodyPr/>
          <a:lstStyle/>
          <a:p>
            <a:fld id="{A794B4E3-BC7B-4491-9B60-818885DC8660}" type="datetimeFigureOut">
              <a:rPr lang="it-IT" smtClean="0"/>
              <a:t>23/05/2023</a:t>
            </a:fld>
            <a:endParaRPr lang="it-IT"/>
          </a:p>
        </p:txBody>
      </p:sp>
      <p:sp>
        <p:nvSpPr>
          <p:cNvPr id="8" name="Segnaposto piè di pagina 7">
            <a:extLst>
              <a:ext uri="{FF2B5EF4-FFF2-40B4-BE49-F238E27FC236}">
                <a16:creationId xmlns:a16="http://schemas.microsoft.com/office/drawing/2014/main" id="{1035BB94-7451-4AE8-9C21-8A53580F5E24}"/>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2231C186-91E8-365B-A561-85CC74696D13}"/>
              </a:ext>
            </a:extLst>
          </p:cNvPr>
          <p:cNvSpPr>
            <a:spLocks noGrp="1"/>
          </p:cNvSpPr>
          <p:nvPr>
            <p:ph type="sldNum" sz="quarter" idx="12"/>
          </p:nvPr>
        </p:nvSpPr>
        <p:spPr/>
        <p:txBody>
          <a:bodyPr/>
          <a:lstStyle/>
          <a:p>
            <a:fld id="{FF71C0D2-EB17-4FFA-A948-F1727E2130F5}" type="slidenum">
              <a:rPr lang="it-IT" smtClean="0"/>
              <a:t>‹N›</a:t>
            </a:fld>
            <a:endParaRPr lang="it-IT"/>
          </a:p>
        </p:txBody>
      </p:sp>
    </p:spTree>
    <p:extLst>
      <p:ext uri="{BB962C8B-B14F-4D97-AF65-F5344CB8AC3E}">
        <p14:creationId xmlns:p14="http://schemas.microsoft.com/office/powerpoint/2010/main" val="1511252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9C9DEC-566C-E2C8-34D0-7A15A5FF12B5}"/>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6047ED64-8263-2B1A-F355-714B46531CE3}"/>
              </a:ext>
            </a:extLst>
          </p:cNvPr>
          <p:cNvSpPr>
            <a:spLocks noGrp="1"/>
          </p:cNvSpPr>
          <p:nvPr>
            <p:ph type="dt" sz="half" idx="10"/>
          </p:nvPr>
        </p:nvSpPr>
        <p:spPr/>
        <p:txBody>
          <a:bodyPr/>
          <a:lstStyle/>
          <a:p>
            <a:fld id="{A794B4E3-BC7B-4491-9B60-818885DC8660}" type="datetimeFigureOut">
              <a:rPr lang="it-IT" smtClean="0"/>
              <a:t>23/05/2023</a:t>
            </a:fld>
            <a:endParaRPr lang="it-IT"/>
          </a:p>
        </p:txBody>
      </p:sp>
      <p:sp>
        <p:nvSpPr>
          <p:cNvPr id="4" name="Segnaposto piè di pagina 3">
            <a:extLst>
              <a:ext uri="{FF2B5EF4-FFF2-40B4-BE49-F238E27FC236}">
                <a16:creationId xmlns:a16="http://schemas.microsoft.com/office/drawing/2014/main" id="{A72E1F59-2F41-9CD9-88EA-E25DE8A9E493}"/>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B9F40944-D0CF-B747-CBBE-03FF1DDDA51B}"/>
              </a:ext>
            </a:extLst>
          </p:cNvPr>
          <p:cNvSpPr>
            <a:spLocks noGrp="1"/>
          </p:cNvSpPr>
          <p:nvPr>
            <p:ph type="sldNum" sz="quarter" idx="12"/>
          </p:nvPr>
        </p:nvSpPr>
        <p:spPr/>
        <p:txBody>
          <a:bodyPr/>
          <a:lstStyle/>
          <a:p>
            <a:fld id="{FF71C0D2-EB17-4FFA-A948-F1727E2130F5}" type="slidenum">
              <a:rPr lang="it-IT" smtClean="0"/>
              <a:t>‹N›</a:t>
            </a:fld>
            <a:endParaRPr lang="it-IT"/>
          </a:p>
        </p:txBody>
      </p:sp>
    </p:spTree>
    <p:extLst>
      <p:ext uri="{BB962C8B-B14F-4D97-AF65-F5344CB8AC3E}">
        <p14:creationId xmlns:p14="http://schemas.microsoft.com/office/powerpoint/2010/main" val="4225157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74F0120-921A-485D-5A26-960481481249}"/>
              </a:ext>
            </a:extLst>
          </p:cNvPr>
          <p:cNvSpPr>
            <a:spLocks noGrp="1"/>
          </p:cNvSpPr>
          <p:nvPr>
            <p:ph type="dt" sz="half" idx="10"/>
          </p:nvPr>
        </p:nvSpPr>
        <p:spPr/>
        <p:txBody>
          <a:bodyPr/>
          <a:lstStyle/>
          <a:p>
            <a:fld id="{A794B4E3-BC7B-4491-9B60-818885DC8660}" type="datetimeFigureOut">
              <a:rPr lang="it-IT" smtClean="0"/>
              <a:t>23/05/2023</a:t>
            </a:fld>
            <a:endParaRPr lang="it-IT"/>
          </a:p>
        </p:txBody>
      </p:sp>
      <p:sp>
        <p:nvSpPr>
          <p:cNvPr id="3" name="Segnaposto piè di pagina 2">
            <a:extLst>
              <a:ext uri="{FF2B5EF4-FFF2-40B4-BE49-F238E27FC236}">
                <a16:creationId xmlns:a16="http://schemas.microsoft.com/office/drawing/2014/main" id="{5D000BC6-0639-5D4F-C2E3-43B3D8ACA09B}"/>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BFB49CAB-515D-11E2-D84D-412F46E138CD}"/>
              </a:ext>
            </a:extLst>
          </p:cNvPr>
          <p:cNvSpPr>
            <a:spLocks noGrp="1"/>
          </p:cNvSpPr>
          <p:nvPr>
            <p:ph type="sldNum" sz="quarter" idx="12"/>
          </p:nvPr>
        </p:nvSpPr>
        <p:spPr/>
        <p:txBody>
          <a:bodyPr/>
          <a:lstStyle/>
          <a:p>
            <a:fld id="{FF71C0D2-EB17-4FFA-A948-F1727E2130F5}" type="slidenum">
              <a:rPr lang="it-IT" smtClean="0"/>
              <a:t>‹N›</a:t>
            </a:fld>
            <a:endParaRPr lang="it-IT"/>
          </a:p>
        </p:txBody>
      </p:sp>
    </p:spTree>
    <p:extLst>
      <p:ext uri="{BB962C8B-B14F-4D97-AF65-F5344CB8AC3E}">
        <p14:creationId xmlns:p14="http://schemas.microsoft.com/office/powerpoint/2010/main" val="956565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C1F7CB-3B20-EE2D-A5AA-0EB117B7BA3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41AEBE5-73A9-AF1B-4C7E-24809CA26E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36B6C6C5-FFC0-F17A-B2C8-C0AE9072DC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688A7C4-A374-7CF4-DFE4-060326728ABF}"/>
              </a:ext>
            </a:extLst>
          </p:cNvPr>
          <p:cNvSpPr>
            <a:spLocks noGrp="1"/>
          </p:cNvSpPr>
          <p:nvPr>
            <p:ph type="dt" sz="half" idx="10"/>
          </p:nvPr>
        </p:nvSpPr>
        <p:spPr/>
        <p:txBody>
          <a:bodyPr/>
          <a:lstStyle/>
          <a:p>
            <a:fld id="{A794B4E3-BC7B-4491-9B60-818885DC8660}" type="datetimeFigureOut">
              <a:rPr lang="it-IT" smtClean="0"/>
              <a:t>23/05/2023</a:t>
            </a:fld>
            <a:endParaRPr lang="it-IT"/>
          </a:p>
        </p:txBody>
      </p:sp>
      <p:sp>
        <p:nvSpPr>
          <p:cNvPr id="6" name="Segnaposto piè di pagina 5">
            <a:extLst>
              <a:ext uri="{FF2B5EF4-FFF2-40B4-BE49-F238E27FC236}">
                <a16:creationId xmlns:a16="http://schemas.microsoft.com/office/drawing/2014/main" id="{83B561A7-983C-4588-1859-344A9D168A7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0CA70D1-D166-3579-21A9-4EFA3DFB0264}"/>
              </a:ext>
            </a:extLst>
          </p:cNvPr>
          <p:cNvSpPr>
            <a:spLocks noGrp="1"/>
          </p:cNvSpPr>
          <p:nvPr>
            <p:ph type="sldNum" sz="quarter" idx="12"/>
          </p:nvPr>
        </p:nvSpPr>
        <p:spPr/>
        <p:txBody>
          <a:bodyPr/>
          <a:lstStyle/>
          <a:p>
            <a:fld id="{FF71C0D2-EB17-4FFA-A948-F1727E2130F5}" type="slidenum">
              <a:rPr lang="it-IT" smtClean="0"/>
              <a:t>‹N›</a:t>
            </a:fld>
            <a:endParaRPr lang="it-IT"/>
          </a:p>
        </p:txBody>
      </p:sp>
    </p:spTree>
    <p:extLst>
      <p:ext uri="{BB962C8B-B14F-4D97-AF65-F5344CB8AC3E}">
        <p14:creationId xmlns:p14="http://schemas.microsoft.com/office/powerpoint/2010/main" val="24280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99959D-A401-36DE-6121-674DBB25F07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9D26B458-DD11-8490-06F9-53EEFD37B0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7D70BED7-13C0-EAB1-B29A-8E2472A158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2C0D700-C50B-CFA3-F02A-6D34C6559A3A}"/>
              </a:ext>
            </a:extLst>
          </p:cNvPr>
          <p:cNvSpPr>
            <a:spLocks noGrp="1"/>
          </p:cNvSpPr>
          <p:nvPr>
            <p:ph type="dt" sz="half" idx="10"/>
          </p:nvPr>
        </p:nvSpPr>
        <p:spPr/>
        <p:txBody>
          <a:bodyPr/>
          <a:lstStyle/>
          <a:p>
            <a:fld id="{A794B4E3-BC7B-4491-9B60-818885DC8660}" type="datetimeFigureOut">
              <a:rPr lang="it-IT" smtClean="0"/>
              <a:t>23/05/2023</a:t>
            </a:fld>
            <a:endParaRPr lang="it-IT"/>
          </a:p>
        </p:txBody>
      </p:sp>
      <p:sp>
        <p:nvSpPr>
          <p:cNvPr id="6" name="Segnaposto piè di pagina 5">
            <a:extLst>
              <a:ext uri="{FF2B5EF4-FFF2-40B4-BE49-F238E27FC236}">
                <a16:creationId xmlns:a16="http://schemas.microsoft.com/office/drawing/2014/main" id="{147275B7-0B4B-84D3-5E5F-EAE6AA366A0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9422A49-3F26-7CEF-2406-AD0A89D58941}"/>
              </a:ext>
            </a:extLst>
          </p:cNvPr>
          <p:cNvSpPr>
            <a:spLocks noGrp="1"/>
          </p:cNvSpPr>
          <p:nvPr>
            <p:ph type="sldNum" sz="quarter" idx="12"/>
          </p:nvPr>
        </p:nvSpPr>
        <p:spPr/>
        <p:txBody>
          <a:bodyPr/>
          <a:lstStyle/>
          <a:p>
            <a:fld id="{FF71C0D2-EB17-4FFA-A948-F1727E2130F5}" type="slidenum">
              <a:rPr lang="it-IT" smtClean="0"/>
              <a:t>‹N›</a:t>
            </a:fld>
            <a:endParaRPr lang="it-IT"/>
          </a:p>
        </p:txBody>
      </p:sp>
    </p:spTree>
    <p:extLst>
      <p:ext uri="{BB962C8B-B14F-4D97-AF65-F5344CB8AC3E}">
        <p14:creationId xmlns:p14="http://schemas.microsoft.com/office/powerpoint/2010/main" val="4201877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62A94FB0-E76A-5C39-249E-540347C272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C91D194-C778-8DB1-DE22-C05FA06DCB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C96EF4E-E7DE-681B-9DC3-7EBC1E7834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94B4E3-BC7B-4491-9B60-818885DC8660}" type="datetimeFigureOut">
              <a:rPr lang="it-IT" smtClean="0"/>
              <a:t>23/05/2023</a:t>
            </a:fld>
            <a:endParaRPr lang="it-IT"/>
          </a:p>
        </p:txBody>
      </p:sp>
      <p:sp>
        <p:nvSpPr>
          <p:cNvPr id="5" name="Segnaposto piè di pagina 4">
            <a:extLst>
              <a:ext uri="{FF2B5EF4-FFF2-40B4-BE49-F238E27FC236}">
                <a16:creationId xmlns:a16="http://schemas.microsoft.com/office/drawing/2014/main" id="{C8F528FF-8431-6B7A-B8FD-5944E3B48A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50975E91-E2A0-0949-FCFF-EEA109321D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71C0D2-EB17-4FFA-A948-F1727E2130F5}" type="slidenum">
              <a:rPr lang="it-IT" smtClean="0"/>
              <a:t>‹N›</a:t>
            </a:fld>
            <a:endParaRPr lang="it-IT"/>
          </a:p>
        </p:txBody>
      </p:sp>
    </p:spTree>
    <p:extLst>
      <p:ext uri="{BB962C8B-B14F-4D97-AF65-F5344CB8AC3E}">
        <p14:creationId xmlns:p14="http://schemas.microsoft.com/office/powerpoint/2010/main" val="2239194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F1CA4ABC-BD8F-4BC6-DA61-61E294FC87EE}"/>
              </a:ext>
            </a:extLst>
          </p:cNvPr>
          <p:cNvSpPr txBox="1"/>
          <p:nvPr/>
        </p:nvSpPr>
        <p:spPr>
          <a:xfrm>
            <a:off x="9272337" y="5544760"/>
            <a:ext cx="2919663" cy="1323439"/>
          </a:xfrm>
          <a:prstGeom prst="rect">
            <a:avLst/>
          </a:prstGeom>
          <a:noFill/>
        </p:spPr>
        <p:txBody>
          <a:bodyPr wrap="square" rtlCol="0">
            <a:spAutoFit/>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ct val="0"/>
              </a:spcBef>
              <a:spcAft>
                <a:spcPct val="0"/>
              </a:spcAft>
              <a:buClrTx/>
              <a:buSzTx/>
              <a:buFontTx/>
              <a:buNone/>
              <a:defRPr/>
            </a:pPr>
            <a:r>
              <a:rPr kumimoji="0" lang="it-IT" sz="2000" b="1" i="0" u="none" strike="noStrike" kern="1200" cap="none" spc="0" normalizeH="0" baseline="0" noProof="0">
                <a:ln>
                  <a:noFill/>
                </a:ln>
                <a:solidFill>
                  <a:prstClr val="black"/>
                </a:solidFill>
                <a:effectLst/>
                <a:uLnTx/>
                <a:uFillTx/>
                <a:latin typeface="Calibri"/>
                <a:ea typeface="+mn-ea"/>
                <a:cs typeface="+mn-cs"/>
              </a:rPr>
              <a:t>Valerio Mennillo</a:t>
            </a:r>
          </a:p>
          <a:p>
            <a:pPr marL="0" marR="0" lvl="0" indent="0" algn="r" defTabSz="914400" rtl="0" eaLnBrk="1" fontAlgn="auto" latinLnBrk="0" hangingPunct="1">
              <a:lnSpc>
                <a:spcPct val="100000"/>
              </a:lnSpc>
              <a:spcBef>
                <a:spcPct val="0"/>
              </a:spcBef>
              <a:spcAft>
                <a:spcPct val="0"/>
              </a:spcAft>
              <a:buClrTx/>
              <a:buSzTx/>
              <a:buFontTx/>
              <a:buNone/>
              <a:defRPr/>
            </a:pPr>
            <a:r>
              <a:rPr kumimoji="0" lang="it-IT" sz="2000" b="1" i="0" u="none" strike="noStrike" kern="1200" cap="none" spc="0" normalizeH="0" baseline="0" noProof="0">
                <a:ln>
                  <a:noFill/>
                </a:ln>
                <a:solidFill>
                  <a:prstClr val="black"/>
                </a:solidFill>
                <a:effectLst/>
                <a:uLnTx/>
                <a:uFillTx/>
                <a:latin typeface="Calibri"/>
                <a:ea typeface="+mn-ea"/>
                <a:cs typeface="+mn-cs"/>
              </a:rPr>
              <a:t>Dario Riccardi</a:t>
            </a:r>
          </a:p>
          <a:p>
            <a:pPr marL="0" marR="0" lvl="0" indent="0" algn="r" defTabSz="914400" rtl="0" eaLnBrk="1" fontAlgn="auto" latinLnBrk="0" hangingPunct="1">
              <a:lnSpc>
                <a:spcPct val="100000"/>
              </a:lnSpc>
              <a:spcBef>
                <a:spcPct val="0"/>
              </a:spcBef>
              <a:spcAft>
                <a:spcPct val="0"/>
              </a:spcAft>
              <a:buClrTx/>
              <a:buSzTx/>
              <a:buFontTx/>
              <a:buNone/>
              <a:defRPr/>
            </a:pPr>
            <a:r>
              <a:rPr kumimoji="0" lang="it-IT" sz="2000" b="1" i="0" u="none" strike="noStrike" kern="1200" cap="none" spc="0" normalizeH="0" baseline="0" noProof="0">
                <a:ln>
                  <a:noFill/>
                </a:ln>
                <a:solidFill>
                  <a:prstClr val="black"/>
                </a:solidFill>
                <a:effectLst/>
                <a:uLnTx/>
                <a:uFillTx/>
                <a:latin typeface="Calibri"/>
                <a:ea typeface="+mn-ea"/>
                <a:cs typeface="+mn-cs"/>
              </a:rPr>
              <a:t>Giuseppe Spiezia</a:t>
            </a:r>
          </a:p>
          <a:p>
            <a:pPr marL="0" marR="0" lvl="0" indent="0" algn="r" defTabSz="914400" rtl="0" eaLnBrk="1" fontAlgn="auto" latinLnBrk="0" hangingPunct="1">
              <a:lnSpc>
                <a:spcPct val="100000"/>
              </a:lnSpc>
              <a:spcBef>
                <a:spcPct val="0"/>
              </a:spcBef>
              <a:spcAft>
                <a:spcPct val="0"/>
              </a:spcAft>
              <a:buClrTx/>
              <a:buSzTx/>
              <a:buFontTx/>
              <a:buNone/>
              <a:defRPr/>
            </a:pPr>
            <a:r>
              <a:rPr kumimoji="0" lang="it-IT" sz="2000" b="1" i="0" u="none" strike="noStrike" kern="1200" cap="none" spc="0" normalizeH="0" baseline="0" noProof="0">
                <a:ln>
                  <a:noFill/>
                </a:ln>
                <a:solidFill>
                  <a:prstClr val="black"/>
                </a:solidFill>
                <a:effectLst/>
                <a:uLnTx/>
                <a:uFillTx/>
                <a:latin typeface="Calibri"/>
                <a:ea typeface="+mn-ea"/>
                <a:cs typeface="+mn-cs"/>
              </a:rPr>
              <a:t>Anna Varriale</a:t>
            </a:r>
          </a:p>
        </p:txBody>
      </p:sp>
      <p:pic>
        <p:nvPicPr>
          <p:cNvPr id="8" name="Immagine 7">
            <a:extLst>
              <a:ext uri="{FF2B5EF4-FFF2-40B4-BE49-F238E27FC236}">
                <a16:creationId xmlns:a16="http://schemas.microsoft.com/office/drawing/2014/main" id="{4263EC9C-AA09-8701-F699-5BB6D08074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8214" y="1066892"/>
            <a:ext cx="5033155" cy="5521675"/>
          </a:xfrm>
          <a:prstGeom prst="rect">
            <a:avLst/>
          </a:prstGeom>
        </p:spPr>
      </p:pic>
      <p:sp>
        <p:nvSpPr>
          <p:cNvPr id="9" name="CasellaDiTesto 8">
            <a:extLst>
              <a:ext uri="{FF2B5EF4-FFF2-40B4-BE49-F238E27FC236}">
                <a16:creationId xmlns:a16="http://schemas.microsoft.com/office/drawing/2014/main" id="{F10C6E57-4942-C8FC-3FDC-82510877158F}"/>
              </a:ext>
            </a:extLst>
          </p:cNvPr>
          <p:cNvSpPr txBox="1"/>
          <p:nvPr/>
        </p:nvSpPr>
        <p:spPr>
          <a:xfrm>
            <a:off x="2791642" y="3237044"/>
            <a:ext cx="6949518" cy="1200329"/>
          </a:xfrm>
          <a:prstGeom prst="rect">
            <a:avLst/>
          </a:prstGeom>
          <a:noFill/>
        </p:spPr>
        <p:txBody>
          <a:bodyPr wrap="square" rtlCol="0">
            <a:spAutoFit/>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it-IT" sz="7200" b="1" i="0" u="none" strike="noStrike" kern="1200" cap="none" spc="0" normalizeH="0" baseline="0" noProof="0" dirty="0">
                <a:ln>
                  <a:noFill/>
                </a:ln>
                <a:solidFill>
                  <a:prstClr val="black"/>
                </a:solidFill>
                <a:effectLst/>
                <a:uLnTx/>
                <a:uFillTx/>
                <a:latin typeface="Calibri"/>
                <a:ea typeface="+mn-ea"/>
                <a:cs typeface="+mn-cs"/>
              </a:rPr>
              <a:t>CONTROLLI AC</a:t>
            </a:r>
            <a:endParaRPr kumimoji="0" lang="it-IT" sz="6000" b="1" i="0" u="none" strike="noStrike" kern="1200" cap="none" spc="0" normalizeH="0" baseline="0" noProof="0" dirty="0">
              <a:ln>
                <a:noFill/>
              </a:ln>
              <a:solidFill>
                <a:prstClr val="black"/>
              </a:solidFill>
              <a:effectLst/>
              <a:uLnTx/>
              <a:uFillTx/>
              <a:latin typeface="Calibri"/>
              <a:ea typeface="+mn-ea"/>
              <a:cs typeface="+mn-cs"/>
            </a:endParaRPr>
          </a:p>
        </p:txBody>
      </p:sp>
      <p:pic>
        <p:nvPicPr>
          <p:cNvPr id="10" name="Immagine 9">
            <a:extLst>
              <a:ext uri="{FF2B5EF4-FFF2-40B4-BE49-F238E27FC236}">
                <a16:creationId xmlns:a16="http://schemas.microsoft.com/office/drawing/2014/main" id="{4312078E-8A5C-93DB-FC9D-CB6763980600}"/>
              </a:ext>
            </a:extLst>
          </p:cNvPr>
          <p:cNvPicPr>
            <a:picLocks noChangeAspect="1"/>
          </p:cNvPicPr>
          <p:nvPr/>
        </p:nvPicPr>
        <p:blipFill>
          <a:blip r:embed="rId3"/>
          <a:stretch>
            <a:fillRect/>
          </a:stretch>
        </p:blipFill>
        <p:spPr>
          <a:xfrm>
            <a:off x="0" y="0"/>
            <a:ext cx="4210050" cy="1085850"/>
          </a:xfrm>
          <a:prstGeom prst="rect">
            <a:avLst/>
          </a:prstGeom>
        </p:spPr>
      </p:pic>
    </p:spTree>
    <p:extLst>
      <p:ext uri="{BB962C8B-B14F-4D97-AF65-F5344CB8AC3E}">
        <p14:creationId xmlns:p14="http://schemas.microsoft.com/office/powerpoint/2010/main" val="168876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78B1DC-E745-2045-399B-EA2E4F5F2814}"/>
              </a:ext>
            </a:extLst>
          </p:cNvPr>
          <p:cNvSpPr>
            <a:spLocks noGrp="1"/>
          </p:cNvSpPr>
          <p:nvPr>
            <p:ph type="title"/>
          </p:nvPr>
        </p:nvSpPr>
        <p:spPr>
          <a:xfrm>
            <a:off x="4650851" y="0"/>
            <a:ext cx="6398149" cy="1325563"/>
          </a:xfrm>
        </p:spPr>
        <p:txBody>
          <a:bodyPr>
            <a:noAutofit/>
          </a:bodyPr>
          <a:lstStyle/>
          <a:p>
            <a:r>
              <a:rPr lang="it-IT" sz="5400" b="1"/>
              <a:t>AC-6 LEAST PRIVILEGE</a:t>
            </a:r>
          </a:p>
        </p:txBody>
      </p:sp>
      <p:sp>
        <p:nvSpPr>
          <p:cNvPr id="3" name="Segnaposto contenuto 2">
            <a:extLst>
              <a:ext uri="{FF2B5EF4-FFF2-40B4-BE49-F238E27FC236}">
                <a16:creationId xmlns:a16="http://schemas.microsoft.com/office/drawing/2014/main" id="{753FA3E9-412F-E8CC-B1F5-AB91CE984E88}"/>
              </a:ext>
            </a:extLst>
          </p:cNvPr>
          <p:cNvSpPr>
            <a:spLocks noGrp="1"/>
          </p:cNvSpPr>
          <p:nvPr>
            <p:ph idx="1"/>
          </p:nvPr>
        </p:nvSpPr>
        <p:spPr>
          <a:xfrm>
            <a:off x="149289" y="1325563"/>
            <a:ext cx="11754535" cy="5414930"/>
          </a:xfrm>
        </p:spPr>
        <p:txBody>
          <a:bodyPr>
            <a:normAutofit fontScale="92500" lnSpcReduction="10000"/>
          </a:bodyPr>
          <a:lstStyle/>
          <a:p>
            <a:pPr marL="0" indent="0" algn="just">
              <a:buNone/>
            </a:pPr>
            <a:endParaRPr lang="it-IT" sz="1800"/>
          </a:p>
          <a:p>
            <a:pPr marL="0" indent="0" algn="just">
              <a:buNone/>
            </a:pPr>
            <a:r>
              <a:rPr lang="it-IT" sz="2000"/>
              <a:t>L’organizzazione utilizza il principio del privilegio minimo, consentendo solo gli accessi autorizzati agli utenti (o ai processi che agiscono per conto degli utenti) necessari per svolgere i compiti assegnati in conformità con le missioni organizzative e le funzioni aziendali.</a:t>
            </a:r>
          </a:p>
          <a:p>
            <a:pPr marL="0" indent="0" algn="just">
              <a:buNone/>
            </a:pPr>
            <a:r>
              <a:rPr lang="it-IT" sz="2000" b="1"/>
              <a:t>AC-6 (1) AUTHORIZE ACCESS TO SECURITY FUNCTIONS</a:t>
            </a:r>
            <a:r>
              <a:rPr lang="it-IT" sz="2000"/>
              <a:t>: Autorizzare l’accesso alle funzioni di sicurezza (hardware, software o firmware) e ad informazioni rilevanti per la sicurezza.</a:t>
            </a:r>
          </a:p>
          <a:p>
            <a:pPr marL="0" indent="0" algn="just">
              <a:buNone/>
            </a:pPr>
            <a:r>
              <a:rPr lang="it-IT" sz="2000" b="1"/>
              <a:t>AC-6 (2) NON-PRIVILEGED ACCESS FOR NONSECURITY FUNCTIONS</a:t>
            </a:r>
            <a:r>
              <a:rPr lang="it-IT" sz="2000"/>
              <a:t>: L’organizzazione richiede che gli utenti di account o ruoli del sistema informativo, con accesso a funzioni di sicurezza definite dall’organizzazione, utilizzino account o ruoli non privilegiati quando accedono a funzioni non di sicurezza.</a:t>
            </a:r>
          </a:p>
          <a:p>
            <a:pPr marL="0" indent="0" algn="just">
              <a:buNone/>
            </a:pPr>
            <a:r>
              <a:rPr lang="it-IT" sz="2000" b="1"/>
              <a:t>AC-6 (5) PRIVILEGED ACCOUNTS: </a:t>
            </a:r>
            <a:r>
              <a:rPr lang="it-IT" sz="2000"/>
              <a:t>Restringere gli account privilegiati a personale o utenti esclusivi.</a:t>
            </a:r>
          </a:p>
          <a:p>
            <a:pPr marL="0" indent="0" algn="just">
              <a:buNone/>
            </a:pPr>
            <a:r>
              <a:rPr lang="it-IT" sz="2000" b="1"/>
              <a:t>AC-6 (7) REVIEW OF USER PRIVILEGES: </a:t>
            </a:r>
            <a:r>
              <a:rPr lang="it-IT" sz="2000"/>
              <a:t>Il sistema informativo prevede, se necessario, la riassegnazione o la rimozione di privilegi per riflettere correttamente la missione organizzativa e le esigenze aziendali.</a:t>
            </a:r>
          </a:p>
          <a:p>
            <a:pPr marL="0" indent="0" algn="just">
              <a:buNone/>
            </a:pPr>
            <a:r>
              <a:rPr lang="it-IT" sz="2000" b="1"/>
              <a:t>AC-6 (9) LOG USE OF PRIVILEGED FUNCTIONS: </a:t>
            </a:r>
            <a:r>
              <a:rPr lang="it-IT" sz="2000"/>
              <a:t>Il sistema informativo verifica l’esecuzione delle funzioni privilegiate.</a:t>
            </a:r>
          </a:p>
          <a:p>
            <a:pPr marL="0" indent="0" algn="just">
              <a:buNone/>
            </a:pPr>
            <a:r>
              <a:rPr lang="it-IT" sz="2000" b="1"/>
              <a:t>AC-6 (10) PROHIBIT NON PRIVILEGED USERS FROM EXECUTING PRIVILEGED FUNCTIONS: </a:t>
            </a:r>
            <a:r>
              <a:rPr lang="it-IT" sz="2000"/>
              <a:t>Il sistema informativo impedisce agli utenti non privilegiati di eseguire funzioni privilegiate per includere la disabilitazione, l’elusione o alterazione delle misure di sicurezza implementate.</a:t>
            </a:r>
          </a:p>
          <a:p>
            <a:pPr marL="0" indent="0" algn="just">
              <a:buNone/>
            </a:pPr>
            <a:r>
              <a:rPr lang="it-IT" sz="2000" i="1"/>
              <a:t>Implementazione</a:t>
            </a:r>
            <a:r>
              <a:rPr lang="it-IT" sz="2000"/>
              <a:t>: Il sistema prevede l’assegnazione dei privilegi minimi </a:t>
            </a:r>
            <a:r>
              <a:rPr lang="it-IT" sz="2100"/>
              <a:t>ad ogni ruolo. </a:t>
            </a:r>
          </a:p>
          <a:p>
            <a:pPr marL="0" indent="0" algn="just">
              <a:buNone/>
            </a:pPr>
            <a:endParaRPr lang="it-IT" sz="2000"/>
          </a:p>
        </p:txBody>
      </p:sp>
      <p:pic>
        <p:nvPicPr>
          <p:cNvPr id="4" name="Immagine 3">
            <a:extLst>
              <a:ext uri="{FF2B5EF4-FFF2-40B4-BE49-F238E27FC236}">
                <a16:creationId xmlns:a16="http://schemas.microsoft.com/office/drawing/2014/main" id="{A5781939-3506-450A-A672-3E5DAFDE7F02}"/>
              </a:ext>
            </a:extLst>
          </p:cNvPr>
          <p:cNvPicPr>
            <a:picLocks noChangeAspect="1"/>
          </p:cNvPicPr>
          <p:nvPr/>
        </p:nvPicPr>
        <p:blipFill>
          <a:blip r:embed="rId2"/>
          <a:stretch>
            <a:fillRect/>
          </a:stretch>
        </p:blipFill>
        <p:spPr>
          <a:xfrm>
            <a:off x="0" y="0"/>
            <a:ext cx="4212701" cy="1085182"/>
          </a:xfrm>
          <a:prstGeom prst="rect">
            <a:avLst/>
          </a:prstGeom>
        </p:spPr>
      </p:pic>
    </p:spTree>
    <p:extLst>
      <p:ext uri="{BB962C8B-B14F-4D97-AF65-F5344CB8AC3E}">
        <p14:creationId xmlns:p14="http://schemas.microsoft.com/office/powerpoint/2010/main" val="507902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78B1DC-E745-2045-399B-EA2E4F5F2814}"/>
              </a:ext>
            </a:extLst>
          </p:cNvPr>
          <p:cNvSpPr>
            <a:spLocks noGrp="1"/>
          </p:cNvSpPr>
          <p:nvPr>
            <p:ph type="title"/>
          </p:nvPr>
        </p:nvSpPr>
        <p:spPr>
          <a:xfrm>
            <a:off x="4212701" y="0"/>
            <a:ext cx="6045204" cy="1325563"/>
          </a:xfrm>
        </p:spPr>
        <p:txBody>
          <a:bodyPr>
            <a:noAutofit/>
          </a:bodyPr>
          <a:lstStyle/>
          <a:p>
            <a:r>
              <a:rPr lang="it-IT" sz="5400" b="1"/>
              <a:t>AC-7 UNSUCCESSFUL LOGON ATTEMPS</a:t>
            </a:r>
          </a:p>
        </p:txBody>
      </p:sp>
      <p:sp>
        <p:nvSpPr>
          <p:cNvPr id="3" name="Segnaposto contenuto 2">
            <a:extLst>
              <a:ext uri="{FF2B5EF4-FFF2-40B4-BE49-F238E27FC236}">
                <a16:creationId xmlns:a16="http://schemas.microsoft.com/office/drawing/2014/main" id="{753FA3E9-412F-E8CC-B1F5-AB91CE984E88}"/>
              </a:ext>
            </a:extLst>
          </p:cNvPr>
          <p:cNvSpPr>
            <a:spLocks noGrp="1"/>
          </p:cNvSpPr>
          <p:nvPr>
            <p:ph idx="1"/>
          </p:nvPr>
        </p:nvSpPr>
        <p:spPr>
          <a:xfrm>
            <a:off x="149289" y="1568159"/>
            <a:ext cx="11754535" cy="4489741"/>
          </a:xfrm>
        </p:spPr>
        <p:txBody>
          <a:bodyPr>
            <a:normAutofit/>
          </a:bodyPr>
          <a:lstStyle/>
          <a:p>
            <a:pPr marL="0" indent="0" algn="just">
              <a:lnSpc>
                <a:spcPct val="90000"/>
              </a:lnSpc>
              <a:buNone/>
            </a:pPr>
            <a:r>
              <a:rPr lang="it-IT" sz="2400">
                <a:ea typeface="Calibri" panose="020F0502020204030204" pitchFamily="34" charset="0"/>
                <a:cs typeface="Times New Roman"/>
              </a:rPr>
              <a:t>Imporre un limite di tentativi di login consecutivi falliti da parte di un utente nell’arco di un determinato periodo di tempo e automaticamente bloccare l’account o il nodo per un certo tempo. Notificare, dunque, l’admin di sistema e prendere altri provvedimenti quando si eccede il massimo numero di tentativi.</a:t>
            </a:r>
          </a:p>
          <a:p>
            <a:pPr marL="0" indent="0" algn="just">
              <a:lnSpc>
                <a:spcPct val="90000"/>
              </a:lnSpc>
              <a:buNone/>
            </a:pPr>
            <a:endParaRPr lang="it-IT" sz="2400">
              <a:ea typeface="Calibri" panose="020F0502020204030204" pitchFamily="34" charset="0"/>
              <a:cs typeface="Times New Roman"/>
            </a:endParaRPr>
          </a:p>
          <a:p>
            <a:pPr marL="0" indent="0" algn="just">
              <a:lnSpc>
                <a:spcPct val="90000"/>
              </a:lnSpc>
              <a:buNone/>
            </a:pPr>
            <a:r>
              <a:rPr lang="it-IT" sz="2400" i="1">
                <a:ea typeface="Calibri" panose="020F0502020204030204" pitchFamily="34" charset="0"/>
                <a:cs typeface="Times New Roman"/>
              </a:rPr>
              <a:t>Implementazione: </a:t>
            </a:r>
            <a:r>
              <a:rPr lang="it-IT" sz="2400">
                <a:ea typeface="Calibri" panose="020F0502020204030204" pitchFamily="34" charset="0"/>
                <a:cs typeface="Times New Roman"/>
              </a:rPr>
              <a:t>I login falliti vengono gestiti da Keycloak, in particolare permette massimo 5 login falliti dopo i quali il servizi di autenticazione per l’account viene bloccato per 25 minuti. Ogni successivo fallimento aumenta il blocco di ulteriori 25 minuti, per un massimo di due ore. Il sistema permette anche di riconoscere eventuali tentativi di attacco brute force utilizzando un bot, verificando che le credenziali inserite, a valle di un login fallito, non siano state inserite in meno di 500 millisecondi. Ogni 12 ore, il contatore di fallimenti viene azzerato.</a:t>
            </a:r>
          </a:p>
          <a:p>
            <a:pPr marL="0" indent="0" algn="just">
              <a:lnSpc>
                <a:spcPct val="90000"/>
              </a:lnSpc>
              <a:buNone/>
            </a:pPr>
            <a:endParaRPr lang="it-IT" sz="1800">
              <a:latin typeface="Avenir Next LT Pro"/>
              <a:ea typeface="Calibri" panose="020F0502020204030204" pitchFamily="34" charset="0"/>
              <a:cs typeface="Times New Roman"/>
            </a:endParaRPr>
          </a:p>
        </p:txBody>
      </p:sp>
      <p:pic>
        <p:nvPicPr>
          <p:cNvPr id="4" name="Immagine 3">
            <a:extLst>
              <a:ext uri="{FF2B5EF4-FFF2-40B4-BE49-F238E27FC236}">
                <a16:creationId xmlns:a16="http://schemas.microsoft.com/office/drawing/2014/main" id="{A5781939-3506-450A-A672-3E5DAFDE7F02}"/>
              </a:ext>
            </a:extLst>
          </p:cNvPr>
          <p:cNvPicPr>
            <a:picLocks noChangeAspect="1"/>
          </p:cNvPicPr>
          <p:nvPr/>
        </p:nvPicPr>
        <p:blipFill>
          <a:blip r:embed="rId2"/>
          <a:stretch>
            <a:fillRect/>
          </a:stretch>
        </p:blipFill>
        <p:spPr>
          <a:xfrm>
            <a:off x="0" y="0"/>
            <a:ext cx="4212701" cy="1085182"/>
          </a:xfrm>
          <a:prstGeom prst="rect">
            <a:avLst/>
          </a:prstGeom>
        </p:spPr>
      </p:pic>
    </p:spTree>
    <p:extLst>
      <p:ext uri="{BB962C8B-B14F-4D97-AF65-F5344CB8AC3E}">
        <p14:creationId xmlns:p14="http://schemas.microsoft.com/office/powerpoint/2010/main" val="3349897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78B1DC-E745-2045-399B-EA2E4F5F2814}"/>
              </a:ext>
            </a:extLst>
          </p:cNvPr>
          <p:cNvSpPr>
            <a:spLocks noGrp="1"/>
          </p:cNvSpPr>
          <p:nvPr>
            <p:ph type="title"/>
          </p:nvPr>
        </p:nvSpPr>
        <p:spPr>
          <a:xfrm>
            <a:off x="4212701" y="0"/>
            <a:ext cx="6045204" cy="1325563"/>
          </a:xfrm>
        </p:spPr>
        <p:txBody>
          <a:bodyPr>
            <a:noAutofit/>
          </a:bodyPr>
          <a:lstStyle/>
          <a:p>
            <a:r>
              <a:rPr lang="it-IT" sz="5400" b="1"/>
              <a:t>AC-7 UNSUCCESSFUL LOGON ATTEMPS</a:t>
            </a:r>
          </a:p>
        </p:txBody>
      </p:sp>
      <p:pic>
        <p:nvPicPr>
          <p:cNvPr id="4" name="Immagine 3">
            <a:extLst>
              <a:ext uri="{FF2B5EF4-FFF2-40B4-BE49-F238E27FC236}">
                <a16:creationId xmlns:a16="http://schemas.microsoft.com/office/drawing/2014/main" id="{A5781939-3506-450A-A672-3E5DAFDE7F02}"/>
              </a:ext>
            </a:extLst>
          </p:cNvPr>
          <p:cNvPicPr>
            <a:picLocks noChangeAspect="1"/>
          </p:cNvPicPr>
          <p:nvPr/>
        </p:nvPicPr>
        <p:blipFill>
          <a:blip r:embed="rId2"/>
          <a:stretch>
            <a:fillRect/>
          </a:stretch>
        </p:blipFill>
        <p:spPr>
          <a:xfrm>
            <a:off x="0" y="0"/>
            <a:ext cx="4212701" cy="1085182"/>
          </a:xfrm>
          <a:prstGeom prst="rect">
            <a:avLst/>
          </a:prstGeom>
        </p:spPr>
      </p:pic>
      <p:pic>
        <p:nvPicPr>
          <p:cNvPr id="8" name="Immagine 7">
            <a:extLst>
              <a:ext uri="{FF2B5EF4-FFF2-40B4-BE49-F238E27FC236}">
                <a16:creationId xmlns:a16="http://schemas.microsoft.com/office/drawing/2014/main" id="{BC73FC78-719B-7EC5-BE65-40BDB1E970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469" y="1325563"/>
            <a:ext cx="5152857" cy="5264120"/>
          </a:xfrm>
          <a:prstGeom prst="rect">
            <a:avLst/>
          </a:prstGeom>
        </p:spPr>
      </p:pic>
      <p:pic>
        <p:nvPicPr>
          <p:cNvPr id="10" name="Immagine 9">
            <a:extLst>
              <a:ext uri="{FF2B5EF4-FFF2-40B4-BE49-F238E27FC236}">
                <a16:creationId xmlns:a16="http://schemas.microsoft.com/office/drawing/2014/main" id="{CA2DF7E1-DA88-C7A1-A6B4-B1603D097149}"/>
              </a:ext>
            </a:extLst>
          </p:cNvPr>
          <p:cNvPicPr>
            <a:picLocks noChangeAspect="1"/>
          </p:cNvPicPr>
          <p:nvPr/>
        </p:nvPicPr>
        <p:blipFill>
          <a:blip r:embed="rId4">
            <a:extLst>
              <a:ext uri="{28A0092B-C50C-407E-A947-70E740481C1C}">
                <a14:useLocalDpi xmlns:a14="http://schemas.microsoft.com/office/drawing/2010/main" val="0"/>
              </a:ext>
            </a:extLst>
          </a:blip>
          <a:srcRect l="54555" t="1" b="-12384"/>
          <a:stretch>
            <a:fillRect/>
          </a:stretch>
        </p:blipFill>
        <p:spPr>
          <a:xfrm>
            <a:off x="5691052" y="2641848"/>
            <a:ext cx="5875175" cy="441045"/>
          </a:xfrm>
          <a:prstGeom prst="rect">
            <a:avLst/>
          </a:prstGeom>
        </p:spPr>
      </p:pic>
      <p:sp>
        <p:nvSpPr>
          <p:cNvPr id="3" name="TextBox 2">
            <a:extLst>
              <a:ext uri="{FF2B5EF4-FFF2-40B4-BE49-F238E27FC236}">
                <a16:creationId xmlns:a16="http://schemas.microsoft.com/office/drawing/2014/main" id="{0A327EAF-4CA3-0E98-A860-1891E061FFD6}"/>
              </a:ext>
            </a:extLst>
          </p:cNvPr>
          <p:cNvSpPr txBox="1"/>
          <p:nvPr/>
        </p:nvSpPr>
        <p:spPr>
          <a:xfrm>
            <a:off x="6912864" y="3621024"/>
            <a:ext cx="3747377" cy="1200329"/>
          </a:xfrm>
          <a:prstGeom prst="rect">
            <a:avLst/>
          </a:prstGeom>
          <a:noFill/>
        </p:spPr>
        <p:txBody>
          <a:bodyPr wrap="square" rtlCol="0">
            <a:spAutoFit/>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Una visuale dell'utente bloccato dal pannello di amministrazione di Keycloak a causa di tentativi di login troppo frequenti.</a:t>
            </a:r>
            <a:endParaRPr lang="en-150"/>
          </a:p>
        </p:txBody>
      </p:sp>
    </p:spTree>
    <p:extLst>
      <p:ext uri="{BB962C8B-B14F-4D97-AF65-F5344CB8AC3E}">
        <p14:creationId xmlns:p14="http://schemas.microsoft.com/office/powerpoint/2010/main" val="564667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78B1DC-E745-2045-399B-EA2E4F5F2814}"/>
              </a:ext>
            </a:extLst>
          </p:cNvPr>
          <p:cNvSpPr>
            <a:spLocks noGrp="1"/>
          </p:cNvSpPr>
          <p:nvPr>
            <p:ph type="title"/>
          </p:nvPr>
        </p:nvSpPr>
        <p:spPr>
          <a:xfrm>
            <a:off x="4212701" y="0"/>
            <a:ext cx="5031052" cy="1325563"/>
          </a:xfrm>
        </p:spPr>
        <p:txBody>
          <a:bodyPr>
            <a:noAutofit/>
          </a:bodyPr>
          <a:lstStyle/>
          <a:p>
            <a:r>
              <a:rPr lang="it-IT" sz="5400" b="1"/>
              <a:t>AC-8 SYSTEM USE NOTIFICATION</a:t>
            </a:r>
          </a:p>
        </p:txBody>
      </p:sp>
      <p:sp>
        <p:nvSpPr>
          <p:cNvPr id="3" name="Segnaposto contenuto 2">
            <a:extLst>
              <a:ext uri="{FF2B5EF4-FFF2-40B4-BE49-F238E27FC236}">
                <a16:creationId xmlns:a16="http://schemas.microsoft.com/office/drawing/2014/main" id="{753FA3E9-412F-E8CC-B1F5-AB91CE984E88}"/>
              </a:ext>
            </a:extLst>
          </p:cNvPr>
          <p:cNvSpPr>
            <a:spLocks noGrp="1"/>
          </p:cNvSpPr>
          <p:nvPr>
            <p:ph idx="1"/>
          </p:nvPr>
        </p:nvSpPr>
        <p:spPr>
          <a:xfrm>
            <a:off x="149289" y="1325563"/>
            <a:ext cx="11754535" cy="5160962"/>
          </a:xfrm>
        </p:spPr>
        <p:txBody>
          <a:bodyPr>
            <a:normAutofit lnSpcReduction="10000"/>
          </a:bodyPr>
          <a:lstStyle/>
          <a:p>
            <a:pPr marL="0" indent="0" algn="just">
              <a:buNone/>
            </a:pPr>
            <a:r>
              <a:rPr lang="it-IT" sz="1800"/>
              <a:t>Il sistema informativo prevede: </a:t>
            </a:r>
          </a:p>
          <a:p>
            <a:pPr algn="just"/>
            <a:r>
              <a:rPr lang="it-IT" sz="1800"/>
              <a:t>Mostra agli utenti una notifica prima di concedere l’accesso al sistema, che fornisce avvisi sulla privacy e sulla sicurezza coerenti con le leggi federali applicabili, gli ordini esecutivi, le direttive, le politiche, i regolamenti, gli standard e le linee guida e afferma che:</a:t>
            </a:r>
          </a:p>
          <a:p>
            <a:pPr marL="800100" lvl="1" indent="-342900" algn="just">
              <a:buFont typeface="+mj-lt"/>
              <a:buAutoNum type="arabicPeriod"/>
            </a:pPr>
            <a:r>
              <a:rPr lang="it-IT" sz="1800"/>
              <a:t>Gli utenti accedono a un sistema informativo dell’UE;</a:t>
            </a:r>
          </a:p>
          <a:p>
            <a:pPr marL="800100" lvl="1" indent="-342900" algn="just">
              <a:buFont typeface="+mj-lt"/>
              <a:buAutoNum type="arabicPeriod"/>
            </a:pPr>
            <a:r>
              <a:rPr lang="it-IT" sz="1800"/>
              <a:t>L’utilizzo del sistema informativo può essere monitorato, registrato e soggetto a verifica;</a:t>
            </a:r>
          </a:p>
          <a:p>
            <a:pPr marL="800100" lvl="1" indent="-342900" algn="just">
              <a:buFont typeface="+mj-lt"/>
              <a:buAutoNum type="arabicPeriod"/>
            </a:pPr>
            <a:r>
              <a:rPr lang="it-IT" sz="1800"/>
              <a:t>L’uso non autorizzato del sistema informativo è vietato e soggetto a sanzioni penali e civili;</a:t>
            </a:r>
          </a:p>
          <a:p>
            <a:pPr marL="800100" lvl="1" indent="-342900" algn="just">
              <a:buFont typeface="+mj-lt"/>
              <a:buAutoNum type="arabicPeriod"/>
            </a:pPr>
            <a:r>
              <a:rPr lang="it-IT" sz="1800"/>
              <a:t>L’utilizzo del sistema informativo indica il consenso al monitoraggio e alla registrazione.</a:t>
            </a:r>
          </a:p>
          <a:p>
            <a:pPr algn="just"/>
            <a:r>
              <a:rPr lang="it-IT" sz="1800"/>
              <a:t>Mantiene il messaggio di notifica sullo schermo fino a quando gli utenti non riconoscono le condizioni di utilizzo e intraprendono azioni esplicite per accedere al sistema informativo.</a:t>
            </a:r>
          </a:p>
          <a:p>
            <a:pPr algn="just"/>
            <a:r>
              <a:rPr lang="it-IT" sz="1800"/>
              <a:t>Per i sistemi accessibili al pubblico: </a:t>
            </a:r>
          </a:p>
          <a:p>
            <a:pPr marL="800100" lvl="1" indent="-342900" algn="just">
              <a:buFont typeface="+mj-lt"/>
              <a:buAutoNum type="arabicPeriod"/>
            </a:pPr>
            <a:r>
              <a:rPr lang="it-IT" sz="1800"/>
              <a:t>Visualizza le informazioni sull’utilizzo delle condizioni del sistema, prima di concedere ulteriore accesso;</a:t>
            </a:r>
          </a:p>
          <a:p>
            <a:pPr marL="800100" lvl="1" indent="-342900" algn="just">
              <a:buFont typeface="+mj-lt"/>
              <a:buAutoNum type="arabicPeriod"/>
            </a:pPr>
            <a:r>
              <a:rPr lang="it-IT" sz="1800"/>
              <a:t>Visualizza i riferimenti, se presenti, a monitoraggio, registrazione o auditing che siano coerenti con le disposizioni sulla privacy per tali sistemi che generalmente vietano varie attività;</a:t>
            </a:r>
          </a:p>
          <a:p>
            <a:pPr marL="800100" lvl="1" indent="-342900" algn="just">
              <a:buFont typeface="+mj-lt"/>
              <a:buAutoNum type="arabicPeriod"/>
            </a:pPr>
            <a:r>
              <a:rPr lang="it-IT" sz="1800"/>
              <a:t>Include una descrizione degli usi autorizzati del sistema.</a:t>
            </a:r>
          </a:p>
          <a:p>
            <a:pPr marL="0" lvl="1" indent="0" algn="just">
              <a:buNone/>
            </a:pPr>
            <a:endParaRPr lang="it-IT" sz="1800" i="1"/>
          </a:p>
          <a:p>
            <a:pPr marL="0" lvl="1" indent="0" algn="just">
              <a:buNone/>
            </a:pPr>
            <a:r>
              <a:rPr lang="it-IT" sz="1800" i="1"/>
              <a:t>Implementazione: </a:t>
            </a:r>
            <a:r>
              <a:rPr lang="it-IT" sz="1800"/>
              <a:t>L’utente, durante la registrazione, è obbligato a prendere visione ed accettare i termini e le condizioni d’uso della nostra applicazione.</a:t>
            </a:r>
          </a:p>
        </p:txBody>
      </p:sp>
      <p:pic>
        <p:nvPicPr>
          <p:cNvPr id="4" name="Immagine 3">
            <a:extLst>
              <a:ext uri="{FF2B5EF4-FFF2-40B4-BE49-F238E27FC236}">
                <a16:creationId xmlns:a16="http://schemas.microsoft.com/office/drawing/2014/main" id="{A5781939-3506-450A-A672-3E5DAFDE7F02}"/>
              </a:ext>
            </a:extLst>
          </p:cNvPr>
          <p:cNvPicPr>
            <a:picLocks noChangeAspect="1"/>
          </p:cNvPicPr>
          <p:nvPr/>
        </p:nvPicPr>
        <p:blipFill>
          <a:blip r:embed="rId2"/>
          <a:stretch>
            <a:fillRect/>
          </a:stretch>
        </p:blipFill>
        <p:spPr>
          <a:xfrm>
            <a:off x="0" y="0"/>
            <a:ext cx="4212701" cy="1085182"/>
          </a:xfrm>
          <a:prstGeom prst="rect">
            <a:avLst/>
          </a:prstGeom>
        </p:spPr>
      </p:pic>
    </p:spTree>
    <p:extLst>
      <p:ext uri="{BB962C8B-B14F-4D97-AF65-F5344CB8AC3E}">
        <p14:creationId xmlns:p14="http://schemas.microsoft.com/office/powerpoint/2010/main" val="3760036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78B1DC-E745-2045-399B-EA2E4F5F2814}"/>
              </a:ext>
            </a:extLst>
          </p:cNvPr>
          <p:cNvSpPr>
            <a:spLocks noGrp="1"/>
          </p:cNvSpPr>
          <p:nvPr>
            <p:ph type="title"/>
          </p:nvPr>
        </p:nvSpPr>
        <p:spPr>
          <a:xfrm>
            <a:off x="4212701" y="0"/>
            <a:ext cx="5031052" cy="1325563"/>
          </a:xfrm>
        </p:spPr>
        <p:txBody>
          <a:bodyPr>
            <a:noAutofit/>
          </a:bodyPr>
          <a:lstStyle/>
          <a:p>
            <a:r>
              <a:rPr lang="it-IT" sz="5400" b="1"/>
              <a:t>AC-8 SYSTEM USE NOTIFICATION</a:t>
            </a:r>
            <a:endParaRPr lang="it-IT" sz="5400" b="1" dirty="0"/>
          </a:p>
        </p:txBody>
      </p:sp>
      <p:pic>
        <p:nvPicPr>
          <p:cNvPr id="4" name="Immagine 3">
            <a:extLst>
              <a:ext uri="{FF2B5EF4-FFF2-40B4-BE49-F238E27FC236}">
                <a16:creationId xmlns:a16="http://schemas.microsoft.com/office/drawing/2014/main" id="{A5781939-3506-450A-A672-3E5DAFDE7F02}"/>
              </a:ext>
            </a:extLst>
          </p:cNvPr>
          <p:cNvPicPr>
            <a:picLocks noChangeAspect="1"/>
          </p:cNvPicPr>
          <p:nvPr/>
        </p:nvPicPr>
        <p:blipFill>
          <a:blip r:embed="rId2"/>
          <a:stretch>
            <a:fillRect/>
          </a:stretch>
        </p:blipFill>
        <p:spPr>
          <a:xfrm>
            <a:off x="0" y="0"/>
            <a:ext cx="4212701" cy="1085182"/>
          </a:xfrm>
          <a:prstGeom prst="rect">
            <a:avLst/>
          </a:prstGeom>
        </p:spPr>
      </p:pic>
      <p:pic>
        <p:nvPicPr>
          <p:cNvPr id="5" name="Picture 4">
            <a:extLst>
              <a:ext uri="{FF2B5EF4-FFF2-40B4-BE49-F238E27FC236}">
                <a16:creationId xmlns:a16="http://schemas.microsoft.com/office/drawing/2014/main" id="{80766A87-8C19-8D7D-4423-0552ADA5028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316664" y="1325563"/>
            <a:ext cx="3558672" cy="5481723"/>
          </a:xfrm>
          <a:prstGeom prst="rect">
            <a:avLst/>
          </a:prstGeom>
        </p:spPr>
      </p:pic>
    </p:spTree>
    <p:extLst>
      <p:ext uri="{BB962C8B-B14F-4D97-AF65-F5344CB8AC3E}">
        <p14:creationId xmlns:p14="http://schemas.microsoft.com/office/powerpoint/2010/main" val="3049638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78B1DC-E745-2045-399B-EA2E4F5F2814}"/>
              </a:ext>
            </a:extLst>
          </p:cNvPr>
          <p:cNvSpPr>
            <a:spLocks noGrp="1"/>
          </p:cNvSpPr>
          <p:nvPr>
            <p:ph type="title"/>
          </p:nvPr>
        </p:nvSpPr>
        <p:spPr>
          <a:xfrm>
            <a:off x="4212701" y="0"/>
            <a:ext cx="4517571" cy="1325563"/>
          </a:xfrm>
        </p:spPr>
        <p:txBody>
          <a:bodyPr>
            <a:noAutofit/>
          </a:bodyPr>
          <a:lstStyle/>
          <a:p>
            <a:r>
              <a:rPr lang="it-IT" sz="5400" b="1"/>
              <a:t>AC-12 SESSION TERMINATION</a:t>
            </a:r>
          </a:p>
        </p:txBody>
      </p:sp>
      <p:sp>
        <p:nvSpPr>
          <p:cNvPr id="3" name="Segnaposto contenuto 2">
            <a:extLst>
              <a:ext uri="{FF2B5EF4-FFF2-40B4-BE49-F238E27FC236}">
                <a16:creationId xmlns:a16="http://schemas.microsoft.com/office/drawing/2014/main" id="{753FA3E9-412F-E8CC-B1F5-AB91CE984E88}"/>
              </a:ext>
            </a:extLst>
          </p:cNvPr>
          <p:cNvSpPr>
            <a:spLocks noGrp="1"/>
          </p:cNvSpPr>
          <p:nvPr>
            <p:ph idx="1"/>
          </p:nvPr>
        </p:nvSpPr>
        <p:spPr>
          <a:xfrm>
            <a:off x="218732" y="2040457"/>
            <a:ext cx="11754535" cy="4526598"/>
          </a:xfrm>
        </p:spPr>
        <p:txBody>
          <a:bodyPr>
            <a:normAutofit/>
          </a:bodyPr>
          <a:lstStyle/>
          <a:p>
            <a:pPr marL="0" indent="0" algn="just">
              <a:buNone/>
            </a:pPr>
            <a:r>
              <a:rPr lang="it-IT" sz="2400"/>
              <a:t>Il sistema informativo termina automaticamente una sessione utente dopo un certo evento e richiede la disconnessione della sessione.</a:t>
            </a:r>
          </a:p>
          <a:p>
            <a:pPr marL="0" indent="0" algn="just">
              <a:buNone/>
            </a:pPr>
            <a:r>
              <a:rPr lang="it-IT" sz="2400" i="1"/>
              <a:t>Implementazione: </a:t>
            </a:r>
            <a:r>
              <a:rPr lang="it-IT" sz="2400"/>
              <a:t>Il sistema termina una sessione utente dopo 15 minuti di inattività: se per 15 minuti l’utente non ha inviato alcuna richiesta al server, l’IAM (Keycloak) invalida la sessione applicativa. In ogni caso, la sessione utente può rimanere attiva per un massimo di 120 minuti.</a:t>
            </a:r>
          </a:p>
          <a:p>
            <a:pPr marL="0" indent="0" algn="just">
              <a:buNone/>
            </a:pPr>
            <a:endParaRPr lang="it-IT" sz="1800"/>
          </a:p>
        </p:txBody>
      </p:sp>
      <p:pic>
        <p:nvPicPr>
          <p:cNvPr id="4" name="Immagine 3">
            <a:extLst>
              <a:ext uri="{FF2B5EF4-FFF2-40B4-BE49-F238E27FC236}">
                <a16:creationId xmlns:a16="http://schemas.microsoft.com/office/drawing/2014/main" id="{A5781939-3506-450A-A672-3E5DAFDE7F02}"/>
              </a:ext>
            </a:extLst>
          </p:cNvPr>
          <p:cNvPicPr>
            <a:picLocks noChangeAspect="1"/>
          </p:cNvPicPr>
          <p:nvPr/>
        </p:nvPicPr>
        <p:blipFill>
          <a:blip r:embed="rId2"/>
          <a:stretch>
            <a:fillRect/>
          </a:stretch>
        </p:blipFill>
        <p:spPr>
          <a:xfrm>
            <a:off x="0" y="0"/>
            <a:ext cx="4212701" cy="1085182"/>
          </a:xfrm>
          <a:prstGeom prst="rect">
            <a:avLst/>
          </a:prstGeom>
        </p:spPr>
      </p:pic>
      <p:pic>
        <p:nvPicPr>
          <p:cNvPr id="6" name="Immagine 5">
            <a:extLst>
              <a:ext uri="{FF2B5EF4-FFF2-40B4-BE49-F238E27FC236}">
                <a16:creationId xmlns:a16="http://schemas.microsoft.com/office/drawing/2014/main" id="{6D5229C7-3FBF-A8D7-3C3E-BF039B05C2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3009" y="4136192"/>
            <a:ext cx="4585981" cy="2588458"/>
          </a:xfrm>
          <a:prstGeom prst="rect">
            <a:avLst/>
          </a:prstGeom>
        </p:spPr>
      </p:pic>
    </p:spTree>
    <p:extLst>
      <p:ext uri="{BB962C8B-B14F-4D97-AF65-F5344CB8AC3E}">
        <p14:creationId xmlns:p14="http://schemas.microsoft.com/office/powerpoint/2010/main" val="1500396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78B1DC-E745-2045-399B-EA2E4F5F2814}"/>
              </a:ext>
            </a:extLst>
          </p:cNvPr>
          <p:cNvSpPr>
            <a:spLocks noGrp="1"/>
          </p:cNvSpPr>
          <p:nvPr>
            <p:ph type="title"/>
          </p:nvPr>
        </p:nvSpPr>
        <p:spPr>
          <a:xfrm>
            <a:off x="4212701" y="422400"/>
            <a:ext cx="7979299" cy="1325563"/>
          </a:xfrm>
        </p:spPr>
        <p:txBody>
          <a:bodyPr>
            <a:noAutofit/>
          </a:bodyPr>
          <a:lstStyle/>
          <a:p>
            <a:r>
              <a:rPr lang="it-IT" sz="5400" b="1"/>
              <a:t>AC-14 PERMITTED ACTIONS WITHOUT IDENTIFICATION OR AUTHENTICATION</a:t>
            </a:r>
          </a:p>
        </p:txBody>
      </p:sp>
      <p:sp>
        <p:nvSpPr>
          <p:cNvPr id="3" name="Segnaposto contenuto 2">
            <a:extLst>
              <a:ext uri="{FF2B5EF4-FFF2-40B4-BE49-F238E27FC236}">
                <a16:creationId xmlns:a16="http://schemas.microsoft.com/office/drawing/2014/main" id="{753FA3E9-412F-E8CC-B1F5-AB91CE984E88}"/>
              </a:ext>
            </a:extLst>
          </p:cNvPr>
          <p:cNvSpPr>
            <a:spLocks noGrp="1"/>
          </p:cNvSpPr>
          <p:nvPr>
            <p:ph idx="1"/>
          </p:nvPr>
        </p:nvSpPr>
        <p:spPr>
          <a:xfrm>
            <a:off x="218732" y="2304660"/>
            <a:ext cx="11754535" cy="3806395"/>
          </a:xfrm>
        </p:spPr>
        <p:txBody>
          <a:bodyPr>
            <a:normAutofit/>
          </a:bodyPr>
          <a:lstStyle/>
          <a:p>
            <a:pPr marL="0" indent="0" algn="just">
              <a:buNone/>
            </a:pPr>
            <a:r>
              <a:rPr lang="it-IT" sz="2400"/>
              <a:t>L’organizzazione:</a:t>
            </a:r>
          </a:p>
          <a:p>
            <a:pPr algn="just"/>
            <a:r>
              <a:rPr lang="it-IT" sz="2400"/>
              <a:t>Identifica le azioni dell’utente che possono essere eseguite sul sistema informativo senza identificazione o autenticazione;</a:t>
            </a:r>
          </a:p>
          <a:p>
            <a:pPr algn="just"/>
            <a:r>
              <a:rPr lang="it-IT" sz="2400"/>
              <a:t>Documenta e fornisce la logica di supporto nel piano di sicurezza per il sistema informativo, le azioni dell’utente e non richiedono l’identificazione o l’autentificazione.</a:t>
            </a:r>
          </a:p>
          <a:p>
            <a:pPr marL="0" indent="0" algn="just">
              <a:buNone/>
            </a:pPr>
            <a:endParaRPr lang="it-IT" sz="2400" i="1"/>
          </a:p>
          <a:p>
            <a:pPr marL="0" indent="0" algn="just">
              <a:buNone/>
            </a:pPr>
            <a:r>
              <a:rPr lang="it-IT" sz="2400" i="1"/>
              <a:t>Implementazione: </a:t>
            </a:r>
            <a:r>
              <a:rPr lang="it-IT" sz="2400"/>
              <a:t>Il sistema è tale che gli utenti non autenticati possono accedere alla route home e alla registrazione; mentre solo gli utenti autenticati possono accedere alle route protette. </a:t>
            </a:r>
          </a:p>
        </p:txBody>
      </p:sp>
      <p:pic>
        <p:nvPicPr>
          <p:cNvPr id="4" name="Immagine 3">
            <a:extLst>
              <a:ext uri="{FF2B5EF4-FFF2-40B4-BE49-F238E27FC236}">
                <a16:creationId xmlns:a16="http://schemas.microsoft.com/office/drawing/2014/main" id="{A5781939-3506-450A-A672-3E5DAFDE7F02}"/>
              </a:ext>
            </a:extLst>
          </p:cNvPr>
          <p:cNvPicPr>
            <a:picLocks noChangeAspect="1"/>
          </p:cNvPicPr>
          <p:nvPr/>
        </p:nvPicPr>
        <p:blipFill>
          <a:blip r:embed="rId2"/>
          <a:stretch>
            <a:fillRect/>
          </a:stretch>
        </p:blipFill>
        <p:spPr>
          <a:xfrm>
            <a:off x="0" y="0"/>
            <a:ext cx="4212701" cy="1085182"/>
          </a:xfrm>
          <a:prstGeom prst="rect">
            <a:avLst/>
          </a:prstGeom>
        </p:spPr>
      </p:pic>
    </p:spTree>
    <p:extLst>
      <p:ext uri="{BB962C8B-B14F-4D97-AF65-F5344CB8AC3E}">
        <p14:creationId xmlns:p14="http://schemas.microsoft.com/office/powerpoint/2010/main" val="1502007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78B1DC-E745-2045-399B-EA2E4F5F2814}"/>
              </a:ext>
            </a:extLst>
          </p:cNvPr>
          <p:cNvSpPr>
            <a:spLocks noGrp="1"/>
          </p:cNvSpPr>
          <p:nvPr>
            <p:ph type="title"/>
          </p:nvPr>
        </p:nvSpPr>
        <p:spPr>
          <a:xfrm>
            <a:off x="4212701" y="0"/>
            <a:ext cx="4517571" cy="1325563"/>
          </a:xfrm>
        </p:spPr>
        <p:txBody>
          <a:bodyPr>
            <a:noAutofit/>
          </a:bodyPr>
          <a:lstStyle/>
          <a:p>
            <a:r>
              <a:rPr lang="it-IT" sz="5400" b="1"/>
              <a:t>AC-17 REMOTE ACCESS</a:t>
            </a:r>
          </a:p>
        </p:txBody>
      </p:sp>
      <p:sp>
        <p:nvSpPr>
          <p:cNvPr id="3" name="Segnaposto contenuto 2">
            <a:extLst>
              <a:ext uri="{FF2B5EF4-FFF2-40B4-BE49-F238E27FC236}">
                <a16:creationId xmlns:a16="http://schemas.microsoft.com/office/drawing/2014/main" id="{753FA3E9-412F-E8CC-B1F5-AB91CE984E88}"/>
              </a:ext>
            </a:extLst>
          </p:cNvPr>
          <p:cNvSpPr>
            <a:spLocks noGrp="1"/>
          </p:cNvSpPr>
          <p:nvPr>
            <p:ph idx="1"/>
          </p:nvPr>
        </p:nvSpPr>
        <p:spPr>
          <a:xfrm>
            <a:off x="218732" y="1325563"/>
            <a:ext cx="11754535" cy="5246687"/>
          </a:xfrm>
        </p:spPr>
        <p:txBody>
          <a:bodyPr>
            <a:normAutofit fontScale="92500" lnSpcReduction="10000"/>
          </a:bodyPr>
          <a:lstStyle/>
          <a:p>
            <a:pPr marL="0" indent="0" algn="just">
              <a:buNone/>
            </a:pPr>
            <a:r>
              <a:rPr lang="it-IT" sz="1800"/>
              <a:t>L’organizzazione:</a:t>
            </a:r>
          </a:p>
          <a:p>
            <a:pPr algn="just"/>
            <a:r>
              <a:rPr lang="it-IT" sz="1800"/>
              <a:t>Stabilisce e documenta le restrizioni all’uso, i requisiti di configurazione/connessione e le linee guida per l’implementazione per ogni tipo di accesso remoto consentito;</a:t>
            </a:r>
          </a:p>
          <a:p>
            <a:pPr algn="just"/>
            <a:r>
              <a:rPr lang="it-IT" sz="1800"/>
              <a:t>Autorizza l’accesso remoto al sistema informativo prima di consentire tali connessioni.</a:t>
            </a:r>
          </a:p>
          <a:p>
            <a:pPr marL="0" indent="0" algn="just">
              <a:buNone/>
            </a:pPr>
            <a:r>
              <a:rPr lang="it-IT" sz="1800" b="1"/>
              <a:t>AC-17 (1) MONITORING AND CONTROL</a:t>
            </a:r>
            <a:r>
              <a:rPr lang="it-IT" sz="1800"/>
              <a:t>: Il sistema informativo monitora e controlla i metodi di accesso remoto.</a:t>
            </a:r>
          </a:p>
          <a:p>
            <a:pPr marL="0" indent="0" algn="just">
              <a:buNone/>
            </a:pPr>
            <a:r>
              <a:rPr lang="it-IT" sz="1800" i="1"/>
              <a:t>Implementazione: </a:t>
            </a:r>
            <a:r>
              <a:rPr lang="it-IT" sz="1800"/>
              <a:t>Si ottiene implementando la famiglia di controlli Audit and Accountability.</a:t>
            </a:r>
          </a:p>
          <a:p>
            <a:pPr marL="0" indent="0" algn="just">
              <a:buNone/>
            </a:pPr>
            <a:r>
              <a:rPr lang="it-IT" sz="1800" b="1"/>
              <a:t>AC-17 (2) PROTECTION OF CONFIDENTIALITY AND ITEGRITY USING ENCRYPTION</a:t>
            </a:r>
            <a:r>
              <a:rPr lang="it-IT" sz="1800"/>
              <a:t>: Il sistema informativo implementa meccanismi crittografici per proteggere la riservatezza e l’integrità delle sessioni di accesso remoto.</a:t>
            </a:r>
          </a:p>
          <a:p>
            <a:pPr marL="0" indent="0" algn="just">
              <a:buNone/>
            </a:pPr>
            <a:r>
              <a:rPr lang="it-IT" sz="1800" i="1"/>
              <a:t>Implementazione</a:t>
            </a:r>
            <a:r>
              <a:rPr lang="it-IT" sz="1800"/>
              <a:t>: La comunicazione avviene attraverso HTTPS.</a:t>
            </a:r>
          </a:p>
          <a:p>
            <a:pPr marL="0" indent="0" algn="just">
              <a:buNone/>
            </a:pPr>
            <a:r>
              <a:rPr lang="it-IT" sz="1800" b="1"/>
              <a:t>AC-17 (3) MANAGED ACCESS CONTROL POINTS: </a:t>
            </a:r>
            <a:r>
              <a:rPr lang="it-IT" sz="1800"/>
              <a:t>Il sistema informativo instrada tutti gli accessi remoti attraverso punti di controllo degli accessi alla rete gestita.</a:t>
            </a:r>
          </a:p>
          <a:p>
            <a:pPr marL="0" indent="0" algn="just">
              <a:buNone/>
            </a:pPr>
            <a:r>
              <a:rPr lang="it-IT" sz="1800" i="1"/>
              <a:t>Implementazione</a:t>
            </a:r>
            <a:r>
              <a:rPr lang="it-IT" sz="1800"/>
              <a:t>: </a:t>
            </a:r>
            <a:r>
              <a:rPr lang="it-IT" sz="1800">
                <a:ea typeface="+mn-lt"/>
                <a:cs typeface="+mn-lt"/>
              </a:rPr>
              <a:t>Il punto di accesso è offerto da NginX che deve reindirizzare opportunamente le richieste verso il microservizio appropriato sulla base dell’URI della richiesta.</a:t>
            </a:r>
          </a:p>
          <a:p>
            <a:pPr marL="0" indent="0" algn="just">
              <a:buNone/>
            </a:pPr>
            <a:r>
              <a:rPr lang="it-IT" sz="1800" b="1"/>
              <a:t>AC-17 (4) PROTECTION OF MECHANISM INFORMATION: </a:t>
            </a:r>
            <a:r>
              <a:rPr lang="it-IT" sz="1800"/>
              <a:t>Autorizzare l’esecuzione di comandi privilegiati e l’accesso a informazioni rilevanti per la sicurezza tramite accesso remoto in maniera tale che sia possibile effettuare il tracciamento. Documentare le motivazioni per l’accesso remoto a tali funzionalità.</a:t>
            </a:r>
          </a:p>
          <a:p>
            <a:pPr marL="0" indent="0" algn="just">
              <a:buNone/>
            </a:pPr>
            <a:r>
              <a:rPr lang="it-IT" sz="1800" i="1"/>
              <a:t>Implementazione: </a:t>
            </a:r>
            <a:r>
              <a:rPr lang="it-IT" sz="1800"/>
              <a:t>Per favorire il tracciamento dell’esecuzione di funzioni privilegiate è stato realizzato un meccanismo di logging che tiene traccia di tutte le azioni privilegiate eseguite all’interno del sistema. </a:t>
            </a:r>
            <a:endParaRPr lang="en-US" sz="1800"/>
          </a:p>
          <a:p>
            <a:pPr marL="0" indent="0" algn="just">
              <a:buNone/>
            </a:pPr>
            <a:endParaRPr lang="it-IT" sz="2000"/>
          </a:p>
        </p:txBody>
      </p:sp>
      <p:pic>
        <p:nvPicPr>
          <p:cNvPr id="4" name="Immagine 3">
            <a:extLst>
              <a:ext uri="{FF2B5EF4-FFF2-40B4-BE49-F238E27FC236}">
                <a16:creationId xmlns:a16="http://schemas.microsoft.com/office/drawing/2014/main" id="{A5781939-3506-450A-A672-3E5DAFDE7F02}"/>
              </a:ext>
            </a:extLst>
          </p:cNvPr>
          <p:cNvPicPr>
            <a:picLocks noChangeAspect="1"/>
          </p:cNvPicPr>
          <p:nvPr/>
        </p:nvPicPr>
        <p:blipFill>
          <a:blip r:embed="rId2"/>
          <a:stretch>
            <a:fillRect/>
          </a:stretch>
        </p:blipFill>
        <p:spPr>
          <a:xfrm>
            <a:off x="0" y="0"/>
            <a:ext cx="4212701" cy="1085182"/>
          </a:xfrm>
          <a:prstGeom prst="rect">
            <a:avLst/>
          </a:prstGeom>
        </p:spPr>
      </p:pic>
    </p:spTree>
    <p:extLst>
      <p:ext uri="{BB962C8B-B14F-4D97-AF65-F5344CB8AC3E}">
        <p14:creationId xmlns:p14="http://schemas.microsoft.com/office/powerpoint/2010/main" val="1804312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78B1DC-E745-2045-399B-EA2E4F5F2814}"/>
              </a:ext>
            </a:extLst>
          </p:cNvPr>
          <p:cNvSpPr>
            <a:spLocks noGrp="1"/>
          </p:cNvSpPr>
          <p:nvPr>
            <p:ph type="title"/>
          </p:nvPr>
        </p:nvSpPr>
        <p:spPr>
          <a:xfrm>
            <a:off x="4212701" y="0"/>
            <a:ext cx="6178208" cy="1325563"/>
          </a:xfrm>
        </p:spPr>
        <p:txBody>
          <a:bodyPr>
            <a:noAutofit/>
          </a:bodyPr>
          <a:lstStyle/>
          <a:p>
            <a:r>
              <a:rPr lang="it-IT" sz="5400" b="1"/>
              <a:t>AC-21 INFORMATION SHARING</a:t>
            </a:r>
          </a:p>
        </p:txBody>
      </p:sp>
      <p:sp>
        <p:nvSpPr>
          <p:cNvPr id="3" name="Segnaposto contenuto 2">
            <a:extLst>
              <a:ext uri="{FF2B5EF4-FFF2-40B4-BE49-F238E27FC236}">
                <a16:creationId xmlns:a16="http://schemas.microsoft.com/office/drawing/2014/main" id="{753FA3E9-412F-E8CC-B1F5-AB91CE984E88}"/>
              </a:ext>
            </a:extLst>
          </p:cNvPr>
          <p:cNvSpPr>
            <a:spLocks noGrp="1"/>
          </p:cNvSpPr>
          <p:nvPr>
            <p:ph idx="1"/>
          </p:nvPr>
        </p:nvSpPr>
        <p:spPr>
          <a:xfrm>
            <a:off x="218732" y="1704671"/>
            <a:ext cx="11754535" cy="4219880"/>
          </a:xfrm>
        </p:spPr>
        <p:txBody>
          <a:bodyPr>
            <a:normAutofit/>
          </a:bodyPr>
          <a:lstStyle/>
          <a:p>
            <a:pPr marL="0" indent="0" algn="just">
              <a:buNone/>
            </a:pPr>
            <a:r>
              <a:rPr lang="it-IT" sz="2400"/>
              <a:t>L’organizzazione:</a:t>
            </a:r>
          </a:p>
          <a:p>
            <a:pPr algn="just"/>
            <a:r>
              <a:rPr lang="it-IT" sz="2400"/>
              <a:t>Facilita la condivisione delle informazioni consentendo agli utenti autorizzati di determinare se l’autorizzazione di accesso assegnate al partner di condivisione corrispondono alle restrizioni di accesso sulle informazioni per circostanze di condivisione delle informazioni definite dall’organizzazione in cui è richiesta la discrezione dell’utente;</a:t>
            </a:r>
          </a:p>
          <a:p>
            <a:pPr algn="just"/>
            <a:r>
              <a:rPr lang="it-IT" sz="2400"/>
              <a:t>Impiega meccanismi automatizzati per assistere agli utenti nel prendere decisioni di condivisione e collaborazione delle informazioni.</a:t>
            </a:r>
          </a:p>
          <a:p>
            <a:pPr marL="0" indent="0" algn="just">
              <a:buNone/>
            </a:pPr>
            <a:r>
              <a:rPr lang="it-IT" sz="2400" i="1"/>
              <a:t>Implementazione: </a:t>
            </a:r>
            <a:r>
              <a:rPr lang="it-IT" sz="2400"/>
              <a:t>Gli utenti non possono visualizzare i dati degli altri utenti. Tuttavia l’amministratore di sicurezza è l’unico che può accedere ad alcune informazioni degli utenti, ai ruoli e ai permessi.</a:t>
            </a:r>
          </a:p>
        </p:txBody>
      </p:sp>
      <p:pic>
        <p:nvPicPr>
          <p:cNvPr id="4" name="Immagine 3">
            <a:extLst>
              <a:ext uri="{FF2B5EF4-FFF2-40B4-BE49-F238E27FC236}">
                <a16:creationId xmlns:a16="http://schemas.microsoft.com/office/drawing/2014/main" id="{A5781939-3506-450A-A672-3E5DAFDE7F02}"/>
              </a:ext>
            </a:extLst>
          </p:cNvPr>
          <p:cNvPicPr>
            <a:picLocks noChangeAspect="1"/>
          </p:cNvPicPr>
          <p:nvPr/>
        </p:nvPicPr>
        <p:blipFill>
          <a:blip r:embed="rId2"/>
          <a:stretch>
            <a:fillRect/>
          </a:stretch>
        </p:blipFill>
        <p:spPr>
          <a:xfrm>
            <a:off x="0" y="0"/>
            <a:ext cx="4212701" cy="1085182"/>
          </a:xfrm>
          <a:prstGeom prst="rect">
            <a:avLst/>
          </a:prstGeom>
        </p:spPr>
      </p:pic>
    </p:spTree>
    <p:extLst>
      <p:ext uri="{BB962C8B-B14F-4D97-AF65-F5344CB8AC3E}">
        <p14:creationId xmlns:p14="http://schemas.microsoft.com/office/powerpoint/2010/main" val="2741844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78B1DC-E745-2045-399B-EA2E4F5F2814}"/>
              </a:ext>
            </a:extLst>
          </p:cNvPr>
          <p:cNvSpPr>
            <a:spLocks noGrp="1"/>
          </p:cNvSpPr>
          <p:nvPr>
            <p:ph type="title"/>
          </p:nvPr>
        </p:nvSpPr>
        <p:spPr>
          <a:xfrm>
            <a:off x="4212701" y="0"/>
            <a:ext cx="6178208" cy="1325563"/>
          </a:xfrm>
        </p:spPr>
        <p:txBody>
          <a:bodyPr>
            <a:noAutofit/>
          </a:bodyPr>
          <a:lstStyle/>
          <a:p>
            <a:r>
              <a:rPr lang="it-IT" sz="5400" b="1"/>
              <a:t>AC-21 INFORMATION SHARING</a:t>
            </a:r>
          </a:p>
        </p:txBody>
      </p:sp>
      <p:pic>
        <p:nvPicPr>
          <p:cNvPr id="4" name="Immagine 3">
            <a:extLst>
              <a:ext uri="{FF2B5EF4-FFF2-40B4-BE49-F238E27FC236}">
                <a16:creationId xmlns:a16="http://schemas.microsoft.com/office/drawing/2014/main" id="{A5781939-3506-450A-A672-3E5DAFDE7F02}"/>
              </a:ext>
            </a:extLst>
          </p:cNvPr>
          <p:cNvPicPr>
            <a:picLocks noChangeAspect="1"/>
          </p:cNvPicPr>
          <p:nvPr/>
        </p:nvPicPr>
        <p:blipFill>
          <a:blip r:embed="rId2"/>
          <a:stretch>
            <a:fillRect/>
          </a:stretch>
        </p:blipFill>
        <p:spPr>
          <a:xfrm>
            <a:off x="0" y="0"/>
            <a:ext cx="4212701" cy="1085182"/>
          </a:xfrm>
          <a:prstGeom prst="rect">
            <a:avLst/>
          </a:prstGeom>
        </p:spPr>
      </p:pic>
      <p:pic>
        <p:nvPicPr>
          <p:cNvPr id="6" name="Immagine 5">
            <a:extLst>
              <a:ext uri="{FF2B5EF4-FFF2-40B4-BE49-F238E27FC236}">
                <a16:creationId xmlns:a16="http://schemas.microsoft.com/office/drawing/2014/main" id="{D0477636-F7DD-75C5-C8CF-CB7A063A73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511" y="1325562"/>
            <a:ext cx="8106977" cy="5475579"/>
          </a:xfrm>
          <a:prstGeom prst="rect">
            <a:avLst/>
          </a:prstGeom>
        </p:spPr>
      </p:pic>
    </p:spTree>
    <p:extLst>
      <p:ext uri="{BB962C8B-B14F-4D97-AF65-F5344CB8AC3E}">
        <p14:creationId xmlns:p14="http://schemas.microsoft.com/office/powerpoint/2010/main" val="3587726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44DD48-894C-37BF-D6FE-A98FB591A879}"/>
              </a:ext>
            </a:extLst>
          </p:cNvPr>
          <p:cNvSpPr>
            <a:spLocks noGrp="1"/>
          </p:cNvSpPr>
          <p:nvPr>
            <p:ph type="title"/>
          </p:nvPr>
        </p:nvSpPr>
        <p:spPr>
          <a:xfrm>
            <a:off x="4212701" y="-205371"/>
            <a:ext cx="7301275" cy="1698171"/>
          </a:xfrm>
        </p:spPr>
        <p:txBody>
          <a:bodyPr>
            <a:normAutofit/>
          </a:bodyPr>
          <a:lstStyle/>
          <a:p>
            <a:r>
              <a:rPr lang="it-IT" sz="5400" b="1"/>
              <a:t>FAMIGLIA DI CONTROLLI:</a:t>
            </a:r>
            <a:br>
              <a:rPr lang="it-IT" sz="5400" b="1"/>
            </a:br>
            <a:r>
              <a:rPr lang="it-IT" sz="5400" b="1"/>
              <a:t>ACCESS CONTROL</a:t>
            </a:r>
          </a:p>
        </p:txBody>
      </p:sp>
      <p:sp>
        <p:nvSpPr>
          <p:cNvPr id="3" name="Segnaposto contenuto 2">
            <a:extLst>
              <a:ext uri="{FF2B5EF4-FFF2-40B4-BE49-F238E27FC236}">
                <a16:creationId xmlns:a16="http://schemas.microsoft.com/office/drawing/2014/main" id="{7C8E28B9-D30D-8219-F8DB-BBFF2F3B9A8F}"/>
              </a:ext>
            </a:extLst>
          </p:cNvPr>
          <p:cNvSpPr>
            <a:spLocks noGrp="1"/>
          </p:cNvSpPr>
          <p:nvPr>
            <p:ph idx="1"/>
          </p:nvPr>
        </p:nvSpPr>
        <p:spPr>
          <a:xfrm>
            <a:off x="214603" y="1862947"/>
            <a:ext cx="11747241" cy="4351338"/>
          </a:xfrm>
        </p:spPr>
        <p:txBody>
          <a:bodyPr>
            <a:normAutofit/>
          </a:bodyPr>
          <a:lstStyle/>
          <a:p>
            <a:pPr marL="0" indent="0" algn="just">
              <a:buNone/>
            </a:pPr>
            <a:r>
              <a:rPr lang="it-IT" sz="3200"/>
              <a:t>Le organizzazioni devono limitare l’accesso al sistema informativo agli utenti e ai processi autorizzati agendo per conto di utenti autorizzati, o dispositivi (inclusi altri sistemi informativi) e ai tipi di operazioni e funzioni che gli utenti autorizzati possono esercitare.</a:t>
            </a:r>
          </a:p>
          <a:p>
            <a:pPr marL="0" indent="0" algn="just">
              <a:buNone/>
            </a:pPr>
            <a:endParaRPr lang="it-IT" sz="3200"/>
          </a:p>
          <a:p>
            <a:pPr marL="0" indent="0" algn="just">
              <a:buNone/>
            </a:pPr>
            <a:r>
              <a:rPr lang="it-IT" sz="3200"/>
              <a:t>Per quanto riguarda questa famiglia di controlli, abbiamo valutato la nostra applicazione con:</a:t>
            </a:r>
          </a:p>
          <a:p>
            <a:pPr marL="0" indent="0" algn="just">
              <a:buNone/>
            </a:pPr>
            <a:r>
              <a:rPr lang="it-IT" sz="3200"/>
              <a:t> assurance level = moderate.</a:t>
            </a:r>
          </a:p>
        </p:txBody>
      </p:sp>
      <p:pic>
        <p:nvPicPr>
          <p:cNvPr id="5" name="Immagine 4">
            <a:extLst>
              <a:ext uri="{FF2B5EF4-FFF2-40B4-BE49-F238E27FC236}">
                <a16:creationId xmlns:a16="http://schemas.microsoft.com/office/drawing/2014/main" id="{DD8C75E8-BC89-52E5-CB54-EC215A9B0162}"/>
              </a:ext>
            </a:extLst>
          </p:cNvPr>
          <p:cNvPicPr>
            <a:picLocks noChangeAspect="1"/>
          </p:cNvPicPr>
          <p:nvPr/>
        </p:nvPicPr>
        <p:blipFill>
          <a:blip r:embed="rId2"/>
          <a:stretch>
            <a:fillRect/>
          </a:stretch>
        </p:blipFill>
        <p:spPr>
          <a:xfrm>
            <a:off x="0" y="0"/>
            <a:ext cx="4212701" cy="1085182"/>
          </a:xfrm>
          <a:prstGeom prst="rect">
            <a:avLst/>
          </a:prstGeom>
        </p:spPr>
      </p:pic>
    </p:spTree>
    <p:extLst>
      <p:ext uri="{BB962C8B-B14F-4D97-AF65-F5344CB8AC3E}">
        <p14:creationId xmlns:p14="http://schemas.microsoft.com/office/powerpoint/2010/main" val="1166242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78B1DC-E745-2045-399B-EA2E4F5F2814}"/>
              </a:ext>
            </a:extLst>
          </p:cNvPr>
          <p:cNvSpPr>
            <a:spLocks noGrp="1"/>
          </p:cNvSpPr>
          <p:nvPr>
            <p:ph type="title"/>
          </p:nvPr>
        </p:nvSpPr>
        <p:spPr>
          <a:xfrm>
            <a:off x="4212701" y="0"/>
            <a:ext cx="4831546" cy="1325563"/>
          </a:xfrm>
        </p:spPr>
        <p:txBody>
          <a:bodyPr>
            <a:noAutofit/>
          </a:bodyPr>
          <a:lstStyle/>
          <a:p>
            <a:r>
              <a:rPr lang="it-IT" sz="5400" b="1"/>
              <a:t>CONTROLLI NON APPLICABILI</a:t>
            </a:r>
          </a:p>
        </p:txBody>
      </p:sp>
      <p:sp>
        <p:nvSpPr>
          <p:cNvPr id="3" name="Segnaposto contenuto 2">
            <a:extLst>
              <a:ext uri="{FF2B5EF4-FFF2-40B4-BE49-F238E27FC236}">
                <a16:creationId xmlns:a16="http://schemas.microsoft.com/office/drawing/2014/main" id="{753FA3E9-412F-E8CC-B1F5-AB91CE984E88}"/>
              </a:ext>
            </a:extLst>
          </p:cNvPr>
          <p:cNvSpPr>
            <a:spLocks noGrp="1"/>
          </p:cNvSpPr>
          <p:nvPr>
            <p:ph idx="1"/>
          </p:nvPr>
        </p:nvSpPr>
        <p:spPr>
          <a:xfrm>
            <a:off x="218732" y="1443070"/>
            <a:ext cx="11754535" cy="5414930"/>
          </a:xfrm>
        </p:spPr>
        <p:txBody>
          <a:bodyPr>
            <a:normAutofit/>
          </a:bodyPr>
          <a:lstStyle/>
          <a:p>
            <a:pPr marL="0" indent="0" algn="just">
              <a:buNone/>
            </a:pPr>
            <a:r>
              <a:rPr lang="it-IT" sz="2400" b="1" dirty="0"/>
              <a:t>AC-2 (2) AUTOMATED TEMPORARY AND EMERGENCY ACCOUNT MANAGEMENT</a:t>
            </a:r>
            <a:r>
              <a:rPr lang="it-IT" sz="2400" dirty="0"/>
              <a:t>: Il sistema non prevede account temporanei e di emergenza.</a:t>
            </a:r>
          </a:p>
          <a:p>
            <a:pPr marL="0" indent="0" algn="just">
              <a:buNone/>
            </a:pPr>
            <a:r>
              <a:rPr lang="it-IT" sz="2400" b="1" dirty="0"/>
              <a:t>AC-11 DEVICE LOCK:</a:t>
            </a:r>
            <a:r>
              <a:rPr lang="it-IT" sz="2400" dirty="0"/>
              <a:t> Il sistema non prevede l’uso di sistemi mobile.</a:t>
            </a:r>
          </a:p>
          <a:p>
            <a:pPr marL="0" indent="0" algn="just">
              <a:buNone/>
            </a:pPr>
            <a:r>
              <a:rPr lang="it-IT" sz="2400" b="1" dirty="0"/>
              <a:t>AC-18 WIRELESS ACCESS </a:t>
            </a:r>
            <a:r>
              <a:rPr lang="it-IT" sz="2400" dirty="0"/>
              <a:t>e relativi sotto controlli: Il sistema non prevede l’uso di sistemi di comunicazione wireless.</a:t>
            </a:r>
          </a:p>
          <a:p>
            <a:pPr marL="0" indent="0" algn="just">
              <a:buNone/>
            </a:pPr>
            <a:r>
              <a:rPr lang="it-IT" sz="2400" b="1" dirty="0"/>
              <a:t>AC-19 ACCESS CONTROL FOR MOBILE DEVICES </a:t>
            </a:r>
            <a:r>
              <a:rPr lang="it-IT" sz="2400" dirty="0"/>
              <a:t>e relativo sotto controllo: Il sistema non prevede l’uso di sistemi mobile.</a:t>
            </a:r>
          </a:p>
          <a:p>
            <a:pPr marL="0" indent="0" algn="just">
              <a:buNone/>
            </a:pPr>
            <a:r>
              <a:rPr lang="it-IT" sz="2400" b="1" dirty="0"/>
              <a:t>AC-20 USE OF EXTERNAL SYSTEMS </a:t>
            </a:r>
            <a:r>
              <a:rPr lang="it-IT" sz="2400" dirty="0"/>
              <a:t>e relativi sotto controlli: Il sistema non prevede l’uso di sistemi esterni.</a:t>
            </a:r>
          </a:p>
          <a:p>
            <a:pPr marL="0" indent="0" algn="just">
              <a:buNone/>
            </a:pPr>
            <a:r>
              <a:rPr lang="it-IT" sz="2400" b="1" dirty="0"/>
              <a:t>AC-22 PUBBLICLY ACCESSIBLE CONTENT: </a:t>
            </a:r>
            <a:r>
              <a:rPr lang="it-IT" sz="2400" dirty="0"/>
              <a:t>La nostra applicazione non prevede di esporre in maniera pubblica i dati sensibili degli utenti. </a:t>
            </a:r>
          </a:p>
          <a:p>
            <a:pPr marL="0" indent="0" algn="just">
              <a:buNone/>
            </a:pPr>
            <a:endParaRPr lang="it-IT" sz="1800" dirty="0"/>
          </a:p>
        </p:txBody>
      </p:sp>
      <p:pic>
        <p:nvPicPr>
          <p:cNvPr id="4" name="Immagine 3">
            <a:extLst>
              <a:ext uri="{FF2B5EF4-FFF2-40B4-BE49-F238E27FC236}">
                <a16:creationId xmlns:a16="http://schemas.microsoft.com/office/drawing/2014/main" id="{A5781939-3506-450A-A672-3E5DAFDE7F02}"/>
              </a:ext>
            </a:extLst>
          </p:cNvPr>
          <p:cNvPicPr>
            <a:picLocks noChangeAspect="1"/>
          </p:cNvPicPr>
          <p:nvPr/>
        </p:nvPicPr>
        <p:blipFill>
          <a:blip r:embed="rId2"/>
          <a:stretch>
            <a:fillRect/>
          </a:stretch>
        </p:blipFill>
        <p:spPr>
          <a:xfrm>
            <a:off x="0" y="0"/>
            <a:ext cx="4212701" cy="1085182"/>
          </a:xfrm>
          <a:prstGeom prst="rect">
            <a:avLst/>
          </a:prstGeom>
        </p:spPr>
      </p:pic>
    </p:spTree>
    <p:extLst>
      <p:ext uri="{BB962C8B-B14F-4D97-AF65-F5344CB8AC3E}">
        <p14:creationId xmlns:p14="http://schemas.microsoft.com/office/powerpoint/2010/main" val="1169880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1" y="1"/>
            <a:ext cx="7979299" cy="830424"/>
          </a:xfrm>
        </p:spPr>
        <p:txBody>
          <a:bodyPr>
            <a:noAutofit/>
          </a:bodyPr>
          <a:lstStyle/>
          <a:p>
            <a:r>
              <a:rPr lang="it-IT" sz="5400" b="1"/>
              <a:t>CONTROLLI HIGH-LEVEL</a:t>
            </a:r>
          </a:p>
        </p:txBody>
      </p:sp>
      <p:sp>
        <p:nvSpPr>
          <p:cNvPr id="3" name="Segnaposto contenuto 2">
            <a:extLst>
              <a:ext uri="{FF2B5EF4-FFF2-40B4-BE49-F238E27FC236}">
                <a16:creationId xmlns:a16="http://schemas.microsoft.com/office/drawing/2014/main" id="{C7DFE673-3F92-24FA-FD6E-DC71E84D4551}"/>
              </a:ext>
            </a:extLst>
          </p:cNvPr>
          <p:cNvSpPr>
            <a:spLocks noGrp="1"/>
          </p:cNvSpPr>
          <p:nvPr>
            <p:ph idx="1"/>
          </p:nvPr>
        </p:nvSpPr>
        <p:spPr>
          <a:xfrm>
            <a:off x="174355" y="1325564"/>
            <a:ext cx="11843290" cy="5364486"/>
          </a:xfrm>
        </p:spPr>
        <p:txBody>
          <a:bodyPr>
            <a:normAutofit fontScale="92500" lnSpcReduction="10000"/>
          </a:bodyPr>
          <a:lstStyle/>
          <a:p>
            <a:pPr marL="0" indent="0" algn="just">
              <a:buNone/>
            </a:pPr>
            <a:r>
              <a:rPr lang="it-IT" sz="2400" b="1"/>
              <a:t>AC-2 (11) USAGE CONDITIONS: </a:t>
            </a:r>
            <a:r>
              <a:rPr lang="it-IT" sz="2400"/>
              <a:t>Specificare e far rispettare le condizioni di utilizzo (circostanze sotto le quali gli account di sistema possono essere usati).</a:t>
            </a:r>
          </a:p>
          <a:p>
            <a:pPr marL="0" indent="0" algn="just">
              <a:buNone/>
            </a:pPr>
            <a:r>
              <a:rPr lang="it-IT" sz="2400" b="1"/>
              <a:t>AC-2 (12) ACCOUNT MONITORING FOR ATYPICAL USAGE: </a:t>
            </a:r>
            <a:r>
              <a:rPr lang="it-IT" sz="2400"/>
              <a:t>Monitorare gli account di sistema riguardo utilizzi atipici e report di questo tipo di utilizzi.</a:t>
            </a:r>
          </a:p>
          <a:p>
            <a:pPr marL="0" indent="0" algn="just">
              <a:buNone/>
            </a:pPr>
            <a:r>
              <a:rPr lang="it-IT" sz="2400" b="1"/>
              <a:t>AC-4 (4) EMBEDDED DATA TYPES:</a:t>
            </a:r>
            <a:r>
              <a:rPr lang="it-IT" sz="2400" i="1"/>
              <a:t> </a:t>
            </a:r>
            <a:r>
              <a:rPr lang="it-IT" sz="2400"/>
              <a:t>Prevenire che le informazioni cifrate bypassino i meccanismi di controllo del flusso descritti in AC-4. </a:t>
            </a:r>
          </a:p>
          <a:p>
            <a:pPr marL="0" indent="0" algn="just">
              <a:buNone/>
            </a:pPr>
            <a:r>
              <a:rPr lang="it-IT" sz="2400" b="1"/>
              <a:t>AC-10 CURRENT SESSION CONTROL:</a:t>
            </a:r>
            <a:r>
              <a:rPr lang="it-IT" sz="2400"/>
              <a:t> Limitare il numero di sessioni contemporanee per ogni account o tipologia di account. </a:t>
            </a:r>
          </a:p>
          <a:p>
            <a:pPr marL="0" indent="0" algn="just">
              <a:buNone/>
            </a:pPr>
            <a:r>
              <a:rPr lang="it-IT" sz="2400" b="1"/>
              <a:t>AC-18 (4) RESTRICT CONFIGURATION BY USERS: </a:t>
            </a:r>
            <a:r>
              <a:rPr lang="it-IT" sz="2400"/>
              <a:t>Identificare e autorizzare esplicitamente gli utenti autorizzati a configurare in modo indipendente la capacità di rete wireless.</a:t>
            </a:r>
          </a:p>
          <a:p>
            <a:pPr marL="0" indent="0" algn="just">
              <a:buNone/>
            </a:pPr>
            <a:r>
              <a:rPr lang="it-IT" sz="2400" b="1"/>
              <a:t>AC-18 (5) ANTENNAS AND TRASMISSION POWER LEVELS: </a:t>
            </a:r>
            <a:r>
              <a:rPr lang="it-IT" sz="2400"/>
              <a:t>Selezionare le antenne radio e calibrare i livelli di potenza di trasmissione per ridurre la probabilità che i segnali dai punti di accesso wireless possano essere ricevuti al di fuori dei confini dell’organizzazione.</a:t>
            </a:r>
          </a:p>
          <a:p>
            <a:pPr marL="0" indent="0" algn="just">
              <a:buNone/>
            </a:pPr>
            <a:r>
              <a:rPr lang="it-IT" sz="2400"/>
              <a:t>Date le scelte implementative fatte per il nostro sistema, questi controlli risulterebbero inapplicabili, quindi potremmo trasformare l’assurance level della nostra applicazione da moderate ad high. </a:t>
            </a:r>
          </a:p>
          <a:p>
            <a:pPr marL="0" indent="0" algn="just">
              <a:buNone/>
            </a:pPr>
            <a:endParaRPr lang="it-IT" sz="2400"/>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spTree>
    <p:extLst>
      <p:ext uri="{BB962C8B-B14F-4D97-AF65-F5344CB8AC3E}">
        <p14:creationId xmlns:p14="http://schemas.microsoft.com/office/powerpoint/2010/main" val="843412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1" y="0"/>
            <a:ext cx="7979299" cy="1325563"/>
          </a:xfrm>
        </p:spPr>
        <p:txBody>
          <a:bodyPr>
            <a:noAutofit/>
          </a:bodyPr>
          <a:lstStyle/>
          <a:p>
            <a:r>
              <a:rPr lang="it-IT" sz="5400" b="1"/>
              <a:t>AC-1 POLICY AND PROCEDURES</a:t>
            </a:r>
          </a:p>
        </p:txBody>
      </p:sp>
      <p:sp>
        <p:nvSpPr>
          <p:cNvPr id="3" name="Segnaposto contenuto 2">
            <a:extLst>
              <a:ext uri="{FF2B5EF4-FFF2-40B4-BE49-F238E27FC236}">
                <a16:creationId xmlns:a16="http://schemas.microsoft.com/office/drawing/2014/main" id="{C7DFE673-3F92-24FA-FD6E-DC71E84D4551}"/>
              </a:ext>
            </a:extLst>
          </p:cNvPr>
          <p:cNvSpPr>
            <a:spLocks noGrp="1"/>
          </p:cNvSpPr>
          <p:nvPr>
            <p:ph idx="1"/>
          </p:nvPr>
        </p:nvSpPr>
        <p:spPr>
          <a:xfrm>
            <a:off x="110413" y="1459397"/>
            <a:ext cx="11991392" cy="5211989"/>
          </a:xfrm>
        </p:spPr>
        <p:txBody>
          <a:bodyPr>
            <a:normAutofit/>
          </a:bodyPr>
          <a:lstStyle/>
          <a:p>
            <a:pPr marL="0" indent="0" algn="just">
              <a:buNone/>
            </a:pPr>
            <a:r>
              <a:rPr lang="it-IT" sz="2400"/>
              <a:t>L’organizzazione:</a:t>
            </a:r>
          </a:p>
          <a:p>
            <a:pPr algn="just"/>
            <a:r>
              <a:rPr lang="it-IT" sz="2400"/>
              <a:t>sviluppa, documenta e divulga a [Assignment: personale o ruoli definiti dall’organizzazione]:</a:t>
            </a:r>
          </a:p>
          <a:p>
            <a:pPr marL="914400" lvl="1" indent="-457200" algn="just">
              <a:buFont typeface="+mj-lt"/>
              <a:buAutoNum type="arabicPeriod"/>
            </a:pPr>
            <a:r>
              <a:rPr lang="it-IT"/>
              <a:t>una politica di controllo degli accessi che affronti scopo, ambito, ruoli, responsabilità, impegno di gestione, coordinamento tra entità organizzative e conformità;</a:t>
            </a:r>
          </a:p>
          <a:p>
            <a:pPr marL="914400" lvl="1" indent="-457200" algn="just">
              <a:buFont typeface="+mj-lt"/>
              <a:buAutoNum type="arabicPeriod"/>
            </a:pPr>
            <a:r>
              <a:rPr lang="it-IT"/>
              <a:t>procedure per facilitare l’attuazione della politica di controllo degli accessi e dei relativi controlli degli accessi;</a:t>
            </a:r>
          </a:p>
          <a:p>
            <a:pPr algn="just"/>
            <a:r>
              <a:rPr lang="it-IT" sz="2400"/>
              <a:t>revisiona e aggiorna l’attuale:</a:t>
            </a:r>
          </a:p>
          <a:p>
            <a:pPr marL="914400" lvl="1" indent="-457200" algn="just">
              <a:buFont typeface="+mj-lt"/>
              <a:buAutoNum type="arabicPeriod"/>
            </a:pPr>
            <a:r>
              <a:rPr lang="it-IT"/>
              <a:t>politica di controllo degli accessi [Assignment: frequenza definita dall’organizzazione];</a:t>
            </a:r>
          </a:p>
          <a:p>
            <a:pPr marL="914400" lvl="1" indent="-457200" algn="just">
              <a:buFont typeface="+mj-lt"/>
              <a:buAutoNum type="arabicPeriod"/>
            </a:pPr>
            <a:r>
              <a:rPr lang="it-IT"/>
              <a:t>procedure di controllo degli accessi [Assignment: frequenza definita dall’organizzazione].</a:t>
            </a:r>
          </a:p>
          <a:p>
            <a:pPr marL="0" indent="0">
              <a:buNone/>
            </a:pPr>
            <a:r>
              <a:rPr lang="it-IT" sz="2400" i="1"/>
              <a:t>Implementazione</a:t>
            </a:r>
            <a:r>
              <a:rPr lang="it-IT" sz="2400"/>
              <a:t>: Per implementare le policy all’interno del nostro sistema è stato utilizzato lo standard RBAC (role based access control). </a:t>
            </a:r>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spTree>
    <p:extLst>
      <p:ext uri="{BB962C8B-B14F-4D97-AF65-F5344CB8AC3E}">
        <p14:creationId xmlns:p14="http://schemas.microsoft.com/office/powerpoint/2010/main" val="3661466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78B1DC-E745-2045-399B-EA2E4F5F2814}"/>
              </a:ext>
            </a:extLst>
          </p:cNvPr>
          <p:cNvSpPr>
            <a:spLocks noGrp="1"/>
          </p:cNvSpPr>
          <p:nvPr>
            <p:ph type="title"/>
          </p:nvPr>
        </p:nvSpPr>
        <p:spPr>
          <a:xfrm>
            <a:off x="4212701" y="0"/>
            <a:ext cx="4517571" cy="1325563"/>
          </a:xfrm>
        </p:spPr>
        <p:txBody>
          <a:bodyPr>
            <a:noAutofit/>
          </a:bodyPr>
          <a:lstStyle/>
          <a:p>
            <a:r>
              <a:rPr lang="it-IT" sz="5400" b="1"/>
              <a:t>AC-2 ACCOUNT MANAGEMENT</a:t>
            </a:r>
          </a:p>
        </p:txBody>
      </p:sp>
      <p:sp>
        <p:nvSpPr>
          <p:cNvPr id="3" name="Segnaposto contenuto 2">
            <a:extLst>
              <a:ext uri="{FF2B5EF4-FFF2-40B4-BE49-F238E27FC236}">
                <a16:creationId xmlns:a16="http://schemas.microsoft.com/office/drawing/2014/main" id="{753FA3E9-412F-E8CC-B1F5-AB91CE984E88}"/>
              </a:ext>
            </a:extLst>
          </p:cNvPr>
          <p:cNvSpPr>
            <a:spLocks noGrp="1"/>
          </p:cNvSpPr>
          <p:nvPr>
            <p:ph idx="1"/>
          </p:nvPr>
        </p:nvSpPr>
        <p:spPr>
          <a:xfrm>
            <a:off x="206829" y="1866738"/>
            <a:ext cx="11778341" cy="4362612"/>
          </a:xfrm>
        </p:spPr>
        <p:txBody>
          <a:bodyPr>
            <a:normAutofit lnSpcReduction="10000"/>
          </a:bodyPr>
          <a:lstStyle/>
          <a:p>
            <a:pPr marL="0" indent="0" algn="just">
              <a:buNone/>
            </a:pPr>
            <a:r>
              <a:rPr lang="it-IT" sz="2400"/>
              <a:t>L’organizzazione: </a:t>
            </a:r>
          </a:p>
          <a:p>
            <a:pPr algn="just"/>
            <a:r>
              <a:rPr lang="it-IT" sz="2400"/>
              <a:t>identifica, seleziona e assegna i tipi di account del sistema informativo;</a:t>
            </a:r>
          </a:p>
          <a:p>
            <a:pPr algn="just"/>
            <a:r>
              <a:rPr lang="it-IT" sz="2400"/>
              <a:t>specifica gli utenti autorizzati del sistema informativo, l’appartenenza a gruppi e ruoli e le autorizzazioni di accesso (ovvero i privilegi) e altri attributi (come richiesto) per ciascun account;</a:t>
            </a:r>
          </a:p>
          <a:p>
            <a:pPr algn="just"/>
            <a:r>
              <a:rPr lang="it-IT" sz="2400"/>
              <a:t>crea, abilita, modifica, disabilita e rimuove account del sistema informativo in conformità con [Assignment: procedure o condizioni definite dall’organizzazione]; </a:t>
            </a:r>
          </a:p>
          <a:p>
            <a:pPr algn="just"/>
            <a:r>
              <a:rPr lang="it-IT" sz="2400"/>
              <a:t>autorizza l’accesso al sistema informativo in base a: 1. un’autorizzazione di accesso valida; 2. utilizzo previsto del sistema; 3. altri attributi richiesti dall’organizzazione o dalle missioni/funzioni aziendali associate;</a:t>
            </a:r>
          </a:p>
          <a:p>
            <a:pPr algn="just"/>
            <a:r>
              <a:rPr lang="it-IT" sz="2400"/>
              <a:t>stabilisce un processo per la riemissione delle credenziali dell’account condiviso/di gruppo (se distribuito) quando gli individui vengono rimossi dal gruppo. </a:t>
            </a:r>
          </a:p>
        </p:txBody>
      </p:sp>
      <p:pic>
        <p:nvPicPr>
          <p:cNvPr id="4" name="Immagine 3">
            <a:extLst>
              <a:ext uri="{FF2B5EF4-FFF2-40B4-BE49-F238E27FC236}">
                <a16:creationId xmlns:a16="http://schemas.microsoft.com/office/drawing/2014/main" id="{A5781939-3506-450A-A672-3E5DAFDE7F02}"/>
              </a:ext>
            </a:extLst>
          </p:cNvPr>
          <p:cNvPicPr>
            <a:picLocks noChangeAspect="1"/>
          </p:cNvPicPr>
          <p:nvPr/>
        </p:nvPicPr>
        <p:blipFill>
          <a:blip r:embed="rId2"/>
          <a:stretch>
            <a:fillRect/>
          </a:stretch>
        </p:blipFill>
        <p:spPr>
          <a:xfrm>
            <a:off x="0" y="0"/>
            <a:ext cx="4212701" cy="1085182"/>
          </a:xfrm>
          <a:prstGeom prst="rect">
            <a:avLst/>
          </a:prstGeom>
        </p:spPr>
      </p:pic>
    </p:spTree>
    <p:extLst>
      <p:ext uri="{BB962C8B-B14F-4D97-AF65-F5344CB8AC3E}">
        <p14:creationId xmlns:p14="http://schemas.microsoft.com/office/powerpoint/2010/main" val="834770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78B1DC-E745-2045-399B-EA2E4F5F2814}"/>
              </a:ext>
            </a:extLst>
          </p:cNvPr>
          <p:cNvSpPr>
            <a:spLocks noGrp="1"/>
          </p:cNvSpPr>
          <p:nvPr>
            <p:ph type="title"/>
          </p:nvPr>
        </p:nvSpPr>
        <p:spPr>
          <a:xfrm>
            <a:off x="5250926" y="0"/>
            <a:ext cx="4540774" cy="1325563"/>
          </a:xfrm>
        </p:spPr>
        <p:txBody>
          <a:bodyPr>
            <a:noAutofit/>
          </a:bodyPr>
          <a:lstStyle/>
          <a:p>
            <a:r>
              <a:rPr lang="it-IT" sz="5400" b="1"/>
              <a:t>AC-2 ACCOUNT MANAGEMENT</a:t>
            </a:r>
          </a:p>
        </p:txBody>
      </p:sp>
      <p:sp>
        <p:nvSpPr>
          <p:cNvPr id="3" name="Segnaposto contenuto 2">
            <a:extLst>
              <a:ext uri="{FF2B5EF4-FFF2-40B4-BE49-F238E27FC236}">
                <a16:creationId xmlns:a16="http://schemas.microsoft.com/office/drawing/2014/main" id="{753FA3E9-412F-E8CC-B1F5-AB91CE984E88}"/>
              </a:ext>
            </a:extLst>
          </p:cNvPr>
          <p:cNvSpPr>
            <a:spLocks noGrp="1"/>
          </p:cNvSpPr>
          <p:nvPr>
            <p:ph idx="1"/>
          </p:nvPr>
        </p:nvSpPr>
        <p:spPr>
          <a:xfrm>
            <a:off x="166396" y="1325563"/>
            <a:ext cx="11859208" cy="5414930"/>
          </a:xfrm>
        </p:spPr>
        <p:txBody>
          <a:bodyPr>
            <a:normAutofit/>
          </a:bodyPr>
          <a:lstStyle/>
          <a:p>
            <a:pPr marL="0" indent="0" algn="just">
              <a:buNone/>
            </a:pPr>
            <a:r>
              <a:rPr lang="it-IT" sz="2000" b="1"/>
              <a:t>AC-2 (1) AUTOMATED SYSTEM ACCOUNT MANAGEMENT</a:t>
            </a:r>
            <a:r>
              <a:rPr lang="it-IT" sz="2000"/>
              <a:t>: L’organizzazione utilizza meccanismi automatizzati per supportare la gestione degli account del sistema informativo.</a:t>
            </a:r>
          </a:p>
          <a:p>
            <a:pPr marL="0" indent="0" algn="just">
              <a:buNone/>
            </a:pPr>
            <a:r>
              <a:rPr lang="it-IT" sz="2000" i="1"/>
              <a:t>Implementazione</a:t>
            </a:r>
            <a:r>
              <a:rPr lang="it-IT" sz="2000"/>
              <a:t>: Keycloak mette a disposizione una console di account management per gestire gli account utenti.</a:t>
            </a:r>
          </a:p>
          <a:p>
            <a:pPr marL="0" indent="0" algn="just">
              <a:buNone/>
            </a:pPr>
            <a:r>
              <a:rPr lang="it-IT" sz="2000" b="1"/>
              <a:t>AC-2 (4): AUTOMATED AUDIT ACTIONS</a:t>
            </a:r>
            <a:r>
              <a:rPr lang="it-IT" sz="2000"/>
              <a:t>: Il sistema informativo verifica automaticamente le azioni di creazione, modifica, abilitazione, disabilitazione e rimozione dell’account e notifica.</a:t>
            </a:r>
          </a:p>
          <a:p>
            <a:pPr marL="0" indent="0" algn="just">
              <a:buNone/>
            </a:pPr>
            <a:r>
              <a:rPr lang="it-IT" sz="2000" i="1"/>
              <a:t>Implementazione</a:t>
            </a:r>
            <a:r>
              <a:rPr lang="it-IT" sz="2000"/>
              <a:t>: Keycloak mette a disposizione una console di account management per gestire gli account utenti.</a:t>
            </a:r>
          </a:p>
          <a:p>
            <a:pPr marL="0" indent="0" algn="just">
              <a:buNone/>
            </a:pPr>
            <a:r>
              <a:rPr lang="it-IT" sz="2000" b="1"/>
              <a:t>AC-2 (5) INACTIVITY LOGOUT: </a:t>
            </a:r>
            <a:r>
              <a:rPr lang="it-IT" sz="2000"/>
              <a:t>Il sistema prevede un logout dell’utente nel momento in cui c’è un periodo di tempo di inattività. </a:t>
            </a:r>
          </a:p>
          <a:p>
            <a:pPr marL="0" indent="0" algn="just">
              <a:buNone/>
            </a:pPr>
            <a:r>
              <a:rPr lang="it-IT" sz="2000" i="1"/>
              <a:t>Implementazione: </a:t>
            </a:r>
            <a:r>
              <a:rPr lang="it-IT" sz="2000"/>
              <a:t>Il sistema attraverso Keycloak prevede un logout forzato dell’utente dopo 15 minuti di inattività. </a:t>
            </a:r>
          </a:p>
          <a:p>
            <a:pPr marL="0" indent="0" algn="just">
              <a:buNone/>
            </a:pPr>
            <a:endParaRPr lang="it-IT" sz="2000"/>
          </a:p>
        </p:txBody>
      </p:sp>
      <p:pic>
        <p:nvPicPr>
          <p:cNvPr id="4" name="Immagine 3">
            <a:extLst>
              <a:ext uri="{FF2B5EF4-FFF2-40B4-BE49-F238E27FC236}">
                <a16:creationId xmlns:a16="http://schemas.microsoft.com/office/drawing/2014/main" id="{A5781939-3506-450A-A672-3E5DAFDE7F02}"/>
              </a:ext>
            </a:extLst>
          </p:cNvPr>
          <p:cNvPicPr>
            <a:picLocks noChangeAspect="1"/>
          </p:cNvPicPr>
          <p:nvPr/>
        </p:nvPicPr>
        <p:blipFill>
          <a:blip r:embed="rId2"/>
          <a:stretch>
            <a:fillRect/>
          </a:stretch>
        </p:blipFill>
        <p:spPr>
          <a:xfrm>
            <a:off x="0" y="0"/>
            <a:ext cx="4212701" cy="1085182"/>
          </a:xfrm>
          <a:prstGeom prst="rect">
            <a:avLst/>
          </a:prstGeom>
        </p:spPr>
      </p:pic>
    </p:spTree>
    <p:extLst>
      <p:ext uri="{BB962C8B-B14F-4D97-AF65-F5344CB8AC3E}">
        <p14:creationId xmlns:p14="http://schemas.microsoft.com/office/powerpoint/2010/main" val="566748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78B1DC-E745-2045-399B-EA2E4F5F2814}"/>
              </a:ext>
            </a:extLst>
          </p:cNvPr>
          <p:cNvSpPr>
            <a:spLocks noGrp="1"/>
          </p:cNvSpPr>
          <p:nvPr>
            <p:ph type="title"/>
          </p:nvPr>
        </p:nvSpPr>
        <p:spPr>
          <a:xfrm>
            <a:off x="5336651" y="0"/>
            <a:ext cx="4674124" cy="1325563"/>
          </a:xfrm>
        </p:spPr>
        <p:txBody>
          <a:bodyPr>
            <a:noAutofit/>
          </a:bodyPr>
          <a:lstStyle/>
          <a:p>
            <a:r>
              <a:rPr lang="it-IT" sz="5400" b="1"/>
              <a:t>AC-3 ACCESS ENFORCEMENT</a:t>
            </a:r>
          </a:p>
        </p:txBody>
      </p:sp>
      <p:sp>
        <p:nvSpPr>
          <p:cNvPr id="3" name="Segnaposto contenuto 2">
            <a:extLst>
              <a:ext uri="{FF2B5EF4-FFF2-40B4-BE49-F238E27FC236}">
                <a16:creationId xmlns:a16="http://schemas.microsoft.com/office/drawing/2014/main" id="{753FA3E9-412F-E8CC-B1F5-AB91CE984E88}"/>
              </a:ext>
            </a:extLst>
          </p:cNvPr>
          <p:cNvSpPr>
            <a:spLocks noGrp="1"/>
          </p:cNvSpPr>
          <p:nvPr>
            <p:ph idx="1"/>
          </p:nvPr>
        </p:nvSpPr>
        <p:spPr>
          <a:xfrm>
            <a:off x="149290" y="1325563"/>
            <a:ext cx="11787786" cy="5275262"/>
          </a:xfrm>
        </p:spPr>
        <p:txBody>
          <a:bodyPr>
            <a:normAutofit lnSpcReduction="10000"/>
          </a:bodyPr>
          <a:lstStyle/>
          <a:p>
            <a:pPr marL="0" indent="0" algn="just">
              <a:buNone/>
            </a:pPr>
            <a:endParaRPr lang="it-IT" sz="2000"/>
          </a:p>
          <a:p>
            <a:pPr marL="0" indent="0" algn="just">
              <a:buNone/>
            </a:pPr>
            <a:r>
              <a:rPr lang="it-IT" sz="2000"/>
              <a:t>Il sistema informativo applica le autorizzazioni approvate per l’accesso logico alle informazioni e alle risorse di sistema in conformità con le politiche di controllo degli accessi applicabili. </a:t>
            </a:r>
          </a:p>
          <a:p>
            <a:pPr marL="0" indent="0" algn="just">
              <a:buNone/>
            </a:pPr>
            <a:r>
              <a:rPr lang="it-IT" sz="2000" b="1"/>
              <a:t>AC-3 (5) SECURITY-RELEVANT INFORMATION: </a:t>
            </a:r>
            <a:r>
              <a:rPr lang="it-IT" sz="2000"/>
              <a:t>Prevenire l’accesso a informazioni rilevanti per la sicurezza quando il sistema si trova in uno stato operabile.</a:t>
            </a:r>
          </a:p>
          <a:p>
            <a:pPr marL="0" indent="0" algn="just">
              <a:buNone/>
            </a:pPr>
            <a:r>
              <a:rPr lang="it-IT" sz="2000" i="1"/>
              <a:t>Implementazione: </a:t>
            </a:r>
            <a:r>
              <a:rPr lang="it-IT" sz="2000"/>
              <a:t>L’applicazione impiega servizi per proteggere i dati privati e applica crittografia al livello trasporto per tutte le comunicazioni con entità esterne al perimetro di sicurezza, descritto dalla rete privata realizzata nell’infrastruttura cloud; inoltre, impiega un servizio di Identity and Access Management per garantire che soltanto entità autorizzate possano accedere alle risorse del sistema.</a:t>
            </a:r>
          </a:p>
          <a:p>
            <a:pPr marL="0" indent="0" algn="just">
              <a:buNone/>
            </a:pPr>
            <a:r>
              <a:rPr lang="it-IT" sz="2000" b="1"/>
              <a:t>AC-3 (7) ROLE-BASED ACCESS CONTROL:</a:t>
            </a:r>
            <a:r>
              <a:rPr lang="it-IT" sz="2000"/>
              <a:t> Definire l’accesso alle risorse in base al ruolo assunto dal soggetto.</a:t>
            </a:r>
          </a:p>
          <a:p>
            <a:pPr marL="0" indent="0" algn="just">
              <a:buNone/>
            </a:pPr>
            <a:r>
              <a:rPr lang="it-IT" sz="2000" i="1"/>
              <a:t>Implementazione</a:t>
            </a:r>
            <a:r>
              <a:rPr lang="it-IT" sz="2000"/>
              <a:t>: Keycloak, il sistema di IAM impiegato nell’applicazione, permette di applicare la politica RBAC per il controllo degli accessi.</a:t>
            </a:r>
          </a:p>
          <a:p>
            <a:pPr marL="0" indent="0" algn="just">
              <a:buNone/>
            </a:pPr>
            <a:r>
              <a:rPr lang="it-IT" sz="2000" b="1"/>
              <a:t>AC-3 (11) RESTRICT ACCESS TO SPECIFIC INFORMATION TYPES:</a:t>
            </a:r>
            <a:r>
              <a:rPr lang="it-IT" sz="2000"/>
              <a:t> Implementare un accesso basato su ruolo che permette l’accesso a specifiche informazioni all’interno del database e non alla sua interezza.</a:t>
            </a:r>
          </a:p>
          <a:p>
            <a:pPr marL="0" indent="0" algn="just">
              <a:buNone/>
            </a:pPr>
            <a:r>
              <a:rPr lang="it-IT" sz="2000" i="1"/>
              <a:t>Implementazione</a:t>
            </a:r>
            <a:r>
              <a:rPr lang="it-IT" sz="2000"/>
              <a:t>: Esiste un account temporaneo per l'accesso a </a:t>
            </a:r>
            <a:r>
              <a:rPr lang="it-IT" sz="2000" i="1" err="1"/>
              <a:t>MongoDB </a:t>
            </a:r>
            <a:r>
              <a:rPr lang="it-IT" sz="2000"/>
              <a:t>per ogni microservizio, il cui ruolo è stato definito assegnando a ognuno di essi un insieme minimale di azioni permesse, definito a grana fine in modo coerente con i privilegi necessari all'applicazione tali da permetterne il corretto funzionamento. </a:t>
            </a:r>
            <a:endParaRPr lang="it-IT" sz="1600"/>
          </a:p>
          <a:p>
            <a:pPr marL="0" indent="0" algn="just">
              <a:buNone/>
            </a:pPr>
            <a:endParaRPr lang="it-IT" sz="2000"/>
          </a:p>
          <a:p>
            <a:pPr marL="0" indent="0" algn="just">
              <a:buNone/>
            </a:pPr>
            <a:endParaRPr lang="it-IT" sz="2000"/>
          </a:p>
        </p:txBody>
      </p:sp>
      <p:pic>
        <p:nvPicPr>
          <p:cNvPr id="4" name="Immagine 3">
            <a:extLst>
              <a:ext uri="{FF2B5EF4-FFF2-40B4-BE49-F238E27FC236}">
                <a16:creationId xmlns:a16="http://schemas.microsoft.com/office/drawing/2014/main" id="{A5781939-3506-450A-A672-3E5DAFDE7F02}"/>
              </a:ext>
            </a:extLst>
          </p:cNvPr>
          <p:cNvPicPr>
            <a:picLocks noChangeAspect="1"/>
          </p:cNvPicPr>
          <p:nvPr/>
        </p:nvPicPr>
        <p:blipFill>
          <a:blip r:embed="rId2"/>
          <a:stretch>
            <a:fillRect/>
          </a:stretch>
        </p:blipFill>
        <p:spPr>
          <a:xfrm>
            <a:off x="0" y="0"/>
            <a:ext cx="4212701" cy="1085182"/>
          </a:xfrm>
          <a:prstGeom prst="rect">
            <a:avLst/>
          </a:prstGeom>
        </p:spPr>
      </p:pic>
    </p:spTree>
    <p:extLst>
      <p:ext uri="{BB962C8B-B14F-4D97-AF65-F5344CB8AC3E}">
        <p14:creationId xmlns:p14="http://schemas.microsoft.com/office/powerpoint/2010/main" val="321384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753FA3E9-412F-E8CC-B1F5-AB91CE984E88}"/>
              </a:ext>
            </a:extLst>
          </p:cNvPr>
          <p:cNvSpPr>
            <a:spLocks noGrp="1"/>
          </p:cNvSpPr>
          <p:nvPr>
            <p:ph idx="1"/>
          </p:nvPr>
        </p:nvSpPr>
        <p:spPr>
          <a:xfrm>
            <a:off x="149290" y="1325563"/>
            <a:ext cx="11787786" cy="5414930"/>
          </a:xfrm>
        </p:spPr>
        <p:txBody>
          <a:bodyPr>
            <a:normAutofit/>
          </a:bodyPr>
          <a:lstStyle/>
          <a:p>
            <a:pPr marL="0" indent="0" algn="just">
              <a:buNone/>
            </a:pPr>
            <a:endParaRPr lang="it-IT" sz="2000"/>
          </a:p>
          <a:p>
            <a:pPr marL="0" indent="0" algn="just">
              <a:buNone/>
            </a:pPr>
            <a:endParaRPr lang="it-IT" sz="2000"/>
          </a:p>
        </p:txBody>
      </p:sp>
      <p:pic>
        <p:nvPicPr>
          <p:cNvPr id="4" name="Immagine 3">
            <a:extLst>
              <a:ext uri="{FF2B5EF4-FFF2-40B4-BE49-F238E27FC236}">
                <a16:creationId xmlns:a16="http://schemas.microsoft.com/office/drawing/2014/main" id="{A5781939-3506-450A-A672-3E5DAFDE7F02}"/>
              </a:ext>
            </a:extLst>
          </p:cNvPr>
          <p:cNvPicPr>
            <a:picLocks noChangeAspect="1"/>
          </p:cNvPicPr>
          <p:nvPr/>
        </p:nvPicPr>
        <p:blipFill>
          <a:blip r:embed="rId2"/>
          <a:stretch>
            <a:fillRect/>
          </a:stretch>
        </p:blipFill>
        <p:spPr>
          <a:xfrm>
            <a:off x="0" y="0"/>
            <a:ext cx="4212701" cy="1085182"/>
          </a:xfrm>
          <a:prstGeom prst="rect">
            <a:avLst/>
          </a:prstGeom>
        </p:spPr>
      </p:pic>
      <p:pic>
        <p:nvPicPr>
          <p:cNvPr id="5" name="Immagine 4">
            <a:extLst>
              <a:ext uri="{FF2B5EF4-FFF2-40B4-BE49-F238E27FC236}">
                <a16:creationId xmlns:a16="http://schemas.microsoft.com/office/drawing/2014/main" id="{94589FED-3CDE-F361-D334-634B437AC9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624" y="2663123"/>
            <a:ext cx="10752752" cy="1531753"/>
          </a:xfrm>
          <a:prstGeom prst="rect">
            <a:avLst/>
          </a:prstGeom>
        </p:spPr>
      </p:pic>
    </p:spTree>
    <p:extLst>
      <p:ext uri="{BB962C8B-B14F-4D97-AF65-F5344CB8AC3E}">
        <p14:creationId xmlns:p14="http://schemas.microsoft.com/office/powerpoint/2010/main" val="704988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78B1DC-E745-2045-399B-EA2E4F5F2814}"/>
              </a:ext>
            </a:extLst>
          </p:cNvPr>
          <p:cNvSpPr>
            <a:spLocks noGrp="1"/>
          </p:cNvSpPr>
          <p:nvPr>
            <p:ph type="title"/>
          </p:nvPr>
        </p:nvSpPr>
        <p:spPr>
          <a:xfrm>
            <a:off x="4212701" y="0"/>
            <a:ext cx="6244710" cy="1325563"/>
          </a:xfrm>
        </p:spPr>
        <p:txBody>
          <a:bodyPr>
            <a:noAutofit/>
          </a:bodyPr>
          <a:lstStyle/>
          <a:p>
            <a:r>
              <a:rPr lang="it-IT" sz="5400" b="1"/>
              <a:t>AC-4 INFORMATION FLOW ENFORCEMENT</a:t>
            </a:r>
          </a:p>
        </p:txBody>
      </p:sp>
      <p:sp>
        <p:nvSpPr>
          <p:cNvPr id="3" name="Segnaposto contenuto 2">
            <a:extLst>
              <a:ext uri="{FF2B5EF4-FFF2-40B4-BE49-F238E27FC236}">
                <a16:creationId xmlns:a16="http://schemas.microsoft.com/office/drawing/2014/main" id="{753FA3E9-412F-E8CC-B1F5-AB91CE984E88}"/>
              </a:ext>
            </a:extLst>
          </p:cNvPr>
          <p:cNvSpPr>
            <a:spLocks noGrp="1"/>
          </p:cNvSpPr>
          <p:nvPr>
            <p:ph idx="1"/>
          </p:nvPr>
        </p:nvSpPr>
        <p:spPr>
          <a:xfrm>
            <a:off x="143917" y="1998893"/>
            <a:ext cx="11904165" cy="3517025"/>
          </a:xfrm>
        </p:spPr>
        <p:txBody>
          <a:bodyPr>
            <a:normAutofit/>
          </a:bodyPr>
          <a:lstStyle/>
          <a:p>
            <a:pPr marL="0" indent="0" algn="just">
              <a:buNone/>
            </a:pPr>
            <a:r>
              <a:rPr lang="it-IT" sz="2000"/>
              <a:t>Il sistema utilizza meccanismi di autorizzazione per controllare il flusso di informazioni all’interno del sistema e tra sistemi diversi connessi. </a:t>
            </a:r>
          </a:p>
          <a:p>
            <a:pPr marL="0" indent="0" algn="just">
              <a:buNone/>
            </a:pPr>
            <a:r>
              <a:rPr lang="it-IT" sz="2000" b="1"/>
              <a:t>AC-4 (17) DOMAIN AUTHENTICATION:</a:t>
            </a:r>
            <a:r>
              <a:rPr lang="it-IT" sz="2000"/>
              <a:t> Identificare univocamente e autenticare sorgente e destinazione di ogni trasferimento di informazioni.</a:t>
            </a:r>
          </a:p>
          <a:p>
            <a:pPr marL="0" indent="0" algn="just">
              <a:buNone/>
            </a:pPr>
            <a:r>
              <a:rPr lang="it-IT" sz="2000" i="1"/>
              <a:t>Implementazione</a:t>
            </a:r>
            <a:r>
              <a:rPr lang="it-IT" sz="2000"/>
              <a:t>: Keycloak permette di identificare univocamente un soggetto così da garantire che solo determinati utenti, attraverso la nostra applicazione, possano richiedere le risorse al server. </a:t>
            </a:r>
          </a:p>
          <a:p>
            <a:pPr marL="0" indent="0" algn="just">
              <a:buNone/>
            </a:pPr>
            <a:r>
              <a:rPr lang="it-IT" sz="2000" b="1"/>
              <a:t>AC-4 (24) INTERNAL NORMALIZED FORMAT: </a:t>
            </a:r>
            <a:r>
              <a:rPr lang="it-IT" sz="2000"/>
              <a:t>Convertire i dati in ingresso al server in un formato interno normalizzato quando avviene un trasferimento di informazioni tra domini di sicurezza differenti.</a:t>
            </a:r>
          </a:p>
          <a:p>
            <a:pPr marL="0" indent="0" algn="just">
              <a:buNone/>
            </a:pPr>
            <a:r>
              <a:rPr lang="it-IT" sz="2000" i="1"/>
              <a:t>Implementazione</a:t>
            </a:r>
            <a:r>
              <a:rPr lang="it-IT" sz="2000"/>
              <a:t>: Questo requisito è soddisfatto nell’applicazione in quanto i dati inviati dall’utente al server, mediante richieste HTTPS,  passano sempre per NginX.</a:t>
            </a:r>
          </a:p>
        </p:txBody>
      </p:sp>
      <p:pic>
        <p:nvPicPr>
          <p:cNvPr id="4" name="Immagine 3">
            <a:extLst>
              <a:ext uri="{FF2B5EF4-FFF2-40B4-BE49-F238E27FC236}">
                <a16:creationId xmlns:a16="http://schemas.microsoft.com/office/drawing/2014/main" id="{A5781939-3506-450A-A672-3E5DAFDE7F02}"/>
              </a:ext>
            </a:extLst>
          </p:cNvPr>
          <p:cNvPicPr>
            <a:picLocks noChangeAspect="1"/>
          </p:cNvPicPr>
          <p:nvPr/>
        </p:nvPicPr>
        <p:blipFill>
          <a:blip r:embed="rId2"/>
          <a:stretch>
            <a:fillRect/>
          </a:stretch>
        </p:blipFill>
        <p:spPr>
          <a:xfrm>
            <a:off x="0" y="0"/>
            <a:ext cx="4212701" cy="1085182"/>
          </a:xfrm>
          <a:prstGeom prst="rect">
            <a:avLst/>
          </a:prstGeom>
        </p:spPr>
      </p:pic>
    </p:spTree>
    <p:extLst>
      <p:ext uri="{BB962C8B-B14F-4D97-AF65-F5344CB8AC3E}">
        <p14:creationId xmlns:p14="http://schemas.microsoft.com/office/powerpoint/2010/main" val="3126176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78B1DC-E745-2045-399B-EA2E4F5F2814}"/>
              </a:ext>
            </a:extLst>
          </p:cNvPr>
          <p:cNvSpPr>
            <a:spLocks noGrp="1"/>
          </p:cNvSpPr>
          <p:nvPr>
            <p:ph type="title"/>
          </p:nvPr>
        </p:nvSpPr>
        <p:spPr>
          <a:xfrm>
            <a:off x="4212701" y="0"/>
            <a:ext cx="7979299" cy="1325563"/>
          </a:xfrm>
        </p:spPr>
        <p:txBody>
          <a:bodyPr>
            <a:noAutofit/>
          </a:bodyPr>
          <a:lstStyle/>
          <a:p>
            <a:r>
              <a:rPr lang="it-IT" sz="5400" b="1"/>
              <a:t>AC-5 SEPARATION OF DUTIES</a:t>
            </a:r>
          </a:p>
        </p:txBody>
      </p:sp>
      <p:sp>
        <p:nvSpPr>
          <p:cNvPr id="3" name="Segnaposto contenuto 2">
            <a:extLst>
              <a:ext uri="{FF2B5EF4-FFF2-40B4-BE49-F238E27FC236}">
                <a16:creationId xmlns:a16="http://schemas.microsoft.com/office/drawing/2014/main" id="{753FA3E9-412F-E8CC-B1F5-AB91CE984E88}"/>
              </a:ext>
            </a:extLst>
          </p:cNvPr>
          <p:cNvSpPr>
            <a:spLocks noGrp="1"/>
          </p:cNvSpPr>
          <p:nvPr>
            <p:ph idx="1"/>
          </p:nvPr>
        </p:nvSpPr>
        <p:spPr>
          <a:xfrm>
            <a:off x="143917" y="1800808"/>
            <a:ext cx="11904165" cy="3695117"/>
          </a:xfrm>
        </p:spPr>
        <p:txBody>
          <a:bodyPr>
            <a:normAutofit/>
          </a:bodyPr>
          <a:lstStyle/>
          <a:p>
            <a:pPr marL="0" indent="0" algn="just">
              <a:buNone/>
            </a:pPr>
            <a:r>
              <a:rPr lang="it-IT" sz="2400"/>
              <a:t>Identificare, documentare [Assignment: definizione delle responsabilità definite dall’organizzazione] e definire le autorizzazioni di accesso al sistema per supportare la separazione delle responsabilità.</a:t>
            </a:r>
          </a:p>
          <a:p>
            <a:pPr marL="0" indent="0" algn="just">
              <a:buNone/>
            </a:pPr>
            <a:r>
              <a:rPr lang="it-IT" sz="2400" i="1"/>
              <a:t>Implementazione: </a:t>
            </a:r>
            <a:r>
              <a:rPr lang="it-IT" sz="2400"/>
              <a:t>Questo controllo è stato implementato attraverso la suddivisione degli utenti in due ruoli differenti: </a:t>
            </a:r>
            <a:r>
              <a:rPr lang="it-IT" sz="2400" b="1"/>
              <a:t>utente registrato e gestore video</a:t>
            </a:r>
            <a:r>
              <a:rPr lang="it-IT" sz="2400"/>
              <a:t>. Gli insiemi delle azioni che i due tipi di ruoli possono svolgere sono disgiunti, ad esempio l’utente registrato può sottoscrivere l’abbonamento, acquistare o visualizzare un video, mentre il gestore video si occupare di caricare, modificare o eliminare i video nel sistema. Al fine di evitare conflitto di interessi, uno stesso utente non può avere contemporaneamente i ruoli di utente registrato e di gestore video.</a:t>
            </a:r>
          </a:p>
          <a:p>
            <a:pPr marL="0" indent="0" algn="just">
              <a:buNone/>
            </a:pPr>
            <a:endParaRPr lang="it-IT" sz="2000"/>
          </a:p>
        </p:txBody>
      </p:sp>
      <p:pic>
        <p:nvPicPr>
          <p:cNvPr id="4" name="Immagine 3">
            <a:extLst>
              <a:ext uri="{FF2B5EF4-FFF2-40B4-BE49-F238E27FC236}">
                <a16:creationId xmlns:a16="http://schemas.microsoft.com/office/drawing/2014/main" id="{A5781939-3506-450A-A672-3E5DAFDE7F02}"/>
              </a:ext>
            </a:extLst>
          </p:cNvPr>
          <p:cNvPicPr>
            <a:picLocks noChangeAspect="1"/>
          </p:cNvPicPr>
          <p:nvPr/>
        </p:nvPicPr>
        <p:blipFill>
          <a:blip r:embed="rId2"/>
          <a:stretch>
            <a:fillRect/>
          </a:stretch>
        </p:blipFill>
        <p:spPr>
          <a:xfrm>
            <a:off x="0" y="0"/>
            <a:ext cx="4212701" cy="1085182"/>
          </a:xfrm>
          <a:prstGeom prst="rect">
            <a:avLst/>
          </a:prstGeom>
        </p:spPr>
      </p:pic>
    </p:spTree>
    <p:extLst>
      <p:ext uri="{BB962C8B-B14F-4D97-AF65-F5344CB8AC3E}">
        <p14:creationId xmlns:p14="http://schemas.microsoft.com/office/powerpoint/2010/main" val="372753457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940</TotalTime>
  <Words>2435</Words>
  <Application>Microsoft Office PowerPoint</Application>
  <PresentationFormat>Widescreen</PresentationFormat>
  <Paragraphs>124</Paragraphs>
  <Slides>21</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21</vt:i4>
      </vt:variant>
    </vt:vector>
  </HeadingPairs>
  <TitlesOfParts>
    <vt:vector size="26" baseType="lpstr">
      <vt:lpstr>Arial</vt:lpstr>
      <vt:lpstr>Avenir Next LT Pro</vt:lpstr>
      <vt:lpstr>Calibri</vt:lpstr>
      <vt:lpstr>Calibri Light</vt:lpstr>
      <vt:lpstr>Tema di Office</vt:lpstr>
      <vt:lpstr>Presentazione standard di PowerPoint</vt:lpstr>
      <vt:lpstr>FAMIGLIA DI CONTROLLI: ACCESS CONTROL</vt:lpstr>
      <vt:lpstr>AC-1 POLICY AND PROCEDURES</vt:lpstr>
      <vt:lpstr>AC-2 ACCOUNT MANAGEMENT</vt:lpstr>
      <vt:lpstr>AC-2 ACCOUNT MANAGEMENT</vt:lpstr>
      <vt:lpstr>AC-3 ACCESS ENFORCEMENT</vt:lpstr>
      <vt:lpstr>Presentazione standard di PowerPoint</vt:lpstr>
      <vt:lpstr>AC-4 INFORMATION FLOW ENFORCEMENT</vt:lpstr>
      <vt:lpstr>AC-5 SEPARATION OF DUTIES</vt:lpstr>
      <vt:lpstr>AC-6 LEAST PRIVILEGE</vt:lpstr>
      <vt:lpstr>AC-7 UNSUCCESSFUL LOGON ATTEMPS</vt:lpstr>
      <vt:lpstr>AC-7 UNSUCCESSFUL LOGON ATTEMPS</vt:lpstr>
      <vt:lpstr>AC-8 SYSTEM USE NOTIFICATION</vt:lpstr>
      <vt:lpstr>AC-8 SYSTEM USE NOTIFICATION</vt:lpstr>
      <vt:lpstr>AC-12 SESSION TERMINATION</vt:lpstr>
      <vt:lpstr>AC-14 PERMITTED ACTIONS WITHOUT IDENTIFICATION OR AUTHENTICATION</vt:lpstr>
      <vt:lpstr>AC-17 REMOTE ACCESS</vt:lpstr>
      <vt:lpstr>AC-21 INFORMATION SHARING</vt:lpstr>
      <vt:lpstr>AC-21 INFORMATION SHARING</vt:lpstr>
      <vt:lpstr>CONTROLLI NON APPLICABILI</vt:lpstr>
      <vt:lpstr>CONTROLLI HIGH-LEVEL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anna varriale</dc:creator>
  <cp:lastModifiedBy>GIUSEPPE SPIEZIA</cp:lastModifiedBy>
  <cp:revision>103</cp:revision>
  <dcterms:created xsi:type="dcterms:W3CDTF">2023-03-27T14:59:10Z</dcterms:created>
  <dcterms:modified xsi:type="dcterms:W3CDTF">2023-05-23T07:53:16Z</dcterms:modified>
</cp:coreProperties>
</file>