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3" r:id="rId2"/>
    <p:sldId id="706" r:id="rId3"/>
    <p:sldId id="709" r:id="rId4"/>
    <p:sldId id="712" r:id="rId5"/>
    <p:sldId id="715" r:id="rId6"/>
    <p:sldId id="718" r:id="rId7"/>
    <p:sldId id="721" r:id="rId8"/>
    <p:sldId id="724" r:id="rId9"/>
    <p:sldId id="727" r:id="rId10"/>
    <p:sldId id="730" r:id="rId11"/>
    <p:sldId id="733" r:id="rId12"/>
    <p:sldId id="736" r:id="rId13"/>
    <p:sldId id="739" r:id="rId14"/>
    <p:sldId id="742" r:id="rId15"/>
    <p:sldId id="745" r:id="rId16"/>
    <p:sldId id="748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92007-09D9-4770-2B20-CB8326CE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5ACEE-94B3-54D3-BB9B-097D285FD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CAC1D-38C6-3E80-837D-C16C65D0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3733E3-B21B-745F-82FD-D41ACFDA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1E8A3E-B5CD-6837-4F81-3122C675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37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739A4-B5BE-849F-1EAB-F6CC724D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8B3273-AFAD-A205-B2D6-2F75CCDAA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F2B61E-AEB1-9ACA-D700-B38AF513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E34F68-B6D9-58DA-BA09-229941E8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480AB9-C970-5DB7-3770-3814986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5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E43DB61-7EA9-F14A-C45E-4EFA2AD50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5287F9-C378-CBCA-0721-5A734C55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C0D4E7-03D9-B64F-8B07-78696B21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00EBEB-232F-1467-FAA0-2855E1A4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C18A54-3276-6FF6-72DB-5183514F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85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EBD34-3156-474C-DF2A-CB29DB4F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16B15D-ABB3-49D8-144B-2C4841A7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0BAB42-DC77-72D3-A81E-948CE708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A62C48-E399-3BFD-82B2-D479D453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34EAB9-60B8-515A-D5A3-0971F196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0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C758C1-064F-E78F-E0FA-B83A9EE8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058C1F-813D-0E84-072F-9DCA7638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FCCD9C-8E41-8D71-A43B-9078BFBF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235939-EA98-24C7-93BE-41A4DE7D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DB0DEC-3F4C-8208-A872-9B56C26E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17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7AE75-70CD-D047-9183-EF0CBD7B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5E6F0-E966-AB92-1303-4678110C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AD4B4B-9FC7-6014-A27F-5DEE1167E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9CB0E3-E9A9-0211-4ABB-3FA6D30E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5A4626-3453-61F3-BB94-EE20394C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0FCEE7-E51D-CABE-ADAE-BA851A8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69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0DFB7-4CFF-C052-E106-975B9306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D3A705-20E0-BA11-044A-F55BD0EE9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D7F71F-1191-621C-428C-0BDC92402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B05CCA-D5A3-AEF8-028B-181A412AE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03D1A8-55D7-ED87-3F18-EF1B7D01B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7459E2-1902-C8D6-F6BB-750ED066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6706FDE-CF28-0C1D-4211-311FA37F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8D3D1FD-E230-DD31-688D-076671A8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42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B815E-B8DC-CC5A-B442-B5FE6A50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6F7383-4D60-B9BC-65A7-C0C8CF9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4CBC80-63C0-F4D2-9714-BC93F679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1A2F73-1375-E14D-84DD-B214B2B1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7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4AF3FD-8AA3-E4C7-B536-92734191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294504-DEDF-B7B4-4A33-92803804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30D48-3877-29D8-E4AE-180D6826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0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8E210-991E-92DE-60B2-D9920825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84B7B8-9367-466D-9CA8-FDDE5879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FE8043-375A-948D-0A9C-C11283AE9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0BBB1E-9107-CCD6-9A60-8F39AA72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527D33-3547-6DA7-D4DF-FDDAE38D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41CBB6-287C-34D0-7512-8429762D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8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4645D6-50C1-2F08-76A6-1BC6B2B8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109C76-CF9C-13E0-4398-43CEF6EE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07C43A-35F5-B223-FCE6-DFFAA61C5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E2289C-195C-7736-2E39-22321413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3F8FE1-879A-2DAE-6B18-7093EA9F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D0F3ED-E835-E749-DC3F-8428F73C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65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19B283-F867-C613-7DEC-44AF5F6B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0921EF-293C-7CC0-7DE9-F3025E57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0A60D4-F0A1-EE2D-9F89-75EBA6CDF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4388-2B2E-47CE-8AAF-AF322D204DBC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56A469-B835-39D5-A9CF-B26AD5DF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2637F4-5BF8-F88B-2059-00703897D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740E9-5F36-43E2-8FF2-6EDE9E2BC6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37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CA4ABC-BD8F-4BC6-DA61-61E294FC87EE}"/>
              </a:ext>
            </a:extLst>
          </p:cNvPr>
          <p:cNvSpPr txBox="1"/>
          <p:nvPr/>
        </p:nvSpPr>
        <p:spPr>
          <a:xfrm>
            <a:off x="9272337" y="5528431"/>
            <a:ext cx="2919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Valerio Mennillo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Dario Riccardi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Giuseppe Spiezia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Anna Varriale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63EC9C-AA09-8701-F699-5BB6D080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14" y="1066892"/>
            <a:ext cx="5033155" cy="55216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0C6E57-4942-C8FC-3FDC-82510877158F}"/>
              </a:ext>
            </a:extLst>
          </p:cNvPr>
          <p:cNvSpPr txBox="1"/>
          <p:nvPr/>
        </p:nvSpPr>
        <p:spPr>
          <a:xfrm>
            <a:off x="2791642" y="3237044"/>
            <a:ext cx="694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CONTROLLI AU</a:t>
            </a:r>
            <a:endParaRPr kumimoji="0" lang="it-IT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312078E-8A5C-93DB-FC9D-CB676398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10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422400"/>
            <a:ext cx="8680339" cy="1325563"/>
          </a:xfrm>
        </p:spPr>
        <p:txBody>
          <a:bodyPr>
            <a:noAutofit/>
          </a:bodyPr>
          <a:lstStyle/>
          <a:p>
            <a:r>
              <a:rPr lang="it-IT" sz="5400" b="1"/>
              <a:t>AU-7 AUDIT RECORD REDUCTION AND REPORT GENERATION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2649503"/>
            <a:ext cx="11843290" cy="294357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sz="2400"/>
              <a:t>Generare report di auditing che supportino revisione, analisi on-demand e investigazioni a posteriori di fallimenti e incidenti e non alterino il contenuto originale o l’ordine temporale dei record di logging.</a:t>
            </a:r>
          </a:p>
          <a:p>
            <a:pPr marL="0" indent="0" algn="just">
              <a:buNone/>
            </a:pPr>
            <a:endParaRPr lang="it-IT" sz="2400"/>
          </a:p>
          <a:p>
            <a:pPr marL="0" indent="0" algn="just">
              <a:buNone/>
            </a:pPr>
            <a:r>
              <a:rPr lang="it-IT" sz="2400" b="1"/>
              <a:t>AU-7 (1) AUTOMATIC PROCESSING</a:t>
            </a:r>
            <a:r>
              <a:rPr lang="it-IT" sz="2400"/>
              <a:t>: Fornire e implementare funzionalità per processare, ordinare e ricercare record di auditing per eventi di interesse.</a:t>
            </a:r>
          </a:p>
          <a:p>
            <a:pPr marL="0" indent="0" algn="just">
              <a:buNone/>
            </a:pPr>
            <a:endParaRPr lang="it-IT" sz="2400" i="1"/>
          </a:p>
          <a:p>
            <a:pPr marL="0" indent="0" algn="just">
              <a:buNone/>
            </a:pPr>
            <a:r>
              <a:rPr lang="it-IT" sz="2400" i="1"/>
              <a:t>Implementazione: </a:t>
            </a:r>
            <a:r>
              <a:rPr lang="it-IT" sz="2400" err="1"/>
              <a:t>Kubernetes processa i log e li ordina. Inoltre, tramite l’interfaccia di GCP è possibile ricercare i record, applicando eventuali filtri alla ricerca. </a:t>
            </a:r>
          </a:p>
          <a:p>
            <a:pPr marL="0" indent="0">
              <a:buNone/>
            </a:pPr>
            <a:endParaRPr lang="it-IT" sz="20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422400"/>
            <a:ext cx="8680339" cy="1325563"/>
          </a:xfrm>
        </p:spPr>
        <p:txBody>
          <a:bodyPr>
            <a:noAutofit/>
          </a:bodyPr>
          <a:lstStyle/>
          <a:p>
            <a:r>
              <a:rPr lang="it-IT" sz="5400" b="1"/>
              <a:t>AU-7 AUDIT RECORD REDUCTION AND REPORT GENERATION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D8FAD2-BEA0-CF62-753E-E60AF669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5198"/>
            <a:ext cx="12192000" cy="34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3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001" y="0"/>
            <a:ext cx="5217049" cy="1325563"/>
          </a:xfrm>
        </p:spPr>
        <p:txBody>
          <a:bodyPr>
            <a:noAutofit/>
          </a:bodyPr>
          <a:lstStyle/>
          <a:p>
            <a:r>
              <a:rPr lang="it-IT" sz="5400" b="1"/>
              <a:t>AU-8 TIME STAMP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957211"/>
            <a:ext cx="11843290" cy="25004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/>
              <a:t>Utilizzare il clock interno del sistema per generare i timestamp dei record di log. I timestamp dei record devono avere un offset fisso rispetto al valore di riferimento Coordinate Universal Time (UTC), altrimenti devono includere l’offset rispetto a quest’ultimo come parte del campo timestamp.</a:t>
            </a:r>
          </a:p>
          <a:p>
            <a:pPr marL="0" indent="0">
              <a:buNone/>
            </a:pPr>
            <a:r>
              <a:rPr lang="it-IT" sz="2400" i="1"/>
              <a:t>Implementazione: </a:t>
            </a:r>
            <a:r>
              <a:rPr lang="it-IT" sz="2400"/>
              <a:t>I log generati sono basati sullo stesso timestamp, generato a partire dal clock interno del sistema fissato su UTC.</a:t>
            </a:r>
          </a:p>
          <a:p>
            <a:pPr marL="0" indent="0">
              <a:buNone/>
            </a:pPr>
            <a:endParaRPr lang="it-IT" sz="2000">
              <a:latin typeface="Avenir Next LT Pro" panose="020B0504020202020204" pitchFamily="34" charset="77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0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590D85C-631D-BF5A-E6C6-DF26F73847BE}"/>
              </a:ext>
            </a:extLst>
          </p:cNvPr>
          <p:cNvSpPr txBox="1"/>
          <p:nvPr/>
        </p:nvSpPr>
        <p:spPr>
          <a:xfrm>
            <a:off x="3298301" y="6290530"/>
            <a:ext cx="499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/>
              <a:t>Esempio logs di video-manager filrati per WARN, ERROR o FATAL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D664F3B-B709-D036-FBF2-6FCA309E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87" y="4306144"/>
            <a:ext cx="8241460" cy="19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8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002" y="0"/>
            <a:ext cx="6274324" cy="1325563"/>
          </a:xfrm>
        </p:spPr>
        <p:txBody>
          <a:bodyPr>
            <a:noAutofit/>
          </a:bodyPr>
          <a:lstStyle/>
          <a:p>
            <a:r>
              <a:rPr lang="it-IT" sz="5400" b="1"/>
              <a:t>AU-9 PROTECTION OF AUDIT INFORMATION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2405663"/>
            <a:ext cx="11843290" cy="294357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sz="2400" dirty="0"/>
              <a:t>L’obiettivo di questo controllo è di garantire che i log di sistema siano gestiti in modo corretto e protetto da attacchi o manipolazioni non autorizzate. In questo modo, è possibile individuare tempestivamente eventuali attività anomale o non autorizzate e proteggere le informazioni sensibili contro possibili minacce alla sicurezza.</a:t>
            </a:r>
          </a:p>
          <a:p>
            <a:pPr marL="0" indent="0" algn="just">
              <a:buNone/>
            </a:pPr>
            <a:r>
              <a:rPr lang="it-IT" sz="2400" b="1" dirty="0"/>
              <a:t>AU-9 (4) ACCESS BY SUBSET OF PRIVILEGED USERS</a:t>
            </a:r>
            <a:r>
              <a:rPr lang="it-IT" sz="2400" dirty="0"/>
              <a:t>: Autorizzare accesso alla gestione delle funzionalità di </a:t>
            </a:r>
            <a:r>
              <a:rPr lang="it-IT" sz="2400" dirty="0" err="1"/>
              <a:t>logging</a:t>
            </a:r>
            <a:r>
              <a:rPr lang="it-IT" sz="2400" dirty="0"/>
              <a:t> solo a utenti privilegiati.</a:t>
            </a:r>
          </a:p>
          <a:p>
            <a:pPr marL="0" indent="0" algn="just">
              <a:buNone/>
            </a:pPr>
            <a:r>
              <a:rPr lang="it-IT" sz="2400" i="1" dirty="0"/>
              <a:t>Implementazione: </a:t>
            </a:r>
            <a:r>
              <a:rPr lang="it-IT" sz="2400" dirty="0"/>
              <a:t>Lo strumento di gestione dei log di </a:t>
            </a:r>
            <a:r>
              <a:rPr lang="it-IT" sz="2400" dirty="0" err="1"/>
              <a:t>Kubernetes</a:t>
            </a:r>
            <a:r>
              <a:rPr lang="it-IT" sz="2400" dirty="0"/>
              <a:t> è accessibile soltanto dalla console di gestione dell’infrastruttura cloud e dunque solo dagli sviluppatori del sistema. Inoltre, avendo salvato i logs nei PVC di </a:t>
            </a:r>
            <a:r>
              <a:rPr lang="it-IT" sz="2400" dirty="0" err="1"/>
              <a:t>Kubernetes</a:t>
            </a:r>
            <a:r>
              <a:rPr lang="it-IT" sz="2400" dirty="0"/>
              <a:t>, ci avvaliamo della crittografia garantendo la confidenzialità dei dati.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2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0"/>
            <a:ext cx="8397240" cy="1325563"/>
          </a:xfrm>
        </p:spPr>
        <p:txBody>
          <a:bodyPr>
            <a:noAutofit/>
          </a:bodyPr>
          <a:lstStyle/>
          <a:p>
            <a:r>
              <a:rPr lang="it-IT" sz="4000" b="1"/>
              <a:t>AU-11 AUDIT RECORD RETENTION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234088"/>
            <a:ext cx="11843290" cy="22996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/>
              <a:t>Il controllo AU-11 del NIST richiede la definizione di politiche e procedure di monitoraggio continuo dei log di sistema e di sicurezza, al fine di identificare tempestivamente eventuali minacce alla sicurezza, migliorando così la sicurezza delle informazioni sensibili.</a:t>
            </a:r>
          </a:p>
          <a:p>
            <a:pPr marL="0" indent="0" algn="just">
              <a:buNone/>
            </a:pPr>
            <a:r>
              <a:rPr lang="it-IT" sz="2400" i="1"/>
              <a:t>Implementazione:</a:t>
            </a:r>
            <a:r>
              <a:rPr lang="it-IT" sz="2400"/>
              <a:t> Questo controllo prevede la stessa soluzione implementata per il controllo AU-4, visualizzando i log a seguito di un filtraggio per WARN, ERROR o FATAL.</a:t>
            </a:r>
          </a:p>
          <a:p>
            <a:pPr marL="0" indent="0">
              <a:buNone/>
            </a:pPr>
            <a:endParaRPr lang="it-IT" sz="20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942FDDC2-4A72-FB51-C377-89DBE0D41A0E}"/>
              </a:ext>
            </a:extLst>
          </p:cNvPr>
          <p:cNvSpPr txBox="1"/>
          <p:nvPr/>
        </p:nvSpPr>
        <p:spPr>
          <a:xfrm>
            <a:off x="4495800" y="3019899"/>
            <a:ext cx="83972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b="1"/>
              <a:t>AU-12 AUDIT RECORD GENERATION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C180153-8513-6278-068F-1E68D180AAF8}"/>
              </a:ext>
            </a:extLst>
          </p:cNvPr>
          <p:cNvSpPr txBox="1"/>
          <p:nvPr/>
        </p:nvSpPr>
        <p:spPr>
          <a:xfrm>
            <a:off x="174355" y="4263039"/>
            <a:ext cx="11843290" cy="194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sz="2400"/>
              <a:t>Questo controllo deve fornire funzionalità di generazione di record di auditing per gli eventi definiti in AU-2 su determinati componenti.</a:t>
            </a:r>
          </a:p>
          <a:p>
            <a:pPr marL="0" indent="0" algn="just">
              <a:buFont typeface="Arial" pitchFamily="34" charset="0"/>
              <a:buNone/>
            </a:pPr>
            <a:r>
              <a:rPr lang="it-IT" sz="2400" i="1"/>
              <a:t>Implementazione</a:t>
            </a:r>
            <a:r>
              <a:rPr lang="it-IT" sz="2400"/>
              <a:t>: Questo controllo prevede la stessa soluzione implementata per il controllo AU-2.</a:t>
            </a:r>
          </a:p>
          <a:p>
            <a:pPr marL="0" indent="0">
              <a:buFont typeface="Arial" pitchFamily="34" charset="0"/>
              <a:buNone/>
            </a:pP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391294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8B1DC-E745-2045-399B-EA2E4F5F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526" y="0"/>
            <a:ext cx="7017274" cy="1325563"/>
          </a:xfrm>
        </p:spPr>
        <p:txBody>
          <a:bodyPr>
            <a:noAutofit/>
          </a:bodyPr>
          <a:lstStyle/>
          <a:p>
            <a:r>
              <a:rPr lang="it-IT" sz="5400" b="1"/>
              <a:t>CONTROLLI HIGH-LEVEL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3FA3E9-412F-E8CC-B1F5-AB91CE98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2" y="1707949"/>
            <a:ext cx="11754535" cy="4618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b="1"/>
              <a:t>AU-5 (1) STORAGE CAPACITY WARNING: </a:t>
            </a:r>
            <a:r>
              <a:rPr lang="it-IT" sz="2400"/>
              <a:t>Fornire un warning al personale di competenza quando il volume dello spazio di archiviazione destinato ai record di log raggiunge una certa percentuale del massimo consentito. </a:t>
            </a:r>
          </a:p>
          <a:p>
            <a:pPr marL="0" indent="0" algn="just">
              <a:buNone/>
            </a:pPr>
            <a:r>
              <a:rPr lang="it-IT" sz="2400" b="1"/>
              <a:t>AU-5 (2) REAL TIME ALERTS: </a:t>
            </a:r>
            <a:r>
              <a:rPr lang="it-IT" sz="2400"/>
              <a:t>Fornire un alert al personale di competenza quando si verificano determinati eventi di fallimento</a:t>
            </a:r>
            <a:endParaRPr lang="it-IT" sz="2400" b="1"/>
          </a:p>
          <a:p>
            <a:pPr marL="0" indent="0" algn="just">
              <a:buNone/>
            </a:pPr>
            <a:r>
              <a:rPr lang="it-IT" sz="2400" b="1"/>
              <a:t>AU-6 (5) INTEGRATED ANALYSIS OF AUDIT RECORDS: </a:t>
            </a:r>
            <a:r>
              <a:rPr lang="it-IT" sz="2400"/>
              <a:t>Integrare analisi dei record di log con le analisi su informazioni su scanning di vulnerability, dati di performance e informazioni di monitoraggio del sistema per incrementare l’abilità di identificare attività inusuali o inappropriate.</a:t>
            </a:r>
            <a:endParaRPr lang="it-IT" sz="2400" b="1"/>
          </a:p>
          <a:p>
            <a:pPr marL="0" indent="0" algn="just">
              <a:buNone/>
            </a:pPr>
            <a:r>
              <a:rPr lang="it-IT" sz="2400" b="1"/>
              <a:t>AU-6 (6) CORRELATION WITH PHYSICAL MONITORING: </a:t>
            </a:r>
            <a:r>
              <a:rPr lang="it-IT" sz="2400"/>
              <a:t> Correlare le informazioni dei record di log con le informazioni ottenute dal monitoraggio fisico per incrementare l’abilità di identificare attività malevola, inusuale, inappropriata o sospetta</a:t>
            </a:r>
            <a:r>
              <a:rPr lang="it-IT" sz="2400" i="1"/>
              <a:t>.</a:t>
            </a:r>
            <a:endParaRPr lang="it-IT" sz="2400" b="1"/>
          </a:p>
          <a:p>
            <a:pPr marL="0" indent="0" algn="just">
              <a:buNone/>
            </a:pPr>
            <a:endParaRPr lang="it-IT" sz="18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5781939-3506-450A-A672-3E5DAFDE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526" y="0"/>
            <a:ext cx="6874399" cy="1325563"/>
          </a:xfrm>
        </p:spPr>
        <p:txBody>
          <a:bodyPr>
            <a:noAutofit/>
          </a:bodyPr>
          <a:lstStyle/>
          <a:p>
            <a:r>
              <a:rPr lang="it-IT" sz="5400" b="1"/>
              <a:t>CONTROLLI HIGH-LEVEL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554530"/>
            <a:ext cx="11843290" cy="530347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sz="2400" b="1"/>
              <a:t>AU-9 (2) STORE AND SEPARATE PHYSICAL SYSTEM OR COMPONENTS:</a:t>
            </a:r>
            <a:r>
              <a:rPr lang="it-IT" sz="2400"/>
              <a:t> Memorizzare i record di log con una data frequenza in una repository che fa parte di un sistema fisico o un componente di sistema differente dal sistema o il componente a cui il record si riferisce. </a:t>
            </a:r>
          </a:p>
          <a:p>
            <a:pPr marL="0" indent="0" algn="just">
              <a:buNone/>
            </a:pPr>
            <a:r>
              <a:rPr lang="it-IT" sz="2400" b="1"/>
              <a:t>AU-9 (3) CRYPTOGRAPHIC PROTECTION: </a:t>
            </a:r>
            <a:r>
              <a:rPr lang="it-IT" sz="2400"/>
              <a:t>Implementare meccanismi crittografici per proteggere l’integrità delle informazioni di auditing e dei tool di auditing.</a:t>
            </a:r>
          </a:p>
          <a:p>
            <a:pPr marL="0" indent="0" algn="just">
              <a:buNone/>
            </a:pPr>
            <a:r>
              <a:rPr lang="it-IT" sz="2400" b="1"/>
              <a:t>AU-10 NON-REPUDATION:</a:t>
            </a:r>
            <a:r>
              <a:rPr lang="it-IT" sz="2400"/>
              <a:t> Fornire prove inconfutabili che un individuo abbia eseguito azioni coperte da policy di non ripudio.</a:t>
            </a:r>
          </a:p>
          <a:p>
            <a:pPr marL="0" indent="0" algn="just">
              <a:buNone/>
            </a:pPr>
            <a:r>
              <a:rPr lang="it-IT" sz="2400" b="1"/>
              <a:t>AU-12 (1) SYSTEM-WIDE AND TIME-CORRELATED AUDIT TRAIL: </a:t>
            </a:r>
            <a:r>
              <a:rPr lang="it-IT" sz="2400"/>
              <a:t>Inglobare i record di log dai vari componenti di sistema in un tracciato di auditing che comprende l’intero sistema e che sia correttamente correlato temporalmente. Dei record di log sono correlati temporalmente se i timestamp dei singoli record possono essere affidabilmente associati ai timestamp in altri record di auditing in maniera tale da permettere un ordinamento temporale cross-component.</a:t>
            </a:r>
          </a:p>
          <a:p>
            <a:pPr marL="0" indent="0" algn="just">
              <a:buNone/>
            </a:pPr>
            <a:r>
              <a:rPr lang="it-IT" sz="2400" b="1"/>
              <a:t>AU-12 (3) CHANGES BY AUTHORIZED INDIVIDUALS: </a:t>
            </a:r>
            <a:r>
              <a:rPr lang="it-IT" sz="2400"/>
              <a:t>Fornire e implementare funzionalità per permettere che il personale di competenza possa cambiare le modalità con cui è effettuato il logging basandosi su determinati criteri legati ad eventi.</a:t>
            </a:r>
            <a:endParaRPr lang="it-IT" sz="2400" b="1"/>
          </a:p>
          <a:p>
            <a:pPr algn="just"/>
            <a:endParaRPr lang="it-IT" sz="2400" b="1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1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4DD48-894C-37BF-D6FE-A98FB591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951" y="0"/>
            <a:ext cx="7609185" cy="1492800"/>
          </a:xfrm>
        </p:spPr>
        <p:txBody>
          <a:bodyPr>
            <a:normAutofit fontScale="90000"/>
          </a:bodyPr>
          <a:lstStyle/>
          <a:p>
            <a:r>
              <a:rPr lang="it-IT" sz="5400" b="1"/>
              <a:t>FAMIGLIA DI CONTROLLI:</a:t>
            </a:r>
            <a:br>
              <a:rPr lang="it-IT" sz="5400" b="1"/>
            </a:br>
            <a:r>
              <a:rPr lang="it-IT" sz="5400" b="1"/>
              <a:t>AUDIT AND ACCOUNTABILITY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8E28B9-D30D-8219-F8DB-BBFF2F3B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4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3200"/>
              <a:t>La famiglia di controllo </a:t>
            </a:r>
            <a:r>
              <a:rPr lang="it-IT" sz="3200" i="1"/>
              <a:t>audit and accountability </a:t>
            </a:r>
            <a:r>
              <a:rPr lang="it-IT" sz="3200"/>
              <a:t>include controlli volti a garantire che le attività relative alla sicurezza siano registrate e tracciate in modo accurato, consistente e completo. Questo aiuta a garantire che eventuali violazioni di sicurezza o comportamenti impropri possano essere rilevati e investigati tempestivamente.</a:t>
            </a:r>
          </a:p>
          <a:p>
            <a:pPr marL="0" indent="0" algn="just">
              <a:buNone/>
            </a:pPr>
            <a:r>
              <a:rPr lang="it-IT" sz="3200"/>
              <a:t>Per quanto riguarda questa famiglia di controlli, abbiamo valutato la nostra applicazione con:</a:t>
            </a:r>
          </a:p>
          <a:p>
            <a:pPr marL="0" indent="0" algn="just">
              <a:buNone/>
            </a:pPr>
            <a:r>
              <a:rPr lang="it-IT" sz="3200"/>
              <a:t> assurance level = moderate.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8C75E8-BC89-52E5-CB54-EC215A9B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325563"/>
          </a:xfrm>
        </p:spPr>
        <p:txBody>
          <a:bodyPr>
            <a:noAutofit/>
          </a:bodyPr>
          <a:lstStyle/>
          <a:p>
            <a:r>
              <a:rPr lang="it-IT" sz="5400" b="1"/>
              <a:t>AU-1 POLICY AND PROCEDURES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2024662"/>
            <a:ext cx="11843290" cy="3090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/>
              <a:t>Il controllo AU-1 richiede lo sviluppo e l’implementazione di politiche e procedure formali per la registrazioni delle attività relative alla sicurezza e la gestione delle informazioni di registro. Questo aiuta a garantire che l’organizzazione sia in grado di rilevare e rispondere tempestivamente a eventuali violazioni di sicurezza o comportamenti impropri. </a:t>
            </a:r>
          </a:p>
          <a:p>
            <a:pPr marL="0" indent="0" algn="just">
              <a:buNone/>
            </a:pPr>
            <a:endParaRPr lang="it-IT" sz="2400" i="1"/>
          </a:p>
          <a:p>
            <a:pPr marL="0" indent="0" algn="just">
              <a:buNone/>
            </a:pPr>
            <a:r>
              <a:rPr lang="it-IT" sz="2400" i="1"/>
              <a:t>Implementazione: </a:t>
            </a:r>
            <a:r>
              <a:rPr lang="it-IT" sz="2400"/>
              <a:t>Per implementare questo controllo abbiamo deciso di effettuare un’attività di logging nel nostro sistema.</a:t>
            </a:r>
          </a:p>
          <a:p>
            <a:pPr marL="0" indent="0">
              <a:buNone/>
            </a:pPr>
            <a:endParaRPr lang="it-IT" sz="20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6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002" y="0"/>
            <a:ext cx="6228084" cy="1325563"/>
          </a:xfrm>
        </p:spPr>
        <p:txBody>
          <a:bodyPr>
            <a:noAutofit/>
          </a:bodyPr>
          <a:lstStyle/>
          <a:p>
            <a:r>
              <a:rPr lang="it-IT" sz="5400" b="1"/>
              <a:t>AU-2 EVENT LOGGING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325563"/>
            <a:ext cx="11843290" cy="546207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it-IT" sz="2400">
                <a:cs typeface="Calibri" panose="020F0502020204030204" pitchFamily="34" charset="0"/>
              </a:rPr>
              <a:t>Identificare gli eventi che il sistema è in grado di loggare per fornire supporto alle funzioni di auditing. Specificare gli eventi da loggare e la relativa frequenza.</a:t>
            </a:r>
            <a:endParaRPr lang="it-IT" sz="240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sz="2400" i="1"/>
          </a:p>
          <a:p>
            <a:pPr marL="0" indent="0" algn="just">
              <a:buNone/>
            </a:pPr>
            <a:r>
              <a:rPr lang="it-IT" sz="2400" i="1"/>
              <a:t>Implementazione</a:t>
            </a:r>
            <a:r>
              <a:rPr lang="it-IT" sz="2400"/>
              <a:t>:</a:t>
            </a:r>
          </a:p>
          <a:p>
            <a:pPr marL="0" indent="0" algn="just">
              <a:buNone/>
            </a:pPr>
            <a:r>
              <a:rPr lang="it-IT" sz="2300">
                <a:ea typeface="Calibri" panose="020F0502020204030204" pitchFamily="34" charset="0"/>
                <a:cs typeface="Times New Roman" panose="02020603050405020304" pitchFamily="18" charset="0"/>
              </a:rPr>
              <a:t>Tutti i log vengono convogliati e gestiti centralmente da GKE e dalla dashboard di Google Cloud Platform è possibile vedere la lista dei log, filtrando per servizi. In particolare, i log d’interesse sono:</a:t>
            </a:r>
          </a:p>
          <a:p>
            <a:pPr algn="just"/>
            <a:r>
              <a:rPr lang="it-IT" sz="2400" b="1" err="1">
                <a:cs typeface="Calibri" panose="020F0502020204030204" pitchFamily="34" charset="0"/>
              </a:rPr>
              <a:t>NginX:</a:t>
            </a:r>
            <a:r>
              <a:rPr lang="it-IT" sz="2400">
                <a:cs typeface="Calibri" panose="020F0502020204030204" pitchFamily="34" charset="0"/>
              </a:rPr>
              <a:t> Tiene traccia di ogni richiesta che è diretta verso il punto di accesso, per la quale deve effettuare il lavoro di redirezione; inoltre, logga tutti gli errori derivanti da richieste non appropriate ed eventuali elaborazioni non corrette.</a:t>
            </a:r>
          </a:p>
          <a:p>
            <a:pPr algn="just"/>
            <a:r>
              <a:rPr lang="it-IT" sz="2400" b="1" err="1">
                <a:cs typeface="Calibri" panose="020F0502020204030204" pitchFamily="34" charset="0"/>
              </a:rPr>
              <a:t>Keycloak: </a:t>
            </a:r>
            <a:r>
              <a:rPr lang="it-IT" sz="2400">
                <a:cs typeface="Calibri" panose="020F0502020204030204" pitchFamily="34" charset="0"/>
              </a:rPr>
              <a:t>Sono loggati tutti i login e i logout effettuati o tentati, indipendentemente dal tipo di autenticazione selezionato (autenticazione federata oppure interna), le registrazioni effettuate e quelle non ultimate, azioni eseguite sugli account (password recovery, password updating), azioni eseguite sui ruoli (create/update/delete role), tutte le azioni compiute dall’amministratore di sicurezza sulla dashboard, rilevazioni di eventuali assalti brute-force.</a:t>
            </a:r>
          </a:p>
          <a:p>
            <a:pPr algn="just"/>
            <a:r>
              <a:rPr lang="it-IT" sz="2400" b="1" err="1">
                <a:cs typeface="Calibri" panose="020F0502020204030204" pitchFamily="34" charset="0"/>
              </a:rPr>
              <a:t>Vault: </a:t>
            </a:r>
            <a:r>
              <a:rPr lang="it-IT" sz="2400">
                <a:cs typeface="Calibri" panose="020F0502020204030204" pitchFamily="34" charset="0"/>
              </a:rPr>
              <a:t>Logga le azioni di unsealing/sealing dell’applicazione, le modifiche apportate agli engine (aggiunta/cancellazione/aggiornamento di segreti), generazione di token, login effettuati sulla dashboard. È stato possibile abilitare l’auditing di vault utilizzando il comando</a:t>
            </a:r>
          </a:p>
          <a:p>
            <a:pPr marL="0" indent="0" algn="ctr">
              <a:buNone/>
            </a:pPr>
            <a:r>
              <a:rPr 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100" b="1" err="1">
                <a:latin typeface="Courier New" panose="02070309020205020404" pitchFamily="49" charset="0"/>
                <a:cs typeface="Courier New" panose="02070309020205020404" pitchFamily="49" charset="0"/>
              </a:rPr>
              <a:t>vault audit enable file file_path=/vault/logs/log.log</a:t>
            </a:r>
          </a:p>
          <a:p>
            <a:pPr algn="just"/>
            <a:r>
              <a:rPr lang="it-IT" sz="2400" b="1">
                <a:cs typeface="Calibri" panose="020F0502020204030204" pitchFamily="34" charset="0"/>
              </a:rPr>
              <a:t>GKE:</a:t>
            </a:r>
            <a:r>
              <a:rPr lang="it-IT" sz="2400">
                <a:cs typeface="Calibri" panose="020F0502020204030204" pitchFamily="34" charset="0"/>
              </a:rPr>
              <a:t> Kubernetes tiene traccia degli eventi sui container e le interazioni tra i container. GKE mette a dispozione una dashboard per visualizzarli.</a:t>
            </a:r>
            <a:endParaRPr lang="it-IT" sz="2400" b="1"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it-IT" sz="20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327" y="0"/>
            <a:ext cx="6228084" cy="1325563"/>
          </a:xfrm>
        </p:spPr>
        <p:txBody>
          <a:bodyPr>
            <a:noAutofit/>
          </a:bodyPr>
          <a:lstStyle/>
          <a:p>
            <a:r>
              <a:rPr lang="it-IT" sz="5400" b="1"/>
              <a:t>AU-2 EVENT LOGGING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D586ED-D098-A106-274E-AC42C447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50" y="1231176"/>
            <a:ext cx="7522464" cy="2734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147A5F-A295-8C07-BBDA-F90EC7CA2C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2192"/>
          <a:stretch>
            <a:fillRect/>
          </a:stretch>
        </p:blipFill>
        <p:spPr>
          <a:xfrm>
            <a:off x="454648" y="4214495"/>
            <a:ext cx="5769368" cy="19293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22B573-5F22-3981-BFCF-0B3E20A91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469" y="4683092"/>
            <a:ext cx="4753547" cy="11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DF4B4-CB78-59FF-C498-37A1BF3D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85" y="2170363"/>
            <a:ext cx="10448544" cy="4427633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9BAA5C6-5400-AF3A-F62E-F210720F2412}"/>
              </a:ext>
            </a:extLst>
          </p:cNvPr>
          <p:cNvSpPr txBox="1"/>
          <p:nvPr/>
        </p:nvSpPr>
        <p:spPr>
          <a:xfrm>
            <a:off x="4708001" y="0"/>
            <a:ext cx="63219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5400" b="1"/>
              <a:t>AU-2 EVENT LOGGING (Keycloak)</a:t>
            </a:r>
          </a:p>
        </p:txBody>
      </p:sp>
    </p:spTree>
    <p:extLst>
      <p:ext uri="{BB962C8B-B14F-4D97-AF65-F5344CB8AC3E}">
        <p14:creationId xmlns:p14="http://schemas.microsoft.com/office/powerpoint/2010/main" val="268466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001" y="0"/>
            <a:ext cx="6321949" cy="1325563"/>
          </a:xfrm>
        </p:spPr>
        <p:txBody>
          <a:bodyPr>
            <a:noAutofit/>
          </a:bodyPr>
          <a:lstStyle/>
          <a:p>
            <a:r>
              <a:rPr lang="it-IT" sz="5400" b="1"/>
              <a:t>AU-2 EVENT LOGGING (Nginx ingress)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DE62A-AB7F-8A10-5474-D68F3619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"/>
          <a:stretch>
            <a:fillRect/>
          </a:stretch>
        </p:blipFill>
        <p:spPr>
          <a:xfrm>
            <a:off x="0" y="1937578"/>
            <a:ext cx="12131040" cy="43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1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002" y="0"/>
            <a:ext cx="5502798" cy="1325563"/>
          </a:xfrm>
        </p:spPr>
        <p:txBody>
          <a:bodyPr>
            <a:noAutofit/>
          </a:bodyPr>
          <a:lstStyle/>
          <a:p>
            <a:r>
              <a:rPr lang="it-IT" sz="5400" b="1"/>
              <a:t>AU-3 CONTENT OF AUDIT RECORDS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533411"/>
            <a:ext cx="11843290" cy="485405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sz="2600"/>
              <a:t>I record di auditing devono contenere le seguenti informazioni riguardanti:</a:t>
            </a:r>
          </a:p>
          <a:p>
            <a:pPr algn="just"/>
            <a:r>
              <a:rPr lang="it-IT" sz="2600"/>
              <a:t>la tipologia di evento che si è verificato;</a:t>
            </a:r>
          </a:p>
          <a:p>
            <a:pPr algn="just"/>
            <a:r>
              <a:rPr lang="it-IT" sz="2600"/>
              <a:t>data e ora in cui l’evento si è verificato;</a:t>
            </a:r>
          </a:p>
          <a:p>
            <a:pPr algn="just"/>
            <a:r>
              <a:rPr lang="it-IT" sz="2600"/>
              <a:t>componente all’interno del quale si è verificato l’evento;</a:t>
            </a:r>
          </a:p>
          <a:p>
            <a:pPr algn="just"/>
            <a:r>
              <a:rPr lang="it-IT" sz="2600"/>
              <a:t>funzione che lo ha generato;</a:t>
            </a:r>
          </a:p>
          <a:p>
            <a:pPr algn="just"/>
            <a:r>
              <a:rPr lang="it-IT" sz="2600"/>
              <a:t>conseguenze dell’evento;</a:t>
            </a:r>
          </a:p>
          <a:p>
            <a:pPr algn="just"/>
            <a:r>
              <a:rPr lang="it-IT" sz="2600"/>
              <a:t>identità dell’individuo associato all’account che ha dato luogo all’evento ed eventuali risorse coinvolte.</a:t>
            </a:r>
          </a:p>
          <a:p>
            <a:pPr marL="0" indent="0" algn="just">
              <a:buNone/>
            </a:pPr>
            <a:endParaRPr lang="it-IT" sz="2600" i="1"/>
          </a:p>
          <a:p>
            <a:pPr marL="0" indent="0" algn="just">
              <a:buNone/>
            </a:pPr>
            <a:r>
              <a:rPr lang="it-IT" sz="2600" b="1"/>
              <a:t>AU-3 (1) ADDITIONAL AUDIT INFORMATION</a:t>
            </a:r>
            <a:r>
              <a:rPr lang="it-IT" sz="2600"/>
              <a:t>: Includere nei file di log voci aggiuntive riguardanti informazioni utili per l’auditing, dipendenti dalla specifica applicazione realizzata.</a:t>
            </a:r>
            <a:endParaRPr lang="it-IT" sz="2600" i="1"/>
          </a:p>
          <a:p>
            <a:pPr marL="0" indent="0" algn="just">
              <a:buNone/>
            </a:pPr>
            <a:r>
              <a:rPr lang="it-IT" sz="2600" i="1"/>
              <a:t>Implementazione: </a:t>
            </a:r>
            <a:r>
              <a:rPr lang="it-IT" sz="2600"/>
              <a:t>Ogni microservizio raccoglie i log con un proprio formato, ognuno dei quali rispetta queste specifiche. </a:t>
            </a:r>
          </a:p>
          <a:p>
            <a:pPr marL="0" indent="0" algn="just">
              <a:buNone/>
            </a:pPr>
            <a:endParaRPr lang="it-IT" sz="2000" i="1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3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001" y="0"/>
            <a:ext cx="5959999" cy="1325563"/>
          </a:xfrm>
        </p:spPr>
        <p:txBody>
          <a:bodyPr>
            <a:noAutofit/>
          </a:bodyPr>
          <a:lstStyle/>
          <a:p>
            <a:r>
              <a:rPr lang="it-IT" sz="5400" b="1"/>
              <a:t>AU-4 AUDIT LOG STORAGE CAPACITY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584644"/>
            <a:ext cx="11843290" cy="28652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800"/>
              <a:t>Allocare spazio sufficiente sul disco per il logging in modo da ridurre la possibilità di esaurimento dello spazio a disposizione per la memorizzazione di nuove entry, con conseguente perdita di informazioni che potrebbero rivelarsi rilevanti.</a:t>
            </a:r>
          </a:p>
          <a:p>
            <a:pPr marL="0" indent="0" algn="just">
              <a:buNone/>
            </a:pPr>
            <a:r>
              <a:rPr lang="it-IT" sz="1800" i="1"/>
              <a:t>Implementazione</a:t>
            </a:r>
            <a:r>
              <a:rPr lang="it-IT" sz="1800"/>
              <a:t>: È stata allocata una quantità di storage sufficiente a quanto specificato nei parametri di massima dimensione del log. Tutte le entry di log vengono memorizzate su file appositi consultabili successivamente.</a:t>
            </a:r>
          </a:p>
          <a:p>
            <a:pPr marL="0" indent="0" algn="just">
              <a:buNone/>
            </a:pPr>
            <a:r>
              <a:rPr lang="it-IT" sz="1800" b="1"/>
              <a:t>AU-4 (1) TRANSFER TO ALTERNATE STORAGE</a:t>
            </a:r>
            <a:r>
              <a:rPr lang="it-IT" sz="1800"/>
              <a:t>: Trasferire i log di sistema, con una certa frequenza, verso un diverso sistema, componente di sistema o dispositivo che non sia il sistema o il componente di sistema che sta effettuando il logging.</a:t>
            </a:r>
          </a:p>
          <a:p>
            <a:pPr marL="0" indent="0" algn="just">
              <a:buNone/>
            </a:pPr>
            <a:r>
              <a:rPr lang="it-IT" sz="1800" i="1"/>
              <a:t>Implementazione</a:t>
            </a:r>
            <a:r>
              <a:rPr lang="it-IT" sz="1800"/>
              <a:t>: Le entry dei log dei vari microservizi sono raccolte e catalogate, oltre che nei pods in esecuzione, anche all’interno di PersistentVolumeClaims, definiti nello stesso cluster Kubernetes, i quali garantiscono la persistenza dello stato, in caso ad esempio di fallimento e riavvio di un pod.</a:t>
            </a:r>
            <a:endParaRPr lang="it-IT" sz="16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5692-3251-2600-A034-DC2D9A8E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88"/>
          <a:stretch>
            <a:fillRect/>
          </a:stretch>
        </p:blipFill>
        <p:spPr>
          <a:xfrm>
            <a:off x="0" y="4591050"/>
            <a:ext cx="8290842" cy="16537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133B011-F521-80F3-041F-B3F8A6B5F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842" y="4225876"/>
            <a:ext cx="3834483" cy="21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97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1503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Courier New</vt:lpstr>
      <vt:lpstr>Tema di Office</vt:lpstr>
      <vt:lpstr>Presentazione standard di PowerPoint</vt:lpstr>
      <vt:lpstr>FAMIGLIA DI CONTROLLI: AUDIT AND ACCOUNTABILITY</vt:lpstr>
      <vt:lpstr>AU-1 POLICY AND PROCEDURES</vt:lpstr>
      <vt:lpstr>AU-2 EVENT LOGGING</vt:lpstr>
      <vt:lpstr>AU-2 EVENT LOGGING</vt:lpstr>
      <vt:lpstr>Presentazione standard di PowerPoint</vt:lpstr>
      <vt:lpstr>AU-2 EVENT LOGGING (Nginx ingress)</vt:lpstr>
      <vt:lpstr>AU-3 CONTENT OF AUDIT RECORDS</vt:lpstr>
      <vt:lpstr>AU-4 AUDIT LOG STORAGE CAPACITY</vt:lpstr>
      <vt:lpstr>AU-7 AUDIT RECORD REDUCTION AND REPORT GENERATION</vt:lpstr>
      <vt:lpstr>AU-7 AUDIT RECORD REDUCTION AND REPORT GENERATION</vt:lpstr>
      <vt:lpstr>AU-8 TIME STAMP</vt:lpstr>
      <vt:lpstr>AU-9 PROTECTION OF AUDIT INFORMATION </vt:lpstr>
      <vt:lpstr>AU-11 AUDIT RECORD RETENTION</vt:lpstr>
      <vt:lpstr>CONTROLLI HIGH-LEVEL</vt:lpstr>
      <vt:lpstr>CONTROLLI HIGH-LEVEL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 varriale</dc:creator>
  <cp:lastModifiedBy>GIUSEPPE SPIEZIA</cp:lastModifiedBy>
  <cp:revision>53</cp:revision>
  <dcterms:created xsi:type="dcterms:W3CDTF">2023-03-31T15:49:50Z</dcterms:created>
  <dcterms:modified xsi:type="dcterms:W3CDTF">2023-05-23T07:55:24Z</dcterms:modified>
</cp:coreProperties>
</file>